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" ContentType="application/vnd.ms-powerpoi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87" r:id="rId13"/>
    <p:sldId id="275" r:id="rId14"/>
    <p:sldId id="276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6" r:id="rId33"/>
    <p:sldId id="297" r:id="rId34"/>
    <p:sldId id="298" r:id="rId35"/>
    <p:sldId id="299" r:id="rId36"/>
    <p:sldId id="300" r:id="rId37"/>
    <p:sldId id="301" r:id="rId38"/>
    <p:sldId id="30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1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4E4-C681-4CB2-BD4F-C74F64B70016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F7A5-CC7C-41B1-BC17-CA48C4CA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2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4E4-C681-4CB2-BD4F-C74F64B70016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F7A5-CC7C-41B1-BC17-CA48C4CA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0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4E4-C681-4CB2-BD4F-C74F64B70016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F7A5-CC7C-41B1-BC17-CA48C4CA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9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4E4-C681-4CB2-BD4F-C74F64B70016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F7A5-CC7C-41B1-BC17-CA48C4CA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4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4E4-C681-4CB2-BD4F-C74F64B70016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F7A5-CC7C-41B1-BC17-CA48C4CA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2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4E4-C681-4CB2-BD4F-C74F64B70016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F7A5-CC7C-41B1-BC17-CA48C4CA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4E4-C681-4CB2-BD4F-C74F64B70016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F7A5-CC7C-41B1-BC17-CA48C4CA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4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4E4-C681-4CB2-BD4F-C74F64B70016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F7A5-CC7C-41B1-BC17-CA48C4CA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8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4E4-C681-4CB2-BD4F-C74F64B70016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F7A5-CC7C-41B1-BC17-CA48C4CA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4E4-C681-4CB2-BD4F-C74F64B70016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F7A5-CC7C-41B1-BC17-CA48C4CA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4E4-C681-4CB2-BD4F-C74F64B70016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F7A5-CC7C-41B1-BC17-CA48C4CA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1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A04E4-C681-4CB2-BD4F-C74F64B70016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5F7A5-CC7C-41B1-BC17-CA48C4CAA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3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-2003_Presentation9.ppt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Microsoft_PowerPoint_97-2003_Presentation10.ppt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Microsoft_PowerPoint_97-2003_Presentation11.ppt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-2003_Presentation12.ppt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2.emf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-2003_Presentation13.ppt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-2003_Presentation1.ppt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-2003_Presentation2.ppt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-2003_Presentation3.ppt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-2003_Presentation4.ppt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-2003_Presentation5.ppt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-2003_Presentation6.ppt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-2003_Presentation7.ppt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-2003_Presentation8.ppt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Ch12 Exercise</a:t>
            </a:r>
            <a:br>
              <a:rPr lang="en-US" dirty="0" smtClean="0"/>
            </a:br>
            <a:r>
              <a:rPr lang="en-US" dirty="0" smtClean="0"/>
              <a:t>Midterm Review Exercises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 usual, please ignore problem numbers and other oddly bulleted items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939437"/>
              </p:ext>
            </p:extLst>
          </p:nvPr>
        </p:nvGraphicFramePr>
        <p:xfrm>
          <a:off x="1828800" y="3581400"/>
          <a:ext cx="5419725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Presentation" r:id="rId3" imgW="4572180" imgH="3429054" progId="PowerPoint.Show.8">
                  <p:embed/>
                </p:oleObj>
              </mc:Choice>
              <mc:Fallback>
                <p:oleObj name="Presentation" r:id="rId3" imgW="4572180" imgH="3429054" progId="PowerPoint.Show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297" b="15469"/>
                      <a:stretch>
                        <a:fillRect/>
                      </a:stretch>
                    </p:blipFill>
                    <p:spPr bwMode="auto">
                      <a:xfrm>
                        <a:off x="1828800" y="3581400"/>
                        <a:ext cx="5419725" cy="314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0"/>
            <a:ext cx="6400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2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61"/>
          <a:stretch/>
        </p:blipFill>
        <p:spPr bwMode="auto">
          <a:xfrm>
            <a:off x="1219200" y="825189"/>
            <a:ext cx="6400800" cy="1020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755694"/>
              </p:ext>
            </p:extLst>
          </p:nvPr>
        </p:nvGraphicFramePr>
        <p:xfrm>
          <a:off x="1828800" y="3048000"/>
          <a:ext cx="5419725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Presentation" r:id="rId4" imgW="4572180" imgH="3429054" progId="PowerPoint.Show.8">
                  <p:embed/>
                </p:oleObj>
              </mc:Choice>
              <mc:Fallback>
                <p:oleObj name="Presentation" r:id="rId4" imgW="4572180" imgH="3429054" progId="PowerPoint.Show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297" b="15469"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5419725" cy="314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62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25189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495732"/>
              </p:ext>
            </p:extLst>
          </p:nvPr>
        </p:nvGraphicFramePr>
        <p:xfrm>
          <a:off x="1828800" y="3048000"/>
          <a:ext cx="5419725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Presentation" r:id="rId4" imgW="4572180" imgH="3429054" progId="PowerPoint.Show.8">
                  <p:embed/>
                </p:oleObj>
              </mc:Choice>
              <mc:Fallback>
                <p:oleObj name="Presentation" r:id="rId4" imgW="4572180" imgH="3429054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297" b="15469"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5419725" cy="314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00400" y="2819400"/>
            <a:ext cx="7141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first insertion is located in location A, while the </a:t>
            </a:r>
          </a:p>
          <a:p>
            <a:r>
              <a:rPr lang="en-US" dirty="0" smtClean="0"/>
              <a:t>Second insertion is located in location B, totally I have two requests,&gt;&gt;&gt;</a:t>
            </a:r>
          </a:p>
          <a:p>
            <a:r>
              <a:rPr lang="en-US" dirty="0" smtClean="0"/>
              <a:t>Transaction</a:t>
            </a:r>
          </a:p>
          <a:p>
            <a:r>
              <a:rPr lang="en-US" dirty="0" smtClean="0"/>
              <a:t>Since database is also </a:t>
            </a:r>
            <a:r>
              <a:rPr lang="en-US" dirty="0" err="1" smtClean="0"/>
              <a:t>splitted</a:t>
            </a:r>
            <a:r>
              <a:rPr lang="en-US" dirty="0" smtClean="0"/>
              <a:t> into two location&gt;&gt;&gt; distributed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459507"/>
              </p:ext>
            </p:extLst>
          </p:nvPr>
        </p:nvGraphicFramePr>
        <p:xfrm>
          <a:off x="2667000" y="4267200"/>
          <a:ext cx="4114800" cy="2386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Presentation" r:id="rId3" imgW="4572180" imgH="3429054" progId="PowerPoint.Show.8">
                  <p:embed/>
                </p:oleObj>
              </mc:Choice>
              <mc:Fallback>
                <p:oleObj name="Presentation" r:id="rId3" imgW="4572180" imgH="3429054" progId="PowerPoint.Show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297" b="15469"/>
                      <a:stretch>
                        <a:fillRect/>
                      </a:stretch>
                    </p:blipFill>
                    <p:spPr bwMode="auto">
                      <a:xfrm>
                        <a:off x="2667000" y="4267200"/>
                        <a:ext cx="4114800" cy="2386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6200"/>
            <a:ext cx="6400800" cy="403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2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459507"/>
              </p:ext>
            </p:extLst>
          </p:nvPr>
        </p:nvGraphicFramePr>
        <p:xfrm>
          <a:off x="2667000" y="4267200"/>
          <a:ext cx="4114800" cy="238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Presentation" r:id="rId3" imgW="4572180" imgH="3429054" progId="PowerPoint.Show.8">
                  <p:embed/>
                </p:oleObj>
              </mc:Choice>
              <mc:Fallback>
                <p:oleObj name="Presentation" r:id="rId3" imgW="4572180" imgH="3429054" progId="PowerPoint.Show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297" b="15469"/>
                      <a:stretch>
                        <a:fillRect/>
                      </a:stretch>
                    </p:blipFill>
                    <p:spPr bwMode="auto">
                      <a:xfrm>
                        <a:off x="2667000" y="4267200"/>
                        <a:ext cx="4114800" cy="238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0"/>
            <a:ext cx="6400800" cy="122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993" y="1983440"/>
            <a:ext cx="6400800" cy="192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2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01"/>
          <a:stretch/>
        </p:blipFill>
        <p:spPr bwMode="auto">
          <a:xfrm>
            <a:off x="95134" y="685800"/>
            <a:ext cx="9032487" cy="425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4" y="685800"/>
            <a:ext cx="903248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09800" y="4419600"/>
            <a:ext cx="270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2 is like run Query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381000"/>
            <a:ext cx="398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question is asking what DBMS does: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4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87"/>
          <a:stretch/>
        </p:blipFill>
        <p:spPr bwMode="auto">
          <a:xfrm>
            <a:off x="76200" y="762000"/>
            <a:ext cx="8576754" cy="425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31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0"/>
            <a:ext cx="8576754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95600" y="3429000"/>
            <a:ext cx="6885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Homo: all the sites have the same DBMS </a:t>
            </a:r>
          </a:p>
          <a:p>
            <a:r>
              <a:rPr lang="en-US" dirty="0" err="1" smtClean="0"/>
              <a:t>Heter</a:t>
            </a:r>
            <a:r>
              <a:rPr lang="en-US" dirty="0" smtClean="0"/>
              <a:t>: all the site have different DBMS, like one has SQL, one has </a:t>
            </a:r>
            <a:r>
              <a:rPr lang="en-US" dirty="0" err="1" smtClean="0"/>
              <a:t>orcale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7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56"/>
          <a:stretch/>
        </p:blipFill>
        <p:spPr bwMode="auto">
          <a:xfrm>
            <a:off x="168087" y="914400"/>
            <a:ext cx="8985171" cy="21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70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836880"/>
              </p:ext>
            </p:extLst>
          </p:nvPr>
        </p:nvGraphicFramePr>
        <p:xfrm>
          <a:off x="1862137" y="2133600"/>
          <a:ext cx="5419725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Presentation" r:id="rId3" imgW="4572180" imgH="3429054" progId="PowerPoint.Show.8">
                  <p:embed/>
                </p:oleObj>
              </mc:Choice>
              <mc:Fallback>
                <p:oleObj name="Presentation" r:id="rId3" imgW="4572180" imgH="3429054" progId="PowerPoint.Show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297" b="15469"/>
                      <a:stretch>
                        <a:fillRect/>
                      </a:stretch>
                    </p:blipFill>
                    <p:spPr bwMode="auto">
                      <a:xfrm>
                        <a:off x="1862137" y="2133600"/>
                        <a:ext cx="5419725" cy="314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839200" cy="72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2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87" y="914400"/>
            <a:ext cx="8985171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98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16"/>
          <a:stretch/>
        </p:blipFill>
        <p:spPr bwMode="auto">
          <a:xfrm>
            <a:off x="232086" y="990600"/>
            <a:ext cx="8911914" cy="23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2590800"/>
            <a:ext cx="868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protocol is basically saying the transaction keeps doing , until the transaction forgot to </a:t>
            </a:r>
          </a:p>
          <a:p>
            <a:r>
              <a:rPr lang="en-US" dirty="0" smtClean="0"/>
              <a:t>Commit and then it will rollback and undo the entire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0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86" y="990600"/>
            <a:ext cx="891191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09800" y="3200400"/>
            <a:ext cx="6415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One site didn’t commit, rollback</a:t>
            </a:r>
          </a:p>
          <a:p>
            <a:endParaRPr lang="en-US" dirty="0"/>
          </a:p>
          <a:p>
            <a:r>
              <a:rPr lang="en-US" dirty="0" smtClean="0"/>
              <a:t>Do is like commit, undo is like rollback, redo is like committed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639" y="762000"/>
            <a:ext cx="6400800" cy="51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91000" y="228600"/>
            <a:ext cx="202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Distributed </a:t>
            </a:r>
            <a:r>
              <a:rPr lang="en-US" dirty="0" err="1" smtClean="0"/>
              <a:t>databse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6600" y="926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08"/>
          <a:stretch/>
        </p:blipFill>
        <p:spPr bwMode="auto">
          <a:xfrm>
            <a:off x="1203533" y="980630"/>
            <a:ext cx="6400800" cy="78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77" b="13212"/>
          <a:stretch/>
        </p:blipFill>
        <p:spPr bwMode="auto">
          <a:xfrm>
            <a:off x="1203533" y="1817406"/>
            <a:ext cx="6400800" cy="416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2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33" y="980630"/>
            <a:ext cx="64008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2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505"/>
          <a:stretch/>
        </p:blipFill>
        <p:spPr bwMode="auto">
          <a:xfrm>
            <a:off x="1289050" y="928689"/>
            <a:ext cx="6565900" cy="22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2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928688"/>
            <a:ext cx="6565900" cy="50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2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01"/>
          <a:stretch/>
        </p:blipFill>
        <p:spPr bwMode="auto">
          <a:xfrm>
            <a:off x="1289050" y="381000"/>
            <a:ext cx="6565900" cy="43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2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45314"/>
            <a:ext cx="6178550" cy="678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2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836880"/>
              </p:ext>
            </p:extLst>
          </p:nvPr>
        </p:nvGraphicFramePr>
        <p:xfrm>
          <a:off x="1862138" y="2133600"/>
          <a:ext cx="5419725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Presentation" r:id="rId3" imgW="4572180" imgH="3429054" progId="PowerPoint.Show.8">
                  <p:embed/>
                </p:oleObj>
              </mc:Choice>
              <mc:Fallback>
                <p:oleObj name="Presentation" r:id="rId3" imgW="4572180" imgH="3429054" progId="PowerPoint.Show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297" b="15469"/>
                      <a:stretch>
                        <a:fillRect/>
                      </a:stretch>
                    </p:blipFill>
                    <p:spPr bwMode="auto">
                      <a:xfrm>
                        <a:off x="1862138" y="2133600"/>
                        <a:ext cx="5419725" cy="314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64008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57800" y="1600200"/>
            <a:ext cx="2965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Customer: 1data,1 processing</a:t>
            </a:r>
          </a:p>
          <a:p>
            <a:r>
              <a:rPr lang="en-US" dirty="0" smtClean="0"/>
              <a:t>Remote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0"/>
            <a:ext cx="6565900" cy="382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2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68"/>
          <a:stretch/>
        </p:blipFill>
        <p:spPr bwMode="auto">
          <a:xfrm>
            <a:off x="1066800" y="609601"/>
            <a:ext cx="6572250" cy="210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2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09600"/>
            <a:ext cx="6572250" cy="332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62800" y="2133600"/>
            <a:ext cx="4235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Distributed request because we need to </a:t>
            </a:r>
          </a:p>
          <a:p>
            <a:r>
              <a:rPr lang="en-US" dirty="0" smtClean="0"/>
              <a:t>Gather all the information together for the </a:t>
            </a:r>
          </a:p>
          <a:p>
            <a:r>
              <a:rPr lang="en-US" dirty="0" smtClean="0"/>
              <a:t>headquarter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4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93"/>
          <a:stretch/>
        </p:blipFill>
        <p:spPr bwMode="auto">
          <a:xfrm>
            <a:off x="1143000" y="304800"/>
            <a:ext cx="6635750" cy="5804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78750" y="4368563"/>
            <a:ext cx="413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ivv_num,prod_num</a:t>
            </a:r>
            <a:r>
              <a:rPr lang="en-US" dirty="0" smtClean="0"/>
              <a:t> to be the primary</a:t>
            </a:r>
          </a:p>
          <a:p>
            <a:r>
              <a:rPr lang="en-US" dirty="0" smtClean="0"/>
              <a:t>Key to determine other factors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90147" y="621961"/>
            <a:ext cx="2459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Transitional </a:t>
            </a:r>
            <a:r>
              <a:rPr lang="en-US" dirty="0" err="1" smtClean="0"/>
              <a:t>dependcies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Ven_code</a:t>
            </a:r>
            <a:r>
              <a:rPr lang="en-US" dirty="0" smtClean="0"/>
              <a:t>&gt;&gt;</a:t>
            </a:r>
            <a:r>
              <a:rPr lang="en-US" dirty="0" err="1" smtClean="0"/>
              <a:t>ven_name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10398" y="2309369"/>
            <a:ext cx="2419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Particial</a:t>
            </a:r>
            <a:r>
              <a:rPr lang="en-US" dirty="0" smtClean="0"/>
              <a:t> depend:</a:t>
            </a:r>
          </a:p>
          <a:p>
            <a:r>
              <a:rPr lang="en-US" dirty="0" err="1" smtClean="0"/>
              <a:t>Prod_num</a:t>
            </a:r>
            <a:r>
              <a:rPr lang="en-US" dirty="0" smtClean="0"/>
              <a:t>&gt;&gt;</a:t>
            </a:r>
            <a:r>
              <a:rPr lang="en-US" dirty="0" err="1" smtClean="0"/>
              <a:t>pro_price,pro_label</a:t>
            </a:r>
            <a:r>
              <a:rPr lang="en-US" dirty="0" smtClean="0"/>
              <a:t>, vendor code, vendor name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01000" y="1295400"/>
            <a:ext cx="3688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Partical</a:t>
            </a:r>
            <a:r>
              <a:rPr lang="en-US" dirty="0" smtClean="0"/>
              <a:t> </a:t>
            </a:r>
            <a:r>
              <a:rPr lang="en-US" dirty="0" err="1" smtClean="0"/>
              <a:t>dependcit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Inv_num</a:t>
            </a:r>
            <a:r>
              <a:rPr lang="en-US" dirty="0" smtClean="0"/>
              <a:t>&gt;&gt; sale date</a:t>
            </a:r>
          </a:p>
          <a:p>
            <a:r>
              <a:rPr lang="en-US" dirty="0" smtClean="0"/>
              <a:t>(date go through as </a:t>
            </a:r>
            <a:r>
              <a:rPr lang="en-US" dirty="0" err="1" smtClean="0"/>
              <a:t>in_num</a:t>
            </a:r>
            <a:r>
              <a:rPr lang="en-US" dirty="0" smtClean="0"/>
              <a:t> increase)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10398" y="3745468"/>
            <a:ext cx="256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Inv_num</a:t>
            </a:r>
            <a:r>
              <a:rPr lang="en-US" dirty="0" smtClean="0"/>
              <a:t>, </a:t>
            </a:r>
            <a:r>
              <a:rPr lang="en-US" dirty="0" err="1" smtClean="0"/>
              <a:t>prod_num</a:t>
            </a:r>
            <a:r>
              <a:rPr lang="en-US" dirty="0" smtClean="0"/>
              <a:t>&gt;&gt;&gt;&gt;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84" y="1986203"/>
            <a:ext cx="1517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PROD_LABEL=</a:t>
            </a:r>
          </a:p>
          <a:p>
            <a:r>
              <a:rPr lang="en-US" dirty="0" smtClean="0"/>
              <a:t>PRO_DESCR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7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ew York" charset="0"/>
                <a:ea typeface="Times New Roman" pitchFamily="18" charset="0"/>
                <a:cs typeface="Times New Roman" pitchFamily="18" charset="0"/>
              </a:rPr>
              <a:t>Figure P6.3a The Dependency Diagrams for Problems 3a and 3b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3009" name="Picture 46" descr="FigP6-03a-b-Dep-Diag-Solution-Problems-3a-and-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640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257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52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515" y="162580"/>
            <a:ext cx="9047285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Remove all transitive dependencies, write the relational schema, and draw the new dependency diagrams. Also identify the normal forms for each table structure you created.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w York" charset="0"/>
                <a:ea typeface="Times New Roman" pitchFamily="18" charset="0"/>
                <a:cs typeface="Times New Roman" pitchFamily="18" charset="0"/>
              </a:rPr>
              <a:t>To illustrate the effect of Problem 3's complete decomposition, we have shown Problem 3a's dependency diagram again in Figure P6.3c.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w York" charset="0"/>
                <a:ea typeface="Times New Roman" pitchFamily="18" charset="0"/>
                <a:cs typeface="Times New Roman" pitchFamily="18" charset="0"/>
              </a:rPr>
              <a:t>Figure P6.3c The Dependency Diagram for Problem 3c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6" descr="FigP6-03a-b-Dep-Diag-Solution-Problems-3a-and-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64" y="1752600"/>
            <a:ext cx="640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43800" y="25146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1NF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48600" y="46482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3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515" y="162580"/>
            <a:ext cx="9047285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Remove all transitive dependencies, write the relational schema, and draw the new dependency diagrams. Also identify the normal forms for each table structure you created.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w York" charset="0"/>
                <a:ea typeface="Times New Roman" pitchFamily="18" charset="0"/>
                <a:cs typeface="Times New Roman" pitchFamily="18" charset="0"/>
              </a:rPr>
              <a:t>To illustrate the effect of Problem 3's complete decomposition, we have shown Problem 3a's dependency diagram again in Figure P6.3c.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w York" charset="0"/>
                <a:ea typeface="Times New Roman" pitchFamily="18" charset="0"/>
                <a:cs typeface="Times New Roman" pitchFamily="18" charset="0"/>
              </a:rPr>
              <a:t>Figure P6.3c The Dependency Diagram for Problem 3c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057" name="Picture 47" descr="FigP6-03c-Dep-Diag-Solution-Problem-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" y="1447800"/>
            <a:ext cx="640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39000" y="43434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035"/>
          <a:stretch/>
        </p:blipFill>
        <p:spPr bwMode="auto">
          <a:xfrm>
            <a:off x="1305696" y="381001"/>
            <a:ext cx="6545263" cy="242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7" descr="FigP6-03c-Dep-Diag-Solution-Problem-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" y="1447800"/>
            <a:ext cx="640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5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47"/>
          <a:stretch/>
        </p:blipFill>
        <p:spPr bwMode="auto">
          <a:xfrm>
            <a:off x="1295400" y="762000"/>
            <a:ext cx="6545263" cy="5032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4600" y="4038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發票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836880"/>
              </p:ext>
            </p:extLst>
          </p:nvPr>
        </p:nvGraphicFramePr>
        <p:xfrm>
          <a:off x="1862138" y="2133600"/>
          <a:ext cx="5419725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Presentation" r:id="rId3" imgW="4572180" imgH="3429054" progId="PowerPoint.Show.8">
                  <p:embed/>
                </p:oleObj>
              </mc:Choice>
              <mc:Fallback>
                <p:oleObj name="Presentation" r:id="rId3" imgW="4572180" imgH="3429054" progId="PowerPoint.Show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297" b="15469"/>
                      <a:stretch>
                        <a:fillRect/>
                      </a:stretch>
                    </p:blipFill>
                    <p:spPr bwMode="auto">
                      <a:xfrm>
                        <a:off x="1862138" y="2133600"/>
                        <a:ext cx="5419725" cy="314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40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2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836880"/>
              </p:ext>
            </p:extLst>
          </p:nvPr>
        </p:nvGraphicFramePr>
        <p:xfrm>
          <a:off x="1862138" y="2133600"/>
          <a:ext cx="5419725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Presentation" r:id="rId3" imgW="4572180" imgH="3429054" progId="PowerPoint.Show.8">
                  <p:embed/>
                </p:oleObj>
              </mc:Choice>
              <mc:Fallback>
                <p:oleObj name="Presentation" r:id="rId3" imgW="4572180" imgH="3429054" progId="PowerPoint.Show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297" b="15469"/>
                      <a:stretch>
                        <a:fillRect/>
                      </a:stretch>
                    </p:blipFill>
                    <p:spPr bwMode="auto">
                      <a:xfrm>
                        <a:off x="1862138" y="2133600"/>
                        <a:ext cx="5419725" cy="314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64008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00600" y="1295400"/>
            <a:ext cx="168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836880"/>
              </p:ext>
            </p:extLst>
          </p:nvPr>
        </p:nvGraphicFramePr>
        <p:xfrm>
          <a:off x="1862138" y="2133600"/>
          <a:ext cx="5419725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Presentation" r:id="rId3" imgW="4572180" imgH="3429054" progId="PowerPoint.Show.8">
                  <p:embed/>
                </p:oleObj>
              </mc:Choice>
              <mc:Fallback>
                <p:oleObj name="Presentation" r:id="rId3" imgW="4572180" imgH="3429054" progId="PowerPoint.Show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297" b="15469"/>
                      <a:stretch>
                        <a:fillRect/>
                      </a:stretch>
                    </p:blipFill>
                    <p:spPr bwMode="auto">
                      <a:xfrm>
                        <a:off x="1862138" y="2133600"/>
                        <a:ext cx="5419725" cy="314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64008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2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836880"/>
              </p:ext>
            </p:extLst>
          </p:nvPr>
        </p:nvGraphicFramePr>
        <p:xfrm>
          <a:off x="1862138" y="2133600"/>
          <a:ext cx="5419725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Presentation" r:id="rId3" imgW="4572180" imgH="3429054" progId="PowerPoint.Show.8">
                  <p:embed/>
                </p:oleObj>
              </mc:Choice>
              <mc:Fallback>
                <p:oleObj name="Presentation" r:id="rId3" imgW="4572180" imgH="3429054" progId="PowerPoint.Show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297" b="15469"/>
                      <a:stretch>
                        <a:fillRect/>
                      </a:stretch>
                    </p:blipFill>
                    <p:spPr bwMode="auto">
                      <a:xfrm>
                        <a:off x="1862138" y="2133600"/>
                        <a:ext cx="5419725" cy="314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4008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00600" y="990600"/>
            <a:ext cx="4437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and B are in different database location, so </a:t>
            </a:r>
          </a:p>
          <a:p>
            <a:r>
              <a:rPr lang="en-US" dirty="0" smtClean="0"/>
              <a:t>Distributed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836880"/>
              </p:ext>
            </p:extLst>
          </p:nvPr>
        </p:nvGraphicFramePr>
        <p:xfrm>
          <a:off x="1862138" y="2133600"/>
          <a:ext cx="5419725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Presentation" r:id="rId3" imgW="4572180" imgH="3429054" progId="PowerPoint.Show.8">
                  <p:embed/>
                </p:oleObj>
              </mc:Choice>
              <mc:Fallback>
                <p:oleObj name="Presentation" r:id="rId3" imgW="4572180" imgH="3429054" progId="PowerPoint.Show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297" b="15469"/>
                      <a:stretch>
                        <a:fillRect/>
                      </a:stretch>
                    </p:blipFill>
                    <p:spPr bwMode="auto">
                      <a:xfrm>
                        <a:off x="1862138" y="2133600"/>
                        <a:ext cx="5419725" cy="314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8200"/>
            <a:ext cx="6400800" cy="122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19600" y="762000"/>
            <a:ext cx="5927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product contain PROD_A and </a:t>
            </a:r>
            <a:r>
              <a:rPr lang="en-US" dirty="0" err="1" smtClean="0"/>
              <a:t>prod_B</a:t>
            </a:r>
            <a:r>
              <a:rPr lang="en-US" dirty="0" smtClean="0"/>
              <a:t>&gt;&gt;&gt; Distributed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223863"/>
              </p:ext>
            </p:extLst>
          </p:nvPr>
        </p:nvGraphicFramePr>
        <p:xfrm>
          <a:off x="1862137" y="2895600"/>
          <a:ext cx="5419725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Presentation" r:id="rId3" imgW="4572180" imgH="3429054" progId="PowerPoint.Show.8">
                  <p:embed/>
                </p:oleObj>
              </mc:Choice>
              <mc:Fallback>
                <p:oleObj name="Presentation" r:id="rId3" imgW="4572180" imgH="3429054" progId="PowerPoint.Show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297" b="15469"/>
                      <a:stretch>
                        <a:fillRect/>
                      </a:stretch>
                    </p:blipFill>
                    <p:spPr bwMode="auto">
                      <a:xfrm>
                        <a:off x="1862137" y="2895600"/>
                        <a:ext cx="5419725" cy="314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33400"/>
            <a:ext cx="6400800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9" y="1752600"/>
            <a:ext cx="63827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 work, commit work indicate that this is a procedural </a:t>
            </a:r>
          </a:p>
          <a:p>
            <a:r>
              <a:rPr lang="en-US" dirty="0" smtClean="0"/>
              <a:t>SQL, but still can finished with one processing because two inserts</a:t>
            </a:r>
          </a:p>
          <a:p>
            <a:r>
              <a:rPr lang="en-US" dirty="0" smtClean="0"/>
              <a:t>Are all located in location B</a:t>
            </a:r>
          </a:p>
          <a:p>
            <a:r>
              <a:rPr lang="en-US" dirty="0" smtClean="0"/>
              <a:t>Product an customer DB are associated, since product </a:t>
            </a:r>
          </a:p>
          <a:p>
            <a:r>
              <a:rPr lang="en-US" dirty="0" smtClean="0"/>
              <a:t>has two parts So there are multiple database</a:t>
            </a:r>
          </a:p>
          <a:p>
            <a:r>
              <a:rPr lang="en-US" dirty="0"/>
              <a:t> </a:t>
            </a:r>
            <a:r>
              <a:rPr lang="en-US" dirty="0" smtClean="0"/>
              <a:t>          Distributed transaction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419</Words>
  <Application>Microsoft Office PowerPoint</Application>
  <PresentationFormat>On-screen Show (4:3)</PresentationFormat>
  <Paragraphs>56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New York</vt:lpstr>
      <vt:lpstr>新細明體</vt:lpstr>
      <vt:lpstr>Arial</vt:lpstr>
      <vt:lpstr>Calibri</vt:lpstr>
      <vt:lpstr>Times New Roman</vt:lpstr>
      <vt:lpstr>Wingdings</vt:lpstr>
      <vt:lpstr>Office Theme</vt:lpstr>
      <vt:lpstr>Presentation</vt:lpstr>
      <vt:lpstr>Ch12 Exercise Midterm Review Exercises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Ch12 Exercise Midterm Review Exercises</dc:title>
  <dc:creator>Olivera</dc:creator>
  <cp:lastModifiedBy>King Lun Au</cp:lastModifiedBy>
  <cp:revision>71</cp:revision>
  <dcterms:created xsi:type="dcterms:W3CDTF">2016-10-11T06:21:11Z</dcterms:created>
  <dcterms:modified xsi:type="dcterms:W3CDTF">2016-10-14T06:21:10Z</dcterms:modified>
</cp:coreProperties>
</file>