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38817"/>
          </a:xfrm>
        </p:spPr>
        <p:txBody>
          <a:bodyPr>
            <a:normAutofit/>
          </a:bodyPr>
          <a:lstStyle/>
          <a:p>
            <a:r>
              <a:rPr lang="en-US" dirty="0"/>
              <a:t>Deploy an App: No Servers Required!</a:t>
            </a:r>
          </a:p>
          <a:p>
            <a:endParaRPr lang="en-US" dirty="0"/>
          </a:p>
          <a:p>
            <a:r>
              <a:rPr lang="en-US" dirty="0"/>
              <a:t>Mike </a:t>
            </a:r>
            <a:r>
              <a:rPr lang="en-US" dirty="0" err="1"/>
              <a:t>Rosack</a:t>
            </a:r>
            <a:r>
              <a:rPr lang="en-US" dirty="0"/>
              <a:t> | mike@rosacksoftwaresolutions.com | @</a:t>
            </a:r>
            <a:r>
              <a:rPr lang="en-US" dirty="0" err="1"/>
              <a:t>mike_rosack</a:t>
            </a:r>
            <a:endParaRPr lang="en-US" dirty="0"/>
          </a:p>
          <a:p>
            <a:r>
              <a:rPr lang="en-US" dirty="0"/>
              <a:t>github.com/mrosack/presentations</a:t>
            </a:r>
          </a:p>
        </p:txBody>
      </p:sp>
    </p:spTree>
    <p:extLst>
      <p:ext uri="{BB962C8B-B14F-4D97-AF65-F5344CB8AC3E}">
        <p14:creationId xmlns:p14="http://schemas.microsoft.com/office/powerpoint/2010/main" val="58517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Gateway (HTTP)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Schedule/</a:t>
            </a:r>
            <a:r>
              <a:rPr lang="en-US" dirty="0" err="1"/>
              <a:t>Cron</a:t>
            </a:r>
            <a:endParaRPr lang="en-US" dirty="0"/>
          </a:p>
          <a:p>
            <a:r>
              <a:rPr lang="en-US" dirty="0"/>
              <a:t>SNS</a:t>
            </a:r>
          </a:p>
          <a:p>
            <a:r>
              <a:rPr lang="en-US" dirty="0"/>
              <a:t>Alexa</a:t>
            </a:r>
          </a:p>
          <a:p>
            <a:r>
              <a:rPr lang="en-US" dirty="0" err="1"/>
              <a:t>IoT</a:t>
            </a:r>
            <a:r>
              <a:rPr lang="en-US" dirty="0"/>
              <a:t> Message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SES</a:t>
            </a:r>
          </a:p>
          <a:p>
            <a:r>
              <a:rPr lang="en-US" dirty="0" err="1"/>
              <a:t>Cognito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71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Both AWS &amp; Azure</a:t>
            </a:r>
          </a:p>
          <a:p>
            <a:r>
              <a:rPr lang="en-US" dirty="0"/>
              <a:t>$0.20/million executions (1 million free)</a:t>
            </a:r>
          </a:p>
          <a:p>
            <a:r>
              <a:rPr lang="en-US" dirty="0"/>
              <a:t>$0.06/GB-hour of execution time</a:t>
            </a:r>
          </a:p>
          <a:p>
            <a:pPr lvl="1"/>
            <a:r>
              <a:rPr lang="en-US" dirty="0"/>
              <a:t>Request between 128 and 1536 MB</a:t>
            </a:r>
          </a:p>
          <a:p>
            <a:pPr lvl="1"/>
            <a:r>
              <a:rPr lang="en-US" dirty="0"/>
              <a:t>More memory = faster CPU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AWS API Gateway: </a:t>
            </a:r>
            <a:r>
              <a:rPr lang="en-US" b="1" dirty="0"/>
              <a:t>$4/million requests</a:t>
            </a:r>
          </a:p>
          <a:p>
            <a:endParaRPr lang="en-US" b="1" dirty="0"/>
          </a:p>
          <a:p>
            <a:r>
              <a:rPr lang="en-US" dirty="0"/>
              <a:t>Azure Hybrid model (run functions code on reserved hardware)</a:t>
            </a:r>
          </a:p>
        </p:txBody>
      </p:sp>
    </p:spTree>
    <p:extLst>
      <p:ext uri="{BB962C8B-B14F-4D97-AF65-F5344CB8AC3E}">
        <p14:creationId xmlns:p14="http://schemas.microsoft.com/office/powerpoint/2010/main" val="81755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Image result for 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7" y="1443512"/>
            <a:ext cx="5323115" cy="53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2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fun,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manage </a:t>
            </a:r>
            <a:r>
              <a:rPr lang="en-US" dirty="0" err="1"/>
              <a:t>devops</a:t>
            </a:r>
            <a:r>
              <a:rPr lang="en-US" dirty="0"/>
              <a:t>?</a:t>
            </a:r>
          </a:p>
          <a:p>
            <a:r>
              <a:rPr lang="en-US" dirty="0"/>
              <a:t>What if I want to debug locally?</a:t>
            </a:r>
          </a:p>
          <a:p>
            <a:r>
              <a:rPr lang="en-US" dirty="0"/>
              <a:t>I want to test before I deploy, right?</a:t>
            </a:r>
          </a:p>
        </p:txBody>
      </p:sp>
    </p:spTree>
    <p:extLst>
      <p:ext uri="{BB962C8B-B14F-4D97-AF65-F5344CB8AC3E}">
        <p14:creationId xmlns:p14="http://schemas.microsoft.com/office/powerpoint/2010/main" val="20145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built on top of AWS Lambda &amp; </a:t>
            </a:r>
            <a:r>
              <a:rPr lang="en-US" dirty="0" err="1"/>
              <a:t>CloudFormation</a:t>
            </a:r>
            <a:endParaRPr lang="en-US" dirty="0"/>
          </a:p>
          <a:p>
            <a:pPr lvl="1"/>
            <a:r>
              <a:rPr lang="en-US" dirty="0"/>
              <a:t>Recently added support for Azure and IBM </a:t>
            </a:r>
            <a:r>
              <a:rPr lang="en-US" dirty="0" err="1"/>
              <a:t>OpenWhisk</a:t>
            </a:r>
            <a:endParaRPr lang="en-US" dirty="0"/>
          </a:p>
          <a:p>
            <a:r>
              <a:rPr lang="en-US" dirty="0"/>
              <a:t>Large community, lots of plugins</a:t>
            </a:r>
          </a:p>
          <a:p>
            <a:r>
              <a:rPr lang="en-US" dirty="0"/>
              <a:t>Local development support (through plugin)</a:t>
            </a:r>
          </a:p>
        </p:txBody>
      </p:sp>
      <p:pic>
        <p:nvPicPr>
          <p:cNvPr id="4" name="Picture 2" descr="Image result for server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27" y="3850612"/>
            <a:ext cx="42195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0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Serverless</a:t>
            </a:r>
            <a:r>
              <a:rPr lang="en-US" dirty="0"/>
              <a:t> Framework</a:t>
            </a:r>
          </a:p>
        </p:txBody>
      </p:sp>
      <p:pic>
        <p:nvPicPr>
          <p:cNvPr id="4" name="Picture 2" descr="Image result for serverl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31" y="3005931"/>
            <a:ext cx="42195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3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per request can be an issue depending on pricing (AWS is worse than Azure right now)</a:t>
            </a:r>
          </a:p>
          <a:p>
            <a:r>
              <a:rPr lang="en-US" dirty="0"/>
              <a:t>Functions can’t run forever (max 5 minutes on both AWS and Azure)</a:t>
            </a:r>
          </a:p>
          <a:p>
            <a:pPr lvl="1"/>
            <a:r>
              <a:rPr lang="en-US" dirty="0"/>
              <a:t>“Fanout” pattern can be used to get around this somewhat</a:t>
            </a:r>
          </a:p>
          <a:p>
            <a:r>
              <a:rPr lang="en-US" dirty="0"/>
              <a:t>No out of the box way to do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dirty="0"/>
              <a:t>You could technically long-poll if you wanted to pay for it…</a:t>
            </a:r>
          </a:p>
          <a:p>
            <a:r>
              <a:rPr lang="en-US" dirty="0"/>
              <a:t>Cold Starts!</a:t>
            </a:r>
          </a:p>
        </p:txBody>
      </p:sp>
    </p:spTree>
    <p:extLst>
      <p:ext uri="{BB962C8B-B14F-4D97-AF65-F5344CB8AC3E}">
        <p14:creationId xmlns:p14="http://schemas.microsoft.com/office/powerpoint/2010/main" val="232809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(or </a:t>
            </a:r>
            <a:r>
              <a:rPr lang="en-US" dirty="0" err="1"/>
              <a:t>Nanoservices</a:t>
            </a:r>
            <a:r>
              <a:rPr lang="en-US" dirty="0"/>
              <a:t>? one function per operation – GET, POST, DELETE,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Lots of cold starts</a:t>
            </a:r>
          </a:p>
          <a:p>
            <a:pPr lvl="1"/>
            <a:r>
              <a:rPr lang="en-US" dirty="0"/>
              <a:t>Run into </a:t>
            </a:r>
            <a:r>
              <a:rPr lang="en-US" dirty="0" err="1"/>
              <a:t>CloudFormation</a:t>
            </a:r>
            <a:r>
              <a:rPr lang="en-US" dirty="0"/>
              <a:t> limits (may be AWS only)</a:t>
            </a:r>
          </a:p>
          <a:p>
            <a:r>
              <a:rPr lang="en-US" dirty="0"/>
              <a:t>Services (one function per logical group of operations)</a:t>
            </a:r>
          </a:p>
          <a:p>
            <a:r>
              <a:rPr lang="en-US" dirty="0"/>
              <a:t>Monolithic (one function hosting entire restful API)</a:t>
            </a:r>
          </a:p>
          <a:p>
            <a:r>
              <a:rPr lang="en-US" dirty="0" err="1"/>
              <a:t>GraphQL</a:t>
            </a:r>
            <a:r>
              <a:rPr lang="en-US" dirty="0"/>
              <a:t> (one function hosting entire </a:t>
            </a:r>
            <a:r>
              <a:rPr lang="en-US" dirty="0" err="1"/>
              <a:t>GraphQL</a:t>
            </a:r>
            <a:r>
              <a:rPr lang="en-US" dirty="0"/>
              <a:t> API)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https://serverless.com/blog/serverless-architecture-code-patterns/</a:t>
            </a:r>
          </a:p>
        </p:txBody>
      </p:sp>
    </p:spTree>
    <p:extLst>
      <p:ext uri="{BB962C8B-B14F-4D97-AF65-F5344CB8AC3E}">
        <p14:creationId xmlns:p14="http://schemas.microsoft.com/office/powerpoint/2010/main" val="125758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 Monolith!</a:t>
            </a:r>
            <a:br>
              <a:rPr lang="en-US" dirty="0"/>
            </a:br>
            <a:r>
              <a:rPr lang="en-US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“Micro” isn’t always better…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for smaller applications, cold starts can be a real issue</a:t>
            </a:r>
          </a:p>
          <a:p>
            <a:r>
              <a:rPr lang="en-US" dirty="0" err="1"/>
              <a:t>CloudFormation</a:t>
            </a:r>
            <a:r>
              <a:rPr lang="en-US" dirty="0"/>
              <a:t> limits will probably be worked around at some point in time, but for now they’re a massive hassle</a:t>
            </a:r>
          </a:p>
          <a:p>
            <a:r>
              <a:rPr lang="en-US" dirty="0"/>
              <a:t>Designing your application so it works in a single lambda makes it much more portable</a:t>
            </a:r>
          </a:p>
          <a:p>
            <a:r>
              <a:rPr lang="en-US" dirty="0"/>
              <a:t>Save your functions for </a:t>
            </a:r>
            <a:r>
              <a:rPr lang="en-US"/>
              <a:t>backend processing!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TSOA </a:t>
            </a:r>
            <a:r>
              <a:rPr lang="en-US" dirty="0" err="1"/>
              <a:t>Serverless</a:t>
            </a:r>
            <a:r>
              <a:rPr lang="en-US" dirty="0"/>
              <a:t>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https://github.com/mrosack/tsoa-serverless-example</a:t>
            </a:r>
          </a:p>
        </p:txBody>
      </p:sp>
    </p:spTree>
    <p:extLst>
      <p:ext uri="{BB962C8B-B14F-4D97-AF65-F5344CB8AC3E}">
        <p14:creationId xmlns:p14="http://schemas.microsoft.com/office/powerpoint/2010/main" val="22211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High level demos of AWS Lambda and the </a:t>
            </a:r>
            <a:r>
              <a:rPr lang="en-US" dirty="0" err="1"/>
              <a:t>Serverless</a:t>
            </a:r>
            <a:r>
              <a:rPr lang="en-US" dirty="0"/>
              <a:t> Framework as an API backend</a:t>
            </a:r>
          </a:p>
          <a:p>
            <a:r>
              <a:rPr lang="en-US" dirty="0" err="1"/>
              <a:t>Serverless</a:t>
            </a:r>
            <a:r>
              <a:rPr lang="en-US" dirty="0"/>
              <a:t> Pros &amp; Cons</a:t>
            </a:r>
          </a:p>
          <a:p>
            <a:r>
              <a:rPr lang="en-US" dirty="0"/>
              <a:t>Discussion on </a:t>
            </a:r>
            <a:r>
              <a:rPr lang="en-US" dirty="0" err="1"/>
              <a:t>Serverless</a:t>
            </a:r>
            <a:r>
              <a:rPr lang="en-US" dirty="0"/>
              <a:t>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21844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Mike </a:t>
            </a:r>
            <a:r>
              <a:rPr lang="en-US" dirty="0" err="1"/>
              <a:t>Rosack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 err="1"/>
              <a:t>mike_rosack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mike@rosacksoftwaresolutions.com</a:t>
            </a:r>
          </a:p>
          <a:p>
            <a:pPr marL="0" indent="0" algn="ctr">
              <a:buNone/>
            </a:pPr>
            <a:r>
              <a:rPr lang="en-US" dirty="0"/>
              <a:t>github.com/mrosack</a:t>
            </a:r>
            <a:r>
              <a:rPr lang="en-US"/>
              <a:t>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br>
              <a:rPr lang="en-US" dirty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1: Buy a bunch of VMs (IaaS)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GOOD!</a:t>
            </a:r>
          </a:p>
          <a:p>
            <a:r>
              <a:rPr lang="en-US" dirty="0"/>
              <a:t>Only need to pay for hardware when you’re using it, save money during slow seasons</a:t>
            </a:r>
          </a:p>
          <a:p>
            <a:r>
              <a:rPr lang="en-US" dirty="0"/>
              <a:t>Able to have servers distributed across different regions for fault tolerance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You have to manage the VMs yourself and keep them patched, that’s a real pain!</a:t>
            </a:r>
          </a:p>
          <a:p>
            <a:r>
              <a:rPr lang="en-US" dirty="0"/>
              <a:t>You need to figure out how and when to scale them up and down!</a:t>
            </a:r>
          </a:p>
        </p:txBody>
      </p:sp>
    </p:spTree>
    <p:extLst>
      <p:ext uri="{BB962C8B-B14F-4D97-AF65-F5344CB8AC3E}">
        <p14:creationId xmlns:p14="http://schemas.microsoft.com/office/powerpoint/2010/main" val="38710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br>
              <a:rPr lang="en-US" dirty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2: Deploy to Sandboxes (PaaS)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GOOD!</a:t>
            </a:r>
          </a:p>
          <a:p>
            <a:r>
              <a:rPr lang="en-US" dirty="0"/>
              <a:t>Don’t have to worry about patches/updates any more, the cloud provider takes care of that!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You still need to configure </a:t>
            </a:r>
            <a:r>
              <a:rPr lang="en-US" dirty="0" err="1"/>
              <a:t>autoscaling</a:t>
            </a:r>
            <a:r>
              <a:rPr lang="en-US" dirty="0"/>
              <a:t> groups and plan how to accommodate traffic bursts and lulls.</a:t>
            </a:r>
          </a:p>
          <a:p>
            <a:r>
              <a:rPr lang="en-US" dirty="0"/>
              <a:t>Spinning up a new instance isn’t instantaneous, so you need some spare capacity.</a:t>
            </a:r>
          </a:p>
        </p:txBody>
      </p:sp>
    </p:spTree>
    <p:extLst>
      <p:ext uri="{BB962C8B-B14F-4D97-AF65-F5344CB8AC3E}">
        <p14:creationId xmlns:p14="http://schemas.microsoft.com/office/powerpoint/2010/main" val="35314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br>
              <a:rPr lang="en-US" dirty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3: SPA Front Ends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GOOD!</a:t>
            </a:r>
          </a:p>
          <a:p>
            <a:r>
              <a:rPr lang="en-US" dirty="0"/>
              <a:t>Your SPA front end can just be deployed statically somewhere (S3/</a:t>
            </a:r>
            <a:r>
              <a:rPr lang="en-US" dirty="0" err="1"/>
              <a:t>Cloudfront</a:t>
            </a:r>
            <a:r>
              <a:rPr lang="en-US" dirty="0"/>
              <a:t>) – No need to worry about how it’ll scale (other than cost).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You’ve still got that pesky PaaS backend – it’s OK, but…</a:t>
            </a:r>
          </a:p>
        </p:txBody>
      </p:sp>
    </p:spTree>
    <p:extLst>
      <p:ext uri="{BB962C8B-B14F-4D97-AF65-F5344CB8AC3E}">
        <p14:creationId xmlns:p14="http://schemas.microsoft.com/office/powerpoint/2010/main" val="9379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deploy our code somewhere, like we do with PaaS Sandboxes…</a:t>
            </a:r>
          </a:p>
          <a:p>
            <a:r>
              <a:rPr lang="en-US" dirty="0"/>
              <a:t>But those sandboxes could be spun up and down automatically, </a:t>
            </a:r>
            <a:r>
              <a:rPr lang="en-US" b="1" dirty="0"/>
              <a:t>on demand</a:t>
            </a:r>
            <a:r>
              <a:rPr lang="en-US" dirty="0"/>
              <a:t>, for any usage scenario?</a:t>
            </a:r>
          </a:p>
        </p:txBody>
      </p:sp>
    </p:spTree>
    <p:extLst>
      <p:ext uri="{BB962C8B-B14F-4D97-AF65-F5344CB8AC3E}">
        <p14:creationId xmlns:p14="http://schemas.microsoft.com/office/powerpoint/2010/main" val="26478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New York Comic Con nycc mind blown neil degrasse tys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68" y="25769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4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 (</a:t>
            </a:r>
            <a:r>
              <a:rPr lang="en-US" dirty="0" err="1"/>
              <a:t>FaaS</a:t>
            </a:r>
            <a:r>
              <a:rPr lang="en-US" dirty="0"/>
              <a:t>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away computing power from the server used to execute it.</a:t>
            </a:r>
          </a:p>
          <a:p>
            <a:r>
              <a:rPr lang="en-US" dirty="0"/>
              <a:t>Pay per execution, not per server.</a:t>
            </a:r>
          </a:p>
          <a:p>
            <a:r>
              <a:rPr lang="en-US" dirty="0"/>
              <a:t>Can scale as large as the limit on your credit card, instantaneously, with no brainpower required.</a:t>
            </a:r>
          </a:p>
        </p:txBody>
      </p:sp>
    </p:spTree>
    <p:extLst>
      <p:ext uri="{BB962C8B-B14F-4D97-AF65-F5344CB8AC3E}">
        <p14:creationId xmlns:p14="http://schemas.microsoft.com/office/powerpoint/2010/main" val="46674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Serverless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Trigger:</a:t>
            </a:r>
            <a:r>
              <a:rPr lang="en-US" dirty="0"/>
              <a:t> Something that triggers the function to run (HTTP Request, queue message, blob appearing)</a:t>
            </a:r>
          </a:p>
          <a:p>
            <a:r>
              <a:rPr lang="en-US" b="1" dirty="0"/>
              <a:t>Execute Function: </a:t>
            </a:r>
            <a:r>
              <a:rPr lang="en-US" dirty="0"/>
              <a:t> Execute code linked to trigger – usually </a:t>
            </a:r>
            <a:r>
              <a:rPr lang="en-US" dirty="0" err="1"/>
              <a:t>Javascript</a:t>
            </a:r>
            <a:r>
              <a:rPr lang="en-US" dirty="0"/>
              <a:t>, but both AWS and Azure support Python, C# and other languages</a:t>
            </a:r>
          </a:p>
          <a:p>
            <a:r>
              <a:rPr lang="en-US" b="1" dirty="0"/>
              <a:t>Output:  </a:t>
            </a:r>
            <a:r>
              <a:rPr lang="en-US" dirty="0"/>
              <a:t>A function doesn’t necessarily need output, but in certain circumstances output needs to be returned to the caller.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248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769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Lato-Light</vt:lpstr>
      <vt:lpstr>Raleway</vt:lpstr>
      <vt:lpstr>Trebuchet MS</vt:lpstr>
      <vt:lpstr>Wingdings 3</vt:lpstr>
      <vt:lpstr>Facet</vt:lpstr>
      <vt:lpstr>Serverless APIs</vt:lpstr>
      <vt:lpstr>Agenda</vt:lpstr>
      <vt:lpstr>The Journey to Serverless Chapter 1: Buy a bunch of VMs (IaaS)</vt:lpstr>
      <vt:lpstr>The Journey to Serverless Chapter 2: Deploy to Sandboxes (PaaS)</vt:lpstr>
      <vt:lpstr>The Journey to Serverless Chapter 3: SPA Front Ends</vt:lpstr>
      <vt:lpstr>What If?</vt:lpstr>
      <vt:lpstr>PowerPoint Presentation</vt:lpstr>
      <vt:lpstr>Serverless Computing (FaaS)!</vt:lpstr>
      <vt:lpstr>Writing a Serverless Function</vt:lpstr>
      <vt:lpstr>Triggers</vt:lpstr>
      <vt:lpstr>Pricing</vt:lpstr>
      <vt:lpstr>DEMO: AWS Lambda</vt:lpstr>
      <vt:lpstr>That was fun, but…</vt:lpstr>
      <vt:lpstr>Serverless Framework</vt:lpstr>
      <vt:lpstr>DEMO: Serverless Framework</vt:lpstr>
      <vt:lpstr>Downsides to Serverless</vt:lpstr>
      <vt:lpstr>Serverless Architectures</vt:lpstr>
      <vt:lpstr>Go Monolith! “Micro” isn’t always better…</vt:lpstr>
      <vt:lpstr>DEMO: TSOA Serverless Monolith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APIs</dc:title>
  <dc:creator>mrosack</dc:creator>
  <cp:lastModifiedBy>mrosack</cp:lastModifiedBy>
  <cp:revision>16</cp:revision>
  <dcterms:created xsi:type="dcterms:W3CDTF">2017-03-22T21:52:05Z</dcterms:created>
  <dcterms:modified xsi:type="dcterms:W3CDTF">2017-03-25T12:59:13Z</dcterms:modified>
</cp:coreProperties>
</file>