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22.png" ContentType="image/png"/>
  <Override PartName="/ppt/media/image57.png" ContentType="image/png"/>
  <Override PartName="/ppt/media/image7.png" ContentType="image/png"/>
  <Override PartName="/ppt/media/image52.png" ContentType="image/png"/>
  <Override PartName="/ppt/media/image2.png" ContentType="image/png"/>
  <Override PartName="/ppt/media/image37.png" ContentType="image/png"/>
  <Override PartName="/ppt/media/image53.png" ContentType="image/png"/>
  <Override PartName="/ppt/media/image3.png" ContentType="image/png"/>
  <Override PartName="/ppt/media/image38.png" ContentType="image/png"/>
  <Override PartName="/ppt/media/image54.png" ContentType="image/png"/>
  <Override PartName="/ppt/media/image4.png" ContentType="image/png"/>
  <Override PartName="/ppt/media/image39.png" ContentType="image/png"/>
  <Override PartName="/ppt/media/image58.png" ContentType="image/png"/>
  <Override PartName="/ppt/media/image8.png" ContentType="image/png"/>
  <Override PartName="/ppt/media/image23.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9" name="" descr=""/>
          <p:cNvPicPr/>
          <p:nvPr/>
        </p:nvPicPr>
        <p:blipFill>
          <a:blip r:embed="rId2"/>
          <a:stretch/>
        </p:blipFill>
        <p:spPr>
          <a:xfrm>
            <a:off x="2079000" y="1604520"/>
            <a:ext cx="4984920" cy="3977280"/>
          </a:xfrm>
          <a:prstGeom prst="rect">
            <a:avLst/>
          </a:prstGeom>
          <a:ln>
            <a:noFill/>
          </a:ln>
        </p:spPr>
      </p:pic>
      <p:pic>
        <p:nvPicPr>
          <p:cNvPr id="40"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0" name="" descr=""/>
          <p:cNvPicPr/>
          <p:nvPr/>
        </p:nvPicPr>
        <p:blipFill>
          <a:blip r:embed="rId2"/>
          <a:stretch/>
        </p:blipFill>
        <p:spPr>
          <a:xfrm>
            <a:off x="2079000" y="1604520"/>
            <a:ext cx="4984920" cy="3977280"/>
          </a:xfrm>
          <a:prstGeom prst="rect">
            <a:avLst/>
          </a:prstGeom>
          <a:ln>
            <a:noFill/>
          </a:ln>
        </p:spPr>
      </p:pic>
      <p:pic>
        <p:nvPicPr>
          <p:cNvPr id="8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0"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1" name="" descr=""/>
          <p:cNvPicPr/>
          <p:nvPr/>
        </p:nvPicPr>
        <p:blipFill>
          <a:blip r:embed="rId2"/>
          <a:stretch/>
        </p:blipFill>
        <p:spPr>
          <a:xfrm>
            <a:off x="2079000" y="1604520"/>
            <a:ext cx="4984920" cy="3977280"/>
          </a:xfrm>
          <a:prstGeom prst="rect">
            <a:avLst/>
          </a:prstGeom>
          <a:ln>
            <a:noFill/>
          </a:ln>
        </p:spPr>
      </p:pic>
      <p:pic>
        <p:nvPicPr>
          <p:cNvPr id="122"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2" name="" descr=""/>
          <p:cNvPicPr/>
          <p:nvPr/>
        </p:nvPicPr>
        <p:blipFill>
          <a:blip r:embed="rId2"/>
          <a:stretch/>
        </p:blipFill>
        <p:spPr>
          <a:xfrm>
            <a:off x="2079000" y="1604520"/>
            <a:ext cx="4984920" cy="3977280"/>
          </a:xfrm>
          <a:prstGeom prst="rect">
            <a:avLst/>
          </a:prstGeom>
          <a:ln>
            <a:noFill/>
          </a:ln>
        </p:spPr>
      </p:pic>
      <p:pic>
        <p:nvPicPr>
          <p:cNvPr id="163"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251640" y="6453360"/>
            <a:ext cx="961920" cy="297720"/>
          </a:xfrm>
          <a:prstGeom prst="rect">
            <a:avLst/>
          </a:prstGeom>
          <a:ln>
            <a:noFill/>
          </a:ln>
        </p:spPr>
      </p:pic>
      <p:sp>
        <p:nvSpPr>
          <p:cNvPr id="1" name="Line 1"/>
          <p:cNvSpPr/>
          <p:nvPr/>
        </p:nvSpPr>
        <p:spPr>
          <a:xfrm>
            <a:off x="179280" y="6381000"/>
            <a:ext cx="8785080" cy="0"/>
          </a:xfrm>
          <a:prstGeom prst="line">
            <a:avLst/>
          </a:prstGeom>
          <a:ln>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 name="CustomShape 2"/>
          <p:cNvSpPr/>
          <p:nvPr/>
        </p:nvSpPr>
        <p:spPr>
          <a:xfrm>
            <a:off x="8669160" y="6441840"/>
            <a:ext cx="324360" cy="32436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 name="Picture 12" descr=""/>
          <p:cNvPicPr/>
          <p:nvPr/>
        </p:nvPicPr>
        <p:blipFill>
          <a:blip r:embed="rId4"/>
          <a:stretch/>
        </p:blipFill>
        <p:spPr>
          <a:xfrm>
            <a:off x="8726040" y="6495120"/>
            <a:ext cx="230760" cy="230760"/>
          </a:xfrm>
          <a:prstGeom prst="rect">
            <a:avLst/>
          </a:prstGeom>
          <a:ln>
            <a:noFill/>
          </a:ln>
        </p:spPr>
      </p:pic>
      <p:sp>
        <p:nvSpPr>
          <p:cNvPr id="4" name="CustomShape 3"/>
          <p:cNvSpPr/>
          <p:nvPr/>
        </p:nvSpPr>
        <p:spPr>
          <a:xfrm>
            <a:off x="6492240" y="6466320"/>
            <a:ext cx="2183040" cy="302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595959"/>
                </a:solidFill>
                <a:uFill>
                  <a:solidFill>
                    <a:srgbClr val="ffffff"/>
                  </a:solidFill>
                </a:uFill>
                <a:latin typeface="Lato Light"/>
                <a:ea typeface="DejaVu Sans"/>
              </a:rPr>
              <a:t>omniresources.com</a:t>
            </a:r>
            <a:endParaRPr/>
          </a:p>
        </p:txBody>
      </p:sp>
      <p:sp>
        <p:nvSpPr>
          <p:cNvPr id="5"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251640" y="6453360"/>
            <a:ext cx="961920" cy="297720"/>
          </a:xfrm>
          <a:prstGeom prst="rect">
            <a:avLst/>
          </a:prstGeom>
          <a:ln>
            <a:noFill/>
          </a:ln>
        </p:spPr>
      </p:pic>
      <p:sp>
        <p:nvSpPr>
          <p:cNvPr id="42" name="Line 1"/>
          <p:cNvSpPr/>
          <p:nvPr/>
        </p:nvSpPr>
        <p:spPr>
          <a:xfrm>
            <a:off x="179280" y="6381000"/>
            <a:ext cx="8785080" cy="0"/>
          </a:xfrm>
          <a:prstGeom prst="line">
            <a:avLst/>
          </a:prstGeom>
          <a:ln>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3" name="CustomShape 2"/>
          <p:cNvSpPr/>
          <p:nvPr/>
        </p:nvSpPr>
        <p:spPr>
          <a:xfrm>
            <a:off x="8669160" y="6441840"/>
            <a:ext cx="324360" cy="32436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4" name="Picture 12" descr=""/>
          <p:cNvPicPr/>
          <p:nvPr/>
        </p:nvPicPr>
        <p:blipFill>
          <a:blip r:embed="rId4"/>
          <a:stretch/>
        </p:blipFill>
        <p:spPr>
          <a:xfrm>
            <a:off x="8726040" y="6495120"/>
            <a:ext cx="230760" cy="230760"/>
          </a:xfrm>
          <a:prstGeom prst="rect">
            <a:avLst/>
          </a:prstGeom>
          <a:ln>
            <a:noFill/>
          </a:ln>
        </p:spPr>
      </p:pic>
      <p:sp>
        <p:nvSpPr>
          <p:cNvPr id="45" name="CustomShape 3"/>
          <p:cNvSpPr/>
          <p:nvPr/>
        </p:nvSpPr>
        <p:spPr>
          <a:xfrm>
            <a:off x="5852160" y="6466320"/>
            <a:ext cx="2823120" cy="302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595959"/>
                </a:solidFill>
                <a:uFill>
                  <a:solidFill>
                    <a:srgbClr val="ffffff"/>
                  </a:solidFill>
                </a:uFill>
                <a:latin typeface="Lato Light"/>
                <a:ea typeface="DejaVu Sans"/>
              </a:rPr>
              <a:t>omniresources.com</a:t>
            </a:r>
            <a:endParaRPr/>
          </a:p>
        </p:txBody>
      </p:sp>
      <p:sp>
        <p:nvSpPr>
          <p:cNvPr id="46" name="PlaceHolder 4"/>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47"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82" name="Picture 6" descr=""/>
          <p:cNvPicPr/>
          <p:nvPr/>
        </p:nvPicPr>
        <p:blipFill>
          <a:blip r:embed="rId3"/>
          <a:stretch/>
        </p:blipFill>
        <p:spPr>
          <a:xfrm>
            <a:off x="251640" y="6453360"/>
            <a:ext cx="961920" cy="297720"/>
          </a:xfrm>
          <a:prstGeom prst="rect">
            <a:avLst/>
          </a:prstGeom>
          <a:ln>
            <a:noFill/>
          </a:ln>
        </p:spPr>
      </p:pic>
      <p:sp>
        <p:nvSpPr>
          <p:cNvPr id="83" name="Line 1"/>
          <p:cNvSpPr/>
          <p:nvPr/>
        </p:nvSpPr>
        <p:spPr>
          <a:xfrm>
            <a:off x="179280" y="6381000"/>
            <a:ext cx="8785080" cy="0"/>
          </a:xfrm>
          <a:prstGeom prst="line">
            <a:avLst/>
          </a:prstGeom>
          <a:ln>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8669160" y="6441840"/>
            <a:ext cx="324360" cy="32436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85" name="Picture 12" descr=""/>
          <p:cNvPicPr/>
          <p:nvPr/>
        </p:nvPicPr>
        <p:blipFill>
          <a:blip r:embed="rId4"/>
          <a:stretch/>
        </p:blipFill>
        <p:spPr>
          <a:xfrm>
            <a:off x="8726040" y="6495120"/>
            <a:ext cx="230760" cy="230760"/>
          </a:xfrm>
          <a:prstGeom prst="rect">
            <a:avLst/>
          </a:prstGeom>
          <a:ln>
            <a:noFill/>
          </a:ln>
        </p:spPr>
      </p:pic>
      <p:sp>
        <p:nvSpPr>
          <p:cNvPr id="86" name="CustomShape 3"/>
          <p:cNvSpPr/>
          <p:nvPr/>
        </p:nvSpPr>
        <p:spPr>
          <a:xfrm>
            <a:off x="6035040" y="6466320"/>
            <a:ext cx="2640240" cy="302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595959"/>
                </a:solidFill>
                <a:uFill>
                  <a:solidFill>
                    <a:srgbClr val="ffffff"/>
                  </a:solidFill>
                </a:uFill>
                <a:latin typeface="Lato Light"/>
                <a:ea typeface="DejaVu Sans"/>
              </a:rPr>
              <a:t>omniresources.com</a:t>
            </a:r>
            <a:endParaRPr/>
          </a:p>
        </p:txBody>
      </p:sp>
      <p:sp>
        <p:nvSpPr>
          <p:cNvPr id="87"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88"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123" name="Picture 6" descr=""/>
          <p:cNvPicPr/>
          <p:nvPr/>
        </p:nvPicPr>
        <p:blipFill>
          <a:blip r:embed="rId3"/>
          <a:stretch/>
        </p:blipFill>
        <p:spPr>
          <a:xfrm>
            <a:off x="251640" y="6453360"/>
            <a:ext cx="961920" cy="297720"/>
          </a:xfrm>
          <a:prstGeom prst="rect">
            <a:avLst/>
          </a:prstGeom>
          <a:ln>
            <a:noFill/>
          </a:ln>
        </p:spPr>
      </p:pic>
      <p:sp>
        <p:nvSpPr>
          <p:cNvPr id="124" name="Line 1"/>
          <p:cNvSpPr/>
          <p:nvPr/>
        </p:nvSpPr>
        <p:spPr>
          <a:xfrm>
            <a:off x="179280" y="6381000"/>
            <a:ext cx="8785080" cy="0"/>
          </a:xfrm>
          <a:prstGeom prst="line">
            <a:avLst/>
          </a:prstGeom>
          <a:ln>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25" name="CustomShape 2"/>
          <p:cNvSpPr/>
          <p:nvPr/>
        </p:nvSpPr>
        <p:spPr>
          <a:xfrm>
            <a:off x="8669160" y="6441840"/>
            <a:ext cx="324360" cy="32436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26" name="Picture 12" descr=""/>
          <p:cNvPicPr/>
          <p:nvPr/>
        </p:nvPicPr>
        <p:blipFill>
          <a:blip r:embed="rId4"/>
          <a:stretch/>
        </p:blipFill>
        <p:spPr>
          <a:xfrm>
            <a:off x="8726040" y="6495120"/>
            <a:ext cx="230760" cy="230760"/>
          </a:xfrm>
          <a:prstGeom prst="rect">
            <a:avLst/>
          </a:prstGeom>
          <a:ln>
            <a:noFill/>
          </a:ln>
        </p:spPr>
      </p:pic>
      <p:sp>
        <p:nvSpPr>
          <p:cNvPr id="127" name="CustomShape 3"/>
          <p:cNvSpPr/>
          <p:nvPr/>
        </p:nvSpPr>
        <p:spPr>
          <a:xfrm>
            <a:off x="6309360" y="6466320"/>
            <a:ext cx="2365920" cy="302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595959"/>
                </a:solidFill>
                <a:uFill>
                  <a:solidFill>
                    <a:srgbClr val="ffffff"/>
                  </a:solidFill>
                </a:uFill>
                <a:latin typeface="Lato Light"/>
                <a:ea typeface="DejaVu Sans"/>
              </a:rPr>
              <a:t>omniresources.com</a:t>
            </a:r>
            <a:endParaRPr/>
          </a:p>
        </p:txBody>
      </p:sp>
      <p:sp>
        <p:nvSpPr>
          <p:cNvPr id="128"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129"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1783080" y="1828800"/>
            <a:ext cx="5577120" cy="82080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Intro to Ethereum</a:t>
            </a:r>
            <a:endParaRPr/>
          </a:p>
        </p:txBody>
      </p:sp>
      <p:sp>
        <p:nvSpPr>
          <p:cNvPr id="165" name="CustomShape 2"/>
          <p:cNvSpPr/>
          <p:nvPr/>
        </p:nvSpPr>
        <p:spPr>
          <a:xfrm>
            <a:off x="3383280" y="3080520"/>
            <a:ext cx="2376720" cy="5162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Mike Rosack</a:t>
            </a:r>
            <a:endParaRPr/>
          </a:p>
        </p:txBody>
      </p:sp>
      <p:sp>
        <p:nvSpPr>
          <p:cNvPr id="166" name="CustomShape 3"/>
          <p:cNvSpPr/>
          <p:nvPr/>
        </p:nvSpPr>
        <p:spPr>
          <a:xfrm>
            <a:off x="3383280" y="3689280"/>
            <a:ext cx="2377080" cy="333000"/>
          </a:xfrm>
          <a:prstGeom prst="rect">
            <a:avLst/>
          </a:prstGeom>
          <a:noFill/>
          <a:ln>
            <a:noFill/>
          </a:ln>
        </p:spPr>
        <p:style>
          <a:lnRef idx="0"/>
          <a:fillRef idx="0"/>
          <a:effectRef idx="0"/>
          <a:fontRef idx="minor"/>
        </p:style>
        <p:txBody>
          <a:bodyPr lIns="90000" rIns="90000" tIns="45000" bIns="45000"/>
          <a:p>
            <a:pPr>
              <a:lnSpc>
                <a:spcPct val="100000"/>
              </a:lnSpc>
            </a:pPr>
            <a:r>
              <a:rPr lang="en-US" sz="1600" spc="-1" strike="noStrike">
                <a:solidFill>
                  <a:srgbClr val="595959"/>
                </a:solidFill>
                <a:uFill>
                  <a:solidFill>
                    <a:srgbClr val="ffffff"/>
                  </a:solidFill>
                </a:uFill>
                <a:latin typeface="Bebas Neue"/>
                <a:ea typeface="Raleway"/>
              </a:rPr>
              <a:t>mrosack@gmail.com</a:t>
            </a:r>
            <a:endParaRPr/>
          </a:p>
        </p:txBody>
      </p:sp>
      <p:sp>
        <p:nvSpPr>
          <p:cNvPr id="167" name="CustomShape 4"/>
          <p:cNvSpPr/>
          <p:nvPr/>
        </p:nvSpPr>
        <p:spPr>
          <a:xfrm>
            <a:off x="3429000" y="4114800"/>
            <a:ext cx="2285280" cy="333000"/>
          </a:xfrm>
          <a:prstGeom prst="rect">
            <a:avLst/>
          </a:prstGeom>
          <a:noFill/>
          <a:ln>
            <a:noFill/>
          </a:ln>
        </p:spPr>
        <p:style>
          <a:lnRef idx="0"/>
          <a:fillRef idx="0"/>
          <a:effectRef idx="0"/>
          <a:fontRef idx="minor"/>
        </p:style>
        <p:txBody>
          <a:bodyPr lIns="90000" rIns="90000" tIns="45000" bIns="45000"/>
          <a:p>
            <a:pPr>
              <a:lnSpc>
                <a:spcPct val="100000"/>
              </a:lnSpc>
            </a:pPr>
            <a:r>
              <a:rPr lang="en-US" sz="1600" spc="-1" strike="noStrike">
                <a:solidFill>
                  <a:srgbClr val="595959"/>
                </a:solidFill>
                <a:uFill>
                  <a:solidFill>
                    <a:srgbClr val="ffffff"/>
                  </a:solidFill>
                </a:uFill>
                <a:latin typeface="Bebas Neue"/>
                <a:ea typeface="Raleway"/>
              </a:rPr>
              <a:t>github.com/mrosack</a:t>
            </a:r>
            <a:endParaRPr/>
          </a:p>
        </p:txBody>
      </p:sp>
    </p:spTree>
  </p:cSld>
  <p:transition spd="slow">
    <p:push dir="d"/>
  </p:transition>
  <p:timing>
    <p:tnLst>
      <p:par>
        <p:cTn id="1" dur="indefinite" restart="never" nodeType="tmRoot">
          <p:childTnLst>
            <p:seq>
              <p:cTn id="2" nodeType="mainSeq">
                <p:childTnLst>
                  <p:par>
                    <p:cTn id="3" fill="freeze">
                      <p:stCondLst>
                        <p:cond delay="0"/>
                      </p:stCondLst>
                      <p:childTnLst>
                        <p:par>
                          <p:cTn id="4" fill="freeze">
                            <p:stCondLst>
                              <p:cond delay="0"/>
                            </p:stCondLst>
                            <p:childTnLst>
                              <p:par>
                                <p:cTn id="5" nodeType="withEffect" fill="hold" presetClass="entr" presetID="2" presetSubtype="8">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repl">
                                        <p:cTn id="7" dur="500" fill="hold"/>
                                        <p:tgtEl>
                                          <p:spTgt spid="165"/>
                                        </p:tgtEl>
                                        <p:attrNameLst>
                                          <p:attrName>ppt_x</p:attrName>
                                        </p:attrNameLst>
                                      </p:cBhvr>
                                      <p:tavLst>
                                        <p:tav tm="0">
                                          <p:val>
                                            <p:strVal val="0-#ppt_w/2"/>
                                          </p:val>
                                        </p:tav>
                                        <p:tav tm="100000">
                                          <p:val>
                                            <p:strVal val="#ppt_x"/>
                                          </p:val>
                                        </p:tav>
                                      </p:tavLst>
                                    </p:anim>
                                    <p:anim calcmode="lin" valueType="num">
                                      <p:cBhvr additive="repl">
                                        <p:cTn id="8" dur="500" fill="hold"/>
                                        <p:tgtEl>
                                          <p:spTgt spid="16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4" name="Picture 2" descr=""/>
          <p:cNvPicPr/>
          <p:nvPr/>
        </p:nvPicPr>
        <p:blipFill>
          <a:blip r:embed="rId1"/>
          <a:stretch/>
        </p:blipFill>
        <p:spPr>
          <a:xfrm>
            <a:off x="5220000" y="4005000"/>
            <a:ext cx="5683320" cy="2220480"/>
          </a:xfrm>
          <a:prstGeom prst="rect">
            <a:avLst/>
          </a:prstGeom>
          <a:ln>
            <a:noFill/>
          </a:ln>
        </p:spPr>
      </p:pic>
      <p:sp>
        <p:nvSpPr>
          <p:cNvPr id="195" name="CustomShape 1"/>
          <p:cNvSpPr/>
          <p:nvPr/>
        </p:nvSpPr>
        <p:spPr>
          <a:xfrm>
            <a:off x="285840" y="260640"/>
            <a:ext cx="8766720" cy="1551240"/>
          </a:xfrm>
          <a:prstGeom prst="rect">
            <a:avLst/>
          </a:prstGeom>
          <a:noFill/>
          <a:ln>
            <a:noFill/>
          </a:ln>
        </p:spPr>
        <p:style>
          <a:lnRef idx="0"/>
          <a:fillRef idx="0"/>
          <a:effectRef idx="0"/>
          <a:fontRef idx="minor"/>
        </p:style>
        <p:txBody>
          <a:bodyPr lIns="90000" rIns="90000" tIns="45000" bIns="45000"/>
          <a:p>
            <a:pPr>
              <a:lnSpc>
                <a:spcPct val="100000"/>
              </a:lnSpc>
            </a:pPr>
            <a:r>
              <a:rPr lang="en-US" sz="3200" spc="-1" strike="noStrike">
                <a:solidFill>
                  <a:srgbClr val="00aedb"/>
                </a:solidFill>
                <a:uFill>
                  <a:solidFill>
                    <a:srgbClr val="ffffff"/>
                  </a:solidFill>
                </a:uFill>
                <a:latin typeface="Bebas Neue"/>
                <a:ea typeface="DejaVu Sans"/>
              </a:rPr>
              <a:t>How does Ethereum prevent overuse?</a:t>
            </a:r>
            <a:endParaRPr/>
          </a:p>
        </p:txBody>
      </p:sp>
      <p:sp>
        <p:nvSpPr>
          <p:cNvPr id="196" name="CustomShape 2"/>
          <p:cNvSpPr/>
          <p:nvPr/>
        </p:nvSpPr>
        <p:spPr>
          <a:xfrm>
            <a:off x="323640" y="908640"/>
            <a:ext cx="5437080" cy="94212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Gas!</a:t>
            </a:r>
            <a:endParaRPr/>
          </a:p>
        </p:txBody>
      </p:sp>
      <p:sp>
        <p:nvSpPr>
          <p:cNvPr id="197" name="CustomShape 3"/>
          <p:cNvSpPr/>
          <p:nvPr/>
        </p:nvSpPr>
        <p:spPr>
          <a:xfrm>
            <a:off x="323640" y="1857960"/>
            <a:ext cx="8568000" cy="222084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Every operation performed in a smart contract costs “gas”</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The price of gas is variable, contracts specify how much they're willing to pay for gas and miners can set how much they'll accept</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Currently the price of gas is 1/100000 ether (which is a bit high, gas prices were fixed before the price of ether started going up - market will start dynamically adjusting soon)</a:t>
            </a:r>
            <a:endParaRPr/>
          </a:p>
          <a:p>
            <a:pPr marL="285840" indent="-284760">
              <a:lnSpc>
                <a:spcPct val="150000"/>
              </a:lnSpc>
              <a:buBlip>
                <a:blip r:embed="rId5"/>
              </a:buBlip>
            </a:pPr>
            <a:r>
              <a:rPr lang="en-US" sz="1400" spc="-1" strike="noStrike">
                <a:solidFill>
                  <a:srgbClr val="808080"/>
                </a:solidFill>
                <a:uFill>
                  <a:solidFill>
                    <a:srgbClr val="ffffff"/>
                  </a:solidFill>
                </a:uFill>
                <a:latin typeface="Lato-Light"/>
                <a:ea typeface="Raleway"/>
              </a:rPr>
              <a:t>Storing data on the blockchain also costs gas, storing a lot of data is prohibitively expensive</a:t>
            </a:r>
            <a:endParaRPr/>
          </a:p>
        </p:txBody>
      </p:sp>
    </p:spTree>
  </p:cSld>
  <p:transition spd="slow">
    <p:push dir="d"/>
  </p:transition>
  <p:timing>
    <p:tnLst>
      <p:par>
        <p:cTn id="197" dur="indefinite" restart="never" nodeType="tmRoot">
          <p:childTnLst>
            <p:seq>
              <p:cTn id="198" dur="indefinite" nodeType="mainSeq">
                <p:childTnLst>
                  <p:par>
                    <p:cTn id="199" fill="hold">
                      <p:stCondLst>
                        <p:cond delay="0"/>
                      </p:stCondLst>
                      <p:childTnLst>
                        <p:par>
                          <p:cTn id="200" fill="hold">
                            <p:stCondLst>
                              <p:cond delay="0"/>
                            </p:stCondLst>
                            <p:childTnLst>
                              <p:par>
                                <p:cTn id="201" nodeType="withEffect" fill="hold" presetClass="entr" presetID="2" presetSubtype="8">
                                  <p:stCondLst>
                                    <p:cond delay="0"/>
                                  </p:stCondLst>
                                  <p:childTnLst>
                                    <p:set>
                                      <p:cBhvr>
                                        <p:cTn id="202" dur="1" fill="hold">
                                          <p:stCondLst>
                                            <p:cond delay="0"/>
                                          </p:stCondLst>
                                        </p:cTn>
                                        <p:tgtEl>
                                          <p:spTgt spid="196"/>
                                        </p:tgtEl>
                                        <p:attrNameLst>
                                          <p:attrName>style.visibility</p:attrName>
                                        </p:attrNameLst>
                                      </p:cBhvr>
                                      <p:to>
                                        <p:strVal val="visible"/>
                                      </p:to>
                                    </p:set>
                                    <p:anim calcmode="lin" valueType="num">
                                      <p:cBhvr additive="repl">
                                        <p:cTn id="203" dur="500" fill="hold"/>
                                        <p:tgtEl>
                                          <p:spTgt spid="196"/>
                                        </p:tgtEl>
                                        <p:attrNameLst>
                                          <p:attrName>ppt_x</p:attrName>
                                        </p:attrNameLst>
                                      </p:cBhvr>
                                      <p:tavLst>
                                        <p:tav tm="0">
                                          <p:val>
                                            <p:strVal val="0-#ppt_w/2"/>
                                          </p:val>
                                        </p:tav>
                                        <p:tav tm="100000">
                                          <p:val>
                                            <p:strVal val="#ppt_x"/>
                                          </p:val>
                                        </p:tav>
                                      </p:tavLst>
                                    </p:anim>
                                    <p:anim calcmode="lin" valueType="num">
                                      <p:cBhvr additive="repl">
                                        <p:cTn id="204" dur="500" fill="hold"/>
                                        <p:tgtEl>
                                          <p:spTgt spid="196"/>
                                        </p:tgtEl>
                                        <p:attrNameLst>
                                          <p:attrName>ppt_y</p:attrName>
                                        </p:attrNameLst>
                                      </p:cBhvr>
                                      <p:tavLst>
                                        <p:tav tm="0">
                                          <p:val>
                                            <p:strVal val="#ppt_y"/>
                                          </p:val>
                                        </p:tav>
                                        <p:tav tm="100000">
                                          <p:val>
                                            <p:strVal val="#ppt_y"/>
                                          </p:val>
                                        </p:tav>
                                      </p:tavLst>
                                    </p:anim>
                                  </p:childTnLst>
                                </p:cTn>
                              </p:par>
                            </p:childTnLst>
                          </p:cTn>
                        </p:par>
                        <p:par>
                          <p:cTn id="205" fill="hold">
                            <p:stCondLst>
                              <p:cond delay="500"/>
                            </p:stCondLst>
                            <p:childTnLst>
                              <p:par>
                                <p:cTn id="206" nodeType="afterEffect" fill="hold" presetClass="entr" presetID="2" presetSubtype="4">
                                  <p:stCondLst>
                                    <p:cond delay="0"/>
                                  </p:stCondLst>
                                  <p:childTnLst>
                                    <p:set>
                                      <p:cBhvr>
                                        <p:cTn id="207" dur="1" fill="hold">
                                          <p:stCondLst>
                                            <p:cond delay="0"/>
                                          </p:stCondLst>
                                        </p:cTn>
                                        <p:tgtEl>
                                          <p:spTgt spid="197">
                                            <p:txEl>
                                              <p:pRg st="0" end="1"/>
                                            </p:txEl>
                                          </p:spTgt>
                                        </p:tgtEl>
                                        <p:attrNameLst>
                                          <p:attrName>style.visibility</p:attrName>
                                        </p:attrNameLst>
                                      </p:cBhvr>
                                      <p:to>
                                        <p:strVal val="visible"/>
                                      </p:to>
                                    </p:set>
                                    <p:anim calcmode="lin" valueType="num">
                                      <p:cBhvr additive="repl">
                                        <p:cTn id="208" dur="500" fill="hold"/>
                                        <p:tgtEl>
                                          <p:spTgt spid="197">
                                            <p:txEl>
                                              <p:pRg st="0" end="1"/>
                                            </p:txEl>
                                          </p:spTgt>
                                        </p:tgtEl>
                                        <p:attrNameLst>
                                          <p:attrName>ppt_x</p:attrName>
                                        </p:attrNameLst>
                                      </p:cBhvr>
                                      <p:tavLst>
                                        <p:tav tm="0">
                                          <p:val>
                                            <p:strVal val="#ppt_x"/>
                                          </p:val>
                                        </p:tav>
                                        <p:tav tm="100000">
                                          <p:val>
                                            <p:strVal val="#ppt_x"/>
                                          </p:val>
                                        </p:tav>
                                      </p:tavLst>
                                    </p:anim>
                                    <p:anim calcmode="lin" valueType="num">
                                      <p:cBhvr additive="repl">
                                        <p:cTn id="209" dur="500" fill="hold"/>
                                        <p:tgtEl>
                                          <p:spTgt spid="197">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2" presetSubtype="4">
                                  <p:stCondLst>
                                    <p:cond delay="0"/>
                                  </p:stCondLst>
                                  <p:childTnLst>
                                    <p:set>
                                      <p:cBhvr>
                                        <p:cTn id="213" dur="1" fill="hold">
                                          <p:stCondLst>
                                            <p:cond delay="0"/>
                                          </p:stCondLst>
                                        </p:cTn>
                                        <p:tgtEl>
                                          <p:spTgt spid="197">
                                            <p:txEl>
                                              <p:pRg st="466" end="466"/>
                                            </p:txEl>
                                          </p:spTgt>
                                        </p:tgtEl>
                                        <p:attrNameLst>
                                          <p:attrName>style.visibility</p:attrName>
                                        </p:attrNameLst>
                                      </p:cBhvr>
                                      <p:to>
                                        <p:strVal val="visible"/>
                                      </p:to>
                                    </p:set>
                                    <p:anim calcmode="lin" valueType="num">
                                      <p:cBhvr additive="repl">
                                        <p:cTn id="214" dur="500" fill="hold"/>
                                        <p:tgtEl>
                                          <p:spTgt spid="197">
                                            <p:txEl>
                                              <p:pRg st="466" end="466"/>
                                            </p:txEl>
                                          </p:spTgt>
                                        </p:tgtEl>
                                        <p:attrNameLst>
                                          <p:attrName>ppt_x</p:attrName>
                                        </p:attrNameLst>
                                      </p:cBhvr>
                                      <p:tavLst>
                                        <p:tav tm="0">
                                          <p:val>
                                            <p:strVal val="#ppt_x"/>
                                          </p:val>
                                        </p:tav>
                                        <p:tav tm="100000">
                                          <p:val>
                                            <p:strVal val="#ppt_x"/>
                                          </p:val>
                                        </p:tav>
                                      </p:tavLst>
                                    </p:anim>
                                    <p:anim calcmode="lin" valueType="num">
                                      <p:cBhvr additive="repl">
                                        <p:cTn id="215" dur="500" fill="hold"/>
                                        <p:tgtEl>
                                          <p:spTgt spid="197">
                                            <p:txEl>
                                              <p:pRg st="466" end="466"/>
                                            </p:txEl>
                                          </p:spTgt>
                                        </p:tgtEl>
                                        <p:attrNameLst>
                                          <p:attrName>ppt_y</p:attrName>
                                        </p:attrNameLst>
                                      </p:cBhvr>
                                      <p:tavLst>
                                        <p:tav tm="0">
                                          <p:val>
                                            <p:strVal val="1+#ppt_h/2"/>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2" presetSubtype="4">
                                  <p:stCondLst>
                                    <p:cond delay="0"/>
                                  </p:stCondLst>
                                  <p:childTnLst>
                                    <p:set>
                                      <p:cBhvr>
                                        <p:cTn id="219" dur="1" fill="hold">
                                          <p:stCondLst>
                                            <p:cond delay="0"/>
                                          </p:stCondLst>
                                        </p:cTn>
                                        <p:tgtEl>
                                          <p:spTgt spid="197">
                                            <p:txEl>
                                              <p:pRg st="466" end="466"/>
                                            </p:txEl>
                                          </p:spTgt>
                                        </p:tgtEl>
                                        <p:attrNameLst>
                                          <p:attrName>style.visibility</p:attrName>
                                        </p:attrNameLst>
                                      </p:cBhvr>
                                      <p:to>
                                        <p:strVal val="visible"/>
                                      </p:to>
                                    </p:set>
                                    <p:anim calcmode="lin" valueType="num">
                                      <p:cBhvr additive="repl">
                                        <p:cTn id="220" dur="500" fill="hold"/>
                                        <p:tgtEl>
                                          <p:spTgt spid="197">
                                            <p:txEl>
                                              <p:pRg st="466" end="466"/>
                                            </p:txEl>
                                          </p:spTgt>
                                        </p:tgtEl>
                                        <p:attrNameLst>
                                          <p:attrName>ppt_x</p:attrName>
                                        </p:attrNameLst>
                                      </p:cBhvr>
                                      <p:tavLst>
                                        <p:tav tm="0">
                                          <p:val>
                                            <p:strVal val="#ppt_x"/>
                                          </p:val>
                                        </p:tav>
                                        <p:tav tm="100000">
                                          <p:val>
                                            <p:strVal val="#ppt_x"/>
                                          </p:val>
                                        </p:tav>
                                      </p:tavLst>
                                    </p:anim>
                                    <p:anim calcmode="lin" valueType="num">
                                      <p:cBhvr additive="repl">
                                        <p:cTn id="221" dur="500" fill="hold"/>
                                        <p:tgtEl>
                                          <p:spTgt spid="197">
                                            <p:txEl>
                                              <p:pRg st="466" end="466"/>
                                            </p:txEl>
                                          </p:spTgt>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2" presetSubtype="4">
                                  <p:stCondLst>
                                    <p:cond delay="0"/>
                                  </p:stCondLst>
                                  <p:childTnLst>
                                    <p:set>
                                      <p:cBhvr>
                                        <p:cTn id="225" dur="1" fill="hold">
                                          <p:stCondLst>
                                            <p:cond delay="0"/>
                                          </p:stCondLst>
                                        </p:cTn>
                                        <p:tgtEl>
                                          <p:spTgt spid="197">
                                            <p:txEl>
                                              <p:pRg st="466" end="466"/>
                                            </p:txEl>
                                          </p:spTgt>
                                        </p:tgtEl>
                                        <p:attrNameLst>
                                          <p:attrName>style.visibility</p:attrName>
                                        </p:attrNameLst>
                                      </p:cBhvr>
                                      <p:to>
                                        <p:strVal val="visible"/>
                                      </p:to>
                                    </p:set>
                                    <p:anim calcmode="lin" valueType="num">
                                      <p:cBhvr additive="repl">
                                        <p:cTn id="226" dur="500" fill="hold"/>
                                        <p:tgtEl>
                                          <p:spTgt spid="197">
                                            <p:txEl>
                                              <p:pRg st="466" end="466"/>
                                            </p:txEl>
                                          </p:spTgt>
                                        </p:tgtEl>
                                        <p:attrNameLst>
                                          <p:attrName>ppt_x</p:attrName>
                                        </p:attrNameLst>
                                      </p:cBhvr>
                                      <p:tavLst>
                                        <p:tav tm="0">
                                          <p:val>
                                            <p:strVal val="#ppt_x"/>
                                          </p:val>
                                        </p:tav>
                                        <p:tav tm="100000">
                                          <p:val>
                                            <p:strVal val="#ppt_x"/>
                                          </p:val>
                                        </p:tav>
                                      </p:tavLst>
                                    </p:anim>
                                    <p:anim calcmode="lin" valueType="num">
                                      <p:cBhvr additive="repl">
                                        <p:cTn id="227" dur="500" fill="hold"/>
                                        <p:tgtEl>
                                          <p:spTgt spid="197">
                                            <p:txEl>
                                              <p:pRg st="466" end="466"/>
                                            </p:txEl>
                                          </p:spTgt>
                                        </p:tgtEl>
                                        <p:attrNameLst>
                                          <p:attrName>ppt_y</p:attrName>
                                        </p:attrNameLst>
                                      </p:cBhvr>
                                      <p:tavLst>
                                        <p:tav tm="0">
                                          <p:val>
                                            <p:strVal val="1+#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nodeType="clickEffect" fill="hold" presetClass="entr" presetID="2" presetSubtype="4">
                                  <p:stCondLst>
                                    <p:cond delay="0"/>
                                  </p:stCondLst>
                                  <p:childTnLst>
                                    <p:set>
                                      <p:cBhvr>
                                        <p:cTn id="231" dur="1" fill="hold">
                                          <p:stCondLst>
                                            <p:cond delay="0"/>
                                          </p:stCondLst>
                                        </p:cTn>
                                        <p:tgtEl>
                                          <p:spTgt spid="197">
                                            <p:txEl>
                                              <p:pRg st="466" end="466"/>
                                            </p:txEl>
                                          </p:spTgt>
                                        </p:tgtEl>
                                        <p:attrNameLst>
                                          <p:attrName>style.visibility</p:attrName>
                                        </p:attrNameLst>
                                      </p:cBhvr>
                                      <p:to>
                                        <p:strVal val="visible"/>
                                      </p:to>
                                    </p:set>
                                    <p:anim calcmode="lin" valueType="num">
                                      <p:cBhvr additive="repl">
                                        <p:cTn id="232" dur="500" fill="hold"/>
                                        <p:tgtEl>
                                          <p:spTgt spid="197">
                                            <p:txEl>
                                              <p:pRg st="466" end="466"/>
                                            </p:txEl>
                                          </p:spTgt>
                                        </p:tgtEl>
                                        <p:attrNameLst>
                                          <p:attrName>ppt_x</p:attrName>
                                        </p:attrNameLst>
                                      </p:cBhvr>
                                      <p:tavLst>
                                        <p:tav tm="0">
                                          <p:val>
                                            <p:strVal val="#ppt_x"/>
                                          </p:val>
                                        </p:tav>
                                        <p:tav tm="100000">
                                          <p:val>
                                            <p:strVal val="#ppt_x"/>
                                          </p:val>
                                        </p:tav>
                                      </p:tavLst>
                                    </p:anim>
                                    <p:anim calcmode="lin" valueType="num">
                                      <p:cBhvr additive="repl">
                                        <p:cTn id="233" dur="500" fill="hold"/>
                                        <p:tgtEl>
                                          <p:spTgt spid="197">
                                            <p:txEl>
                                              <p:pRg st="466" end="4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rot="21595200">
            <a:off x="1121040" y="191880"/>
            <a:ext cx="6901560" cy="699120"/>
          </a:xfrm>
          <a:prstGeom prst="rect">
            <a:avLst/>
          </a:prstGeom>
          <a:noFill/>
          <a:ln>
            <a:noFill/>
          </a:ln>
        </p:spPr>
        <p:style>
          <a:lnRef idx="0"/>
          <a:fillRef idx="0"/>
          <a:effectRef idx="0"/>
          <a:fontRef idx="minor"/>
        </p:style>
        <p:txBody>
          <a:bodyPr lIns="90000" rIns="90000" tIns="45000" bIns="45000"/>
          <a:p>
            <a:pPr>
              <a:lnSpc>
                <a:spcPct val="100000"/>
              </a:lnSpc>
            </a:pPr>
            <a:r>
              <a:rPr lang="en-US" sz="4000" spc="-1" strike="noStrike">
                <a:solidFill>
                  <a:srgbClr val="00aedb"/>
                </a:solidFill>
                <a:uFill>
                  <a:solidFill>
                    <a:srgbClr val="ffffff"/>
                  </a:solidFill>
                </a:uFill>
                <a:latin typeface="Bebas Neue"/>
                <a:ea typeface="DejaVu Sans"/>
              </a:rPr>
              <a:t>What are some examples of Ethereum Applications?</a:t>
            </a:r>
            <a:endParaRPr/>
          </a:p>
        </p:txBody>
      </p:sp>
      <p:sp>
        <p:nvSpPr>
          <p:cNvPr id="199" name="CustomShape 2"/>
          <p:cNvSpPr/>
          <p:nvPr/>
        </p:nvSpPr>
        <p:spPr>
          <a:xfrm>
            <a:off x="1874520" y="3017520"/>
            <a:ext cx="5394960" cy="5162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http://dapps.ethercasts.com/</a:t>
            </a:r>
            <a:endParaRPr/>
          </a:p>
        </p:txBody>
      </p:sp>
      <p:sp>
        <p:nvSpPr>
          <p:cNvPr id="200" name="CustomShape 3"/>
          <p:cNvSpPr/>
          <p:nvPr/>
        </p:nvSpPr>
        <p:spPr>
          <a:xfrm>
            <a:off x="323640" y="2551680"/>
            <a:ext cx="3959280" cy="2859480"/>
          </a:xfrm>
          <a:prstGeom prst="rect">
            <a:avLst/>
          </a:prstGeom>
          <a:noFill/>
          <a:ln>
            <a:noFill/>
          </a:ln>
        </p:spPr>
        <p:style>
          <a:lnRef idx="0"/>
          <a:fillRef idx="0"/>
          <a:effectRef idx="0"/>
          <a:fontRef idx="minor"/>
        </p:style>
      </p:sp>
    </p:spTree>
  </p:cSld>
  <p:transition spd="slow">
    <p:push dir="d"/>
  </p:transition>
  <p:timing>
    <p:tnLst>
      <p:par>
        <p:cTn id="234" dur="indefinite" restart="never" nodeType="tmRoot">
          <p:childTnLst>
            <p:seq>
              <p:cTn id="235" nodeType="mainSeq">
                <p:childTnLst>
                  <p:par>
                    <p:cTn id="236" fill="freeze">
                      <p:stCondLst>
                        <p:cond delay="0"/>
                      </p:stCondLst>
                      <p:childTnLst>
                        <p:par>
                          <p:cTn id="237" fill="freeze">
                            <p:stCondLst>
                              <p:cond delay="0"/>
                            </p:stCondLst>
                            <p:childTnLst>
                              <p:par>
                                <p:cTn id="238" nodeType="withEffect" fill="hold" presetClass="entr" presetID="2" presetSubtype="8">
                                  <p:stCondLst>
                                    <p:cond delay="0"/>
                                  </p:stCondLst>
                                  <p:childTnLst>
                                    <p:set>
                                      <p:cBhvr>
                                        <p:cTn id="239" dur="1" fill="hold">
                                          <p:stCondLst>
                                            <p:cond delay="0"/>
                                          </p:stCondLst>
                                        </p:cTn>
                                        <p:tgtEl>
                                          <p:spTgt spid="199"/>
                                        </p:tgtEl>
                                        <p:attrNameLst>
                                          <p:attrName>style.visibility</p:attrName>
                                        </p:attrNameLst>
                                      </p:cBhvr>
                                      <p:to>
                                        <p:strVal val="visible"/>
                                      </p:to>
                                    </p:set>
                                    <p:anim calcmode="lin" valueType="num">
                                      <p:cBhvr additive="repl">
                                        <p:cTn id="240" dur="500" fill="hold"/>
                                        <p:tgtEl>
                                          <p:spTgt spid="199"/>
                                        </p:tgtEl>
                                        <p:attrNameLst>
                                          <p:attrName>ppt_x</p:attrName>
                                        </p:attrNameLst>
                                      </p:cBhvr>
                                      <p:tavLst>
                                        <p:tav tm="0">
                                          <p:val>
                                            <p:strVal val="0-#ppt_w/2"/>
                                          </p:val>
                                        </p:tav>
                                        <p:tav tm="100000">
                                          <p:val>
                                            <p:strVal val="#ppt_x"/>
                                          </p:val>
                                        </p:tav>
                                      </p:tavLst>
                                    </p:anim>
                                    <p:anim calcmode="lin" valueType="num">
                                      <p:cBhvr additive="repl">
                                        <p:cTn id="241" dur="500" fill="hold"/>
                                        <p:tgtEl>
                                          <p:spTgt spid="199"/>
                                        </p:tgtEl>
                                        <p:attrNameLst>
                                          <p:attrName>ppt_y</p:attrName>
                                        </p:attrNameLst>
                                      </p:cBhvr>
                                      <p:tavLst>
                                        <p:tav tm="0">
                                          <p:val>
                                            <p:strVal val="#ppt_y"/>
                                          </p:val>
                                        </p:tav>
                                        <p:tav tm="100000">
                                          <p:val>
                                            <p:strVal val="#ppt_y"/>
                                          </p:val>
                                        </p:tav>
                                      </p:tavLst>
                                    </p:anim>
                                  </p:childTnLst>
                                </p:cTn>
                              </p:par>
                            </p:childTnLst>
                          </p:cTn>
                        </p:par>
                        <p:par>
                          <p:cTn id="242" fill="freeze">
                            <p:stCondLst>
                              <p:cond delay="500"/>
                            </p:stCondLst>
                            <p:childTnLst>
                              <p:par>
                                <p:cTn id="243" nodeType="afterEffect" fill="hold" presetClass="entr" presetID="2" presetSubtype="4">
                                  <p:stCondLst>
                                    <p:cond delay="0"/>
                                  </p:stCondLst>
                                  <p:childTnLst>
                                    <p:set>
                                      <p:cBhvr>
                                        <p:cTn id="244" dur="1" fill="hold">
                                          <p:stCondLst>
                                            <p:cond delay="0"/>
                                          </p:stCondLst>
                                        </p:cTn>
                                        <p:tgtEl>
                                          <p:spTgt spid="200">
                                            <p:txEl>
                                              <p:pRg st="0" end="1"/>
                                            </p:txEl>
                                          </p:spTgt>
                                        </p:tgtEl>
                                        <p:attrNameLst>
                                          <p:attrName>style.visibility</p:attrName>
                                        </p:attrNameLst>
                                      </p:cBhvr>
                                      <p:to>
                                        <p:strVal val="visible"/>
                                      </p:to>
                                    </p:set>
                                    <p:anim calcmode="lin" valueType="num">
                                      <p:cBhvr additive="repl">
                                        <p:cTn id="245" dur="500" fill="hold"/>
                                        <p:tgtEl>
                                          <p:spTgt spid="200">
                                            <p:txEl>
                                              <p:pRg st="0" end="1"/>
                                            </p:txEl>
                                          </p:spTgt>
                                        </p:tgtEl>
                                        <p:attrNameLst>
                                          <p:attrName>ppt_x</p:attrName>
                                        </p:attrNameLst>
                                      </p:cBhvr>
                                      <p:tavLst>
                                        <p:tav tm="0">
                                          <p:val>
                                            <p:strVal val="#ppt_x"/>
                                          </p:val>
                                        </p:tav>
                                        <p:tav tm="100000">
                                          <p:val>
                                            <p:strVal val="#ppt_x"/>
                                          </p:val>
                                        </p:tav>
                                      </p:tavLst>
                                    </p:anim>
                                    <p:anim calcmode="lin" valueType="num">
                                      <p:cBhvr additive="repl">
                                        <p:cTn id="246" dur="500" fill="hold"/>
                                        <p:tgtEl>
                                          <p:spTgt spid="200">
                                            <p:txEl>
                                              <p:p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1" name="Picture 2" descr=""/>
          <p:cNvPicPr/>
          <p:nvPr/>
        </p:nvPicPr>
        <p:blipFill>
          <a:blip r:embed="rId1"/>
          <a:stretch/>
        </p:blipFill>
        <p:spPr>
          <a:xfrm>
            <a:off x="5220000" y="4005000"/>
            <a:ext cx="5683320" cy="2220480"/>
          </a:xfrm>
          <a:prstGeom prst="rect">
            <a:avLst/>
          </a:prstGeom>
          <a:ln>
            <a:noFill/>
          </a:ln>
        </p:spPr>
      </p:pic>
      <p:sp>
        <p:nvSpPr>
          <p:cNvPr id="202" name="CustomShape 1"/>
          <p:cNvSpPr/>
          <p:nvPr/>
        </p:nvSpPr>
        <p:spPr>
          <a:xfrm>
            <a:off x="285840" y="260640"/>
            <a:ext cx="8766720" cy="1551240"/>
          </a:xfrm>
          <a:prstGeom prst="rect">
            <a:avLst/>
          </a:prstGeom>
          <a:noFill/>
          <a:ln>
            <a:noFill/>
          </a:ln>
        </p:spPr>
        <p:style>
          <a:lnRef idx="0"/>
          <a:fillRef idx="0"/>
          <a:effectRef idx="0"/>
          <a:fontRef idx="minor"/>
        </p:style>
        <p:txBody>
          <a:bodyPr lIns="90000" rIns="90000" tIns="45000" bIns="45000"/>
          <a:p>
            <a:pPr>
              <a:lnSpc>
                <a:spcPct val="100000"/>
              </a:lnSpc>
            </a:pPr>
            <a:r>
              <a:rPr lang="en-US" sz="3200" spc="-1" strike="noStrike">
                <a:solidFill>
                  <a:srgbClr val="00aedb"/>
                </a:solidFill>
                <a:uFill>
                  <a:solidFill>
                    <a:srgbClr val="ffffff"/>
                  </a:solidFill>
                </a:uFill>
                <a:latin typeface="Bebas Neue"/>
                <a:ea typeface="DejaVu Sans"/>
              </a:rPr>
              <a:t>So, how do I write an Ethereum app?</a:t>
            </a:r>
            <a:endParaRPr/>
          </a:p>
        </p:txBody>
      </p:sp>
      <p:sp>
        <p:nvSpPr>
          <p:cNvPr id="203" name="CustomShape 2"/>
          <p:cNvSpPr/>
          <p:nvPr/>
        </p:nvSpPr>
        <p:spPr>
          <a:xfrm>
            <a:off x="323640" y="1857960"/>
            <a:ext cx="8568000" cy="2220840"/>
          </a:xfrm>
          <a:prstGeom prst="rect">
            <a:avLst/>
          </a:prstGeom>
          <a:noFill/>
          <a:ln>
            <a:noFill/>
          </a:ln>
        </p:spPr>
        <p:style>
          <a:lnRef idx="0"/>
          <a:fillRef idx="0"/>
          <a:effectRef idx="0"/>
          <a:fontRef idx="minor"/>
        </p:style>
        <p:txBody>
          <a:bodyPr lIns="90000" rIns="90000" tIns="45000" bIns="45000"/>
          <a:p>
            <a:pPr>
              <a:lnSpc>
                <a:spcPct val="100000"/>
              </a:lnSpc>
            </a:pPr>
            <a:r>
              <a:rPr lang="en-US" sz="1400" spc="-1" strike="noStrike">
                <a:solidFill>
                  <a:srgbClr val="808080"/>
                </a:solidFill>
                <a:uFill>
                  <a:solidFill>
                    <a:srgbClr val="ffffff"/>
                  </a:solidFill>
                </a:uFill>
                <a:latin typeface="Lato-Light"/>
                <a:ea typeface="Raleway"/>
              </a:rPr>
              <a:t>There's two main Ethereum clients, we'll do quick demos of both:</a:t>
            </a:r>
            <a:endParaRPr/>
          </a:p>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Mix IDE: “Visual Studio” for Ethereum.  Much more user friendly, but very early preview and quite unstable</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Geth: Go-based command line implementation.  Very stable, but spartan.</a:t>
            </a:r>
            <a:endParaRPr/>
          </a:p>
        </p:txBody>
      </p:sp>
    </p:spTree>
  </p:cSld>
  <p:transition spd="slow">
    <p:push dir="d"/>
  </p:transition>
  <p:timing>
    <p:tnLst>
      <p:par>
        <p:cTn id="247" dur="indefinite" restart="never" nodeType="tmRoot">
          <p:childTnLst>
            <p:seq>
              <p:cTn id="248" nodeType="mainSeq">
                <p:childTnLst>
                  <p:par>
                    <p:cTn id="249" fill="freeze">
                      <p:stCondLst>
                        <p:cond delay="0"/>
                      </p:stCondLst>
                      <p:childTnLst>
                        <p:par>
                          <p:cTn id="250" fill="freeze">
                            <p:stCondLst>
                              <p:cond delay="0"/>
                            </p:stCondLst>
                            <p:childTnLst>
                              <p:par>
                                <p:cTn id="251" nodeType="afterEffect" fill="hold" presetClass="entr" presetID="2" presetSubtype="4">
                                  <p:stCondLst>
                                    <p:cond delay="0"/>
                                  </p:stCondLst>
                                  <p:childTnLst>
                                    <p:set>
                                      <p:cBhvr>
                                        <p:cTn id="252" dur="1" fill="hold">
                                          <p:stCondLst>
                                            <p:cond delay="0"/>
                                          </p:stCondLst>
                                        </p:cTn>
                                        <p:tgtEl>
                                          <p:spTgt spid="203">
                                            <p:txEl>
                                              <p:pRg st="0" end="65"/>
                                            </p:txEl>
                                          </p:spTgt>
                                        </p:tgtEl>
                                        <p:attrNameLst>
                                          <p:attrName>style.visibility</p:attrName>
                                        </p:attrNameLst>
                                      </p:cBhvr>
                                      <p:to>
                                        <p:strVal val="visible"/>
                                      </p:to>
                                    </p:set>
                                    <p:anim calcmode="lin" valueType="num">
                                      <p:cBhvr additive="repl">
                                        <p:cTn id="253" dur="500" fill="hold"/>
                                        <p:tgtEl>
                                          <p:spTgt spid="203">
                                            <p:txEl>
                                              <p:pRg st="0" end="65"/>
                                            </p:txEl>
                                          </p:spTgt>
                                        </p:tgtEl>
                                        <p:attrNameLst>
                                          <p:attrName>ppt_x</p:attrName>
                                        </p:attrNameLst>
                                      </p:cBhvr>
                                      <p:tavLst>
                                        <p:tav tm="0">
                                          <p:val>
                                            <p:strVal val="#ppt_x"/>
                                          </p:val>
                                        </p:tav>
                                        <p:tav tm="100000">
                                          <p:val>
                                            <p:strVal val="#ppt_x"/>
                                          </p:val>
                                        </p:tav>
                                      </p:tavLst>
                                    </p:anim>
                                    <p:anim calcmode="lin" valueType="num">
                                      <p:cBhvr additive="repl">
                                        <p:cTn id="254" dur="500" fill="hold"/>
                                        <p:tgtEl>
                                          <p:spTgt spid="203">
                                            <p:txEl>
                                              <p:pRg st="0" end="65"/>
                                            </p:txEl>
                                          </p:spTgt>
                                        </p:tgtEl>
                                        <p:attrNameLst>
                                          <p:attrName>ppt_y</p:attrName>
                                        </p:attrNameLst>
                                      </p:cBhvr>
                                      <p:tavLst>
                                        <p:tav tm="0">
                                          <p:val>
                                            <p:strVal val="1+#ppt_h/2"/>
                                          </p:val>
                                        </p:tav>
                                        <p:tav tm="100000">
                                          <p:val>
                                            <p:strVal val="#ppt_y"/>
                                          </p:val>
                                        </p:tav>
                                      </p:tavLst>
                                    </p:anim>
                                  </p:childTnLst>
                                </p:cTn>
                              </p:par>
                            </p:childTnLst>
                          </p:cTn>
                        </p:par>
                      </p:childTnLst>
                    </p:cTn>
                  </p:par>
                  <p:par>
                    <p:cTn id="255" fill="freeze">
                      <p:stCondLst>
                        <p:cond delay="indefinite"/>
                      </p:stCondLst>
                      <p:childTnLst>
                        <p:par>
                          <p:cTn id="256" fill="freeze">
                            <p:stCondLst>
                              <p:cond delay="0"/>
                            </p:stCondLst>
                            <p:childTnLst>
                              <p:par>
                                <p:cTn id="257" nodeType="clickEffect" fill="hold" presetClass="entr" presetID="2" presetSubtype="4">
                                  <p:stCondLst>
                                    <p:cond delay="0"/>
                                  </p:stCondLst>
                                  <p:childTnLst>
                                    <p:set>
                                      <p:cBhvr>
                                        <p:cTn id="258" dur="1" fill="hold">
                                          <p:stCondLst>
                                            <p:cond delay="0"/>
                                          </p:stCondLst>
                                        </p:cTn>
                                        <p:tgtEl>
                                          <p:spTgt spid="203">
                                            <p:txEl>
                                              <p:pRg st="244" end="244"/>
                                            </p:txEl>
                                          </p:spTgt>
                                        </p:tgtEl>
                                        <p:attrNameLst>
                                          <p:attrName>style.visibility</p:attrName>
                                        </p:attrNameLst>
                                      </p:cBhvr>
                                      <p:to>
                                        <p:strVal val="visible"/>
                                      </p:to>
                                    </p:set>
                                    <p:anim calcmode="lin" valueType="num">
                                      <p:cBhvr additive="repl">
                                        <p:cTn id="259" dur="500" fill="hold"/>
                                        <p:tgtEl>
                                          <p:spTgt spid="203">
                                            <p:txEl>
                                              <p:pRg st="244" end="244"/>
                                            </p:txEl>
                                          </p:spTgt>
                                        </p:tgtEl>
                                        <p:attrNameLst>
                                          <p:attrName>ppt_x</p:attrName>
                                        </p:attrNameLst>
                                      </p:cBhvr>
                                      <p:tavLst>
                                        <p:tav tm="0">
                                          <p:val>
                                            <p:strVal val="#ppt_x"/>
                                          </p:val>
                                        </p:tav>
                                        <p:tav tm="100000">
                                          <p:val>
                                            <p:strVal val="#ppt_x"/>
                                          </p:val>
                                        </p:tav>
                                      </p:tavLst>
                                    </p:anim>
                                    <p:anim calcmode="lin" valueType="num">
                                      <p:cBhvr additive="repl">
                                        <p:cTn id="260" dur="500" fill="hold"/>
                                        <p:tgtEl>
                                          <p:spTgt spid="203">
                                            <p:txEl>
                                              <p:pRg st="244" end="244"/>
                                            </p:txEl>
                                          </p:spTgt>
                                        </p:tgtEl>
                                        <p:attrNameLst>
                                          <p:attrName>ppt_y</p:attrName>
                                        </p:attrNameLst>
                                      </p:cBhvr>
                                      <p:tavLst>
                                        <p:tav tm="0">
                                          <p:val>
                                            <p:strVal val="1+#ppt_h/2"/>
                                          </p:val>
                                        </p:tav>
                                        <p:tav tm="100000">
                                          <p:val>
                                            <p:strVal val="#ppt_y"/>
                                          </p:val>
                                        </p:tav>
                                      </p:tavLst>
                                    </p:anim>
                                  </p:childTnLst>
                                </p:cTn>
                              </p:par>
                            </p:childTnLst>
                          </p:cTn>
                        </p:par>
                      </p:childTnLst>
                    </p:cTn>
                  </p:par>
                  <p:par>
                    <p:cTn id="261" fill="freeze">
                      <p:stCondLst>
                        <p:cond delay="indefinite"/>
                      </p:stCondLst>
                      <p:childTnLst>
                        <p:par>
                          <p:cTn id="262" fill="freeze">
                            <p:stCondLst>
                              <p:cond delay="0"/>
                            </p:stCondLst>
                            <p:childTnLst>
                              <p:par>
                                <p:cTn id="263" nodeType="clickEffect" fill="hold" presetClass="entr" presetID="2" presetSubtype="4">
                                  <p:stCondLst>
                                    <p:cond delay="0"/>
                                  </p:stCondLst>
                                  <p:childTnLst>
                                    <p:set>
                                      <p:cBhvr>
                                        <p:cTn id="264" dur="1" fill="hold">
                                          <p:stCondLst>
                                            <p:cond delay="0"/>
                                          </p:stCondLst>
                                        </p:cTn>
                                        <p:tgtEl>
                                          <p:spTgt spid="203">
                                            <p:txEl>
                                              <p:pRg st="244" end="244"/>
                                            </p:txEl>
                                          </p:spTgt>
                                        </p:tgtEl>
                                        <p:attrNameLst>
                                          <p:attrName>style.visibility</p:attrName>
                                        </p:attrNameLst>
                                      </p:cBhvr>
                                      <p:to>
                                        <p:strVal val="visible"/>
                                      </p:to>
                                    </p:set>
                                    <p:anim calcmode="lin" valueType="num">
                                      <p:cBhvr additive="repl">
                                        <p:cTn id="265" dur="500" fill="hold"/>
                                        <p:tgtEl>
                                          <p:spTgt spid="203">
                                            <p:txEl>
                                              <p:pRg st="244" end="244"/>
                                            </p:txEl>
                                          </p:spTgt>
                                        </p:tgtEl>
                                        <p:attrNameLst>
                                          <p:attrName>ppt_x</p:attrName>
                                        </p:attrNameLst>
                                      </p:cBhvr>
                                      <p:tavLst>
                                        <p:tav tm="0">
                                          <p:val>
                                            <p:strVal val="#ppt_x"/>
                                          </p:val>
                                        </p:tav>
                                        <p:tav tm="100000">
                                          <p:val>
                                            <p:strVal val="#ppt_x"/>
                                          </p:val>
                                        </p:tav>
                                      </p:tavLst>
                                    </p:anim>
                                    <p:anim calcmode="lin" valueType="num">
                                      <p:cBhvr additive="repl">
                                        <p:cTn id="266" dur="500" fill="hold"/>
                                        <p:tgtEl>
                                          <p:spTgt spid="203">
                                            <p:txEl>
                                              <p:pRg st="244" end="244"/>
                                            </p:txEl>
                                          </p:spTgt>
                                        </p:tgtEl>
                                        <p:attrNameLst>
                                          <p:attrName>ppt_y</p:attrName>
                                        </p:attrNameLst>
                                      </p:cBhvr>
                                      <p:tavLst>
                                        <p:tav tm="0">
                                          <p:val>
                                            <p:strVal val="1+#ppt_h/2"/>
                                          </p:val>
                                        </p:tav>
                                        <p:tav tm="100000">
                                          <p:val>
                                            <p:strVal val="#ppt_y"/>
                                          </p:val>
                                        </p:tav>
                                      </p:tavLst>
                                    </p:anim>
                                  </p:childTnLst>
                                </p:cTn>
                              </p:par>
                            </p:childTnLst>
                          </p:cTn>
                        </p:par>
                      </p:childTnLst>
                    </p:cTn>
                  </p:par>
                  <p:par>
                    <p:cTn id="267" fill="freeze">
                      <p:stCondLst>
                        <p:cond delay="indefinite"/>
                      </p:stCondLst>
                      <p:childTnLst>
                        <p:par>
                          <p:cTn id="268" fill="freeze">
                            <p:stCondLst>
                              <p:cond delay="0"/>
                            </p:stCondLst>
                            <p:childTnLst>
                              <p:par>
                                <p:cTn id="269" nodeType="clickEffect" fill="hold" presetClass="entr" presetID="2" presetSubtype="4">
                                  <p:stCondLst>
                                    <p:cond delay="0"/>
                                  </p:stCondLst>
                                  <p:childTnLst>
                                    <p:set>
                                      <p:cBhvr>
                                        <p:cTn id="270" dur="1" fill="hold">
                                          <p:stCondLst>
                                            <p:cond delay="0"/>
                                          </p:stCondLst>
                                        </p:cTn>
                                        <p:tgtEl>
                                          <p:spTgt spid="203">
                                            <p:txEl>
                                              <p:pRg st="244" end="244"/>
                                            </p:txEl>
                                          </p:spTgt>
                                        </p:tgtEl>
                                        <p:attrNameLst>
                                          <p:attrName>style.visibility</p:attrName>
                                        </p:attrNameLst>
                                      </p:cBhvr>
                                      <p:to>
                                        <p:strVal val="visible"/>
                                      </p:to>
                                    </p:set>
                                    <p:anim calcmode="lin" valueType="num">
                                      <p:cBhvr additive="repl">
                                        <p:cTn id="271" dur="500" fill="hold"/>
                                        <p:tgtEl>
                                          <p:spTgt spid="203">
                                            <p:txEl>
                                              <p:pRg st="244" end="244"/>
                                            </p:txEl>
                                          </p:spTgt>
                                        </p:tgtEl>
                                        <p:attrNameLst>
                                          <p:attrName>ppt_x</p:attrName>
                                        </p:attrNameLst>
                                      </p:cBhvr>
                                      <p:tavLst>
                                        <p:tav tm="0">
                                          <p:val>
                                            <p:strVal val="#ppt_x"/>
                                          </p:val>
                                        </p:tav>
                                        <p:tav tm="100000">
                                          <p:val>
                                            <p:strVal val="#ppt_x"/>
                                          </p:val>
                                        </p:tav>
                                      </p:tavLst>
                                    </p:anim>
                                    <p:anim calcmode="lin" valueType="num">
                                      <p:cBhvr additive="repl">
                                        <p:cTn id="272" dur="500" fill="hold"/>
                                        <p:tgtEl>
                                          <p:spTgt spid="203">
                                            <p:txEl>
                                              <p:pRg st="244" end="244"/>
                                            </p:txEl>
                                          </p:spTgt>
                                        </p:tgtEl>
                                        <p:attrNameLst>
                                          <p:attrName>ppt_y</p:attrName>
                                        </p:attrNameLst>
                                      </p:cBhvr>
                                      <p:tavLst>
                                        <p:tav tm="0">
                                          <p:val>
                                            <p:strVal val="1+#ppt_h/2"/>
                                          </p:val>
                                        </p:tav>
                                        <p:tav tm="100000">
                                          <p:val>
                                            <p:strVal val="#ppt_y"/>
                                          </p:val>
                                        </p:tav>
                                      </p:tavLst>
                                    </p:anim>
                                  </p:childTnLst>
                                </p:cTn>
                              </p:par>
                            </p:childTnLst>
                          </p:cTn>
                        </p:par>
                      </p:childTnLst>
                    </p:cTn>
                  </p:par>
                  <p:par>
                    <p:cTn id="273" fill="freeze">
                      <p:stCondLst>
                        <p:cond delay="indefinite"/>
                      </p:stCondLst>
                      <p:childTnLst>
                        <p:par>
                          <p:cTn id="274" fill="freeze">
                            <p:stCondLst>
                              <p:cond delay="0"/>
                            </p:stCondLst>
                            <p:childTnLst>
                              <p:par>
                                <p:cTn id="275" nodeType="clickEffect" fill="hold" presetClass="entr" presetID="2" presetSubtype="4">
                                  <p:stCondLst>
                                    <p:cond delay="0"/>
                                  </p:stCondLst>
                                  <p:childTnLst>
                                    <p:set>
                                      <p:cBhvr>
                                        <p:cTn id="276" dur="1" fill="hold">
                                          <p:stCondLst>
                                            <p:cond delay="0"/>
                                          </p:stCondLst>
                                        </p:cTn>
                                        <p:tgtEl>
                                          <p:spTgt spid="203">
                                            <p:txEl>
                                              <p:pRg st="244" end="244"/>
                                            </p:txEl>
                                          </p:spTgt>
                                        </p:tgtEl>
                                        <p:attrNameLst>
                                          <p:attrName>style.visibility</p:attrName>
                                        </p:attrNameLst>
                                      </p:cBhvr>
                                      <p:to>
                                        <p:strVal val="visible"/>
                                      </p:to>
                                    </p:set>
                                    <p:anim calcmode="lin" valueType="num">
                                      <p:cBhvr additive="repl">
                                        <p:cTn id="277" dur="500" fill="hold"/>
                                        <p:tgtEl>
                                          <p:spTgt spid="203">
                                            <p:txEl>
                                              <p:pRg st="244" end="244"/>
                                            </p:txEl>
                                          </p:spTgt>
                                        </p:tgtEl>
                                        <p:attrNameLst>
                                          <p:attrName>ppt_x</p:attrName>
                                        </p:attrNameLst>
                                      </p:cBhvr>
                                      <p:tavLst>
                                        <p:tav tm="0">
                                          <p:val>
                                            <p:strVal val="#ppt_x"/>
                                          </p:val>
                                        </p:tav>
                                        <p:tav tm="100000">
                                          <p:val>
                                            <p:strVal val="#ppt_x"/>
                                          </p:val>
                                        </p:tav>
                                      </p:tavLst>
                                    </p:anim>
                                    <p:anim calcmode="lin" valueType="num">
                                      <p:cBhvr additive="repl">
                                        <p:cTn id="278" dur="500" fill="hold"/>
                                        <p:tgtEl>
                                          <p:spTgt spid="203">
                                            <p:txEl>
                                              <p:pRg st="244" end="2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rot="21595200">
            <a:off x="3303720" y="195120"/>
            <a:ext cx="2536200" cy="699120"/>
          </a:xfrm>
          <a:prstGeom prst="rect">
            <a:avLst/>
          </a:prstGeom>
          <a:noFill/>
          <a:ln>
            <a:noFill/>
          </a:ln>
        </p:spPr>
        <p:style>
          <a:lnRef idx="0"/>
          <a:fillRef idx="0"/>
          <a:effectRef idx="0"/>
          <a:fontRef idx="minor"/>
        </p:style>
        <p:txBody>
          <a:bodyPr lIns="90000" rIns="90000" tIns="45000" bIns="45000"/>
          <a:p>
            <a:pPr>
              <a:lnSpc>
                <a:spcPct val="100000"/>
              </a:lnSpc>
            </a:pPr>
            <a:r>
              <a:rPr lang="en-US" sz="6000" spc="-1" strike="noStrike">
                <a:solidFill>
                  <a:srgbClr val="00aedb"/>
                </a:solidFill>
                <a:uFill>
                  <a:solidFill>
                    <a:srgbClr val="ffffff"/>
                  </a:solidFill>
                </a:uFill>
                <a:latin typeface="Bebas Neue"/>
                <a:ea typeface="DejaVu Sans"/>
              </a:rPr>
              <a:t>DEMO</a:t>
            </a:r>
            <a:endParaRPr/>
          </a:p>
        </p:txBody>
      </p:sp>
      <p:sp>
        <p:nvSpPr>
          <p:cNvPr id="205" name="CustomShape 2"/>
          <p:cNvSpPr/>
          <p:nvPr/>
        </p:nvSpPr>
        <p:spPr>
          <a:xfrm>
            <a:off x="3772080" y="3017520"/>
            <a:ext cx="1600200" cy="5162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Mix IDE</a:t>
            </a:r>
            <a:endParaRPr/>
          </a:p>
        </p:txBody>
      </p:sp>
      <p:sp>
        <p:nvSpPr>
          <p:cNvPr id="206" name="CustomShape 3"/>
          <p:cNvSpPr/>
          <p:nvPr/>
        </p:nvSpPr>
        <p:spPr>
          <a:xfrm>
            <a:off x="323640" y="2551680"/>
            <a:ext cx="3959280" cy="2859480"/>
          </a:xfrm>
          <a:prstGeom prst="rect">
            <a:avLst/>
          </a:prstGeom>
          <a:noFill/>
          <a:ln>
            <a:noFill/>
          </a:ln>
        </p:spPr>
        <p:style>
          <a:lnRef idx="0"/>
          <a:fillRef idx="0"/>
          <a:effectRef idx="0"/>
          <a:fontRef idx="minor"/>
        </p:style>
      </p:sp>
    </p:spTree>
  </p:cSld>
  <p:transition spd="slow">
    <p:push dir="d"/>
  </p:transition>
  <p:timing>
    <p:tnLst>
      <p:par>
        <p:cTn id="279" dur="indefinite" restart="never" nodeType="tmRoot">
          <p:childTnLst>
            <p:seq>
              <p:cTn id="280" nodeType="mainSeq">
                <p:childTnLst>
                  <p:par>
                    <p:cTn id="281" fill="freeze">
                      <p:stCondLst>
                        <p:cond delay="0"/>
                      </p:stCondLst>
                      <p:childTnLst>
                        <p:par>
                          <p:cTn id="282" fill="freeze">
                            <p:stCondLst>
                              <p:cond delay="0"/>
                            </p:stCondLst>
                            <p:childTnLst>
                              <p:par>
                                <p:cTn id="283" nodeType="withEffect" fill="hold" presetClass="entr" presetID="2" presetSubtype="8">
                                  <p:stCondLst>
                                    <p:cond delay="0"/>
                                  </p:stCondLst>
                                  <p:childTnLst>
                                    <p:set>
                                      <p:cBhvr>
                                        <p:cTn id="284" dur="1" fill="hold">
                                          <p:stCondLst>
                                            <p:cond delay="0"/>
                                          </p:stCondLst>
                                        </p:cTn>
                                        <p:tgtEl>
                                          <p:spTgt spid="205"/>
                                        </p:tgtEl>
                                        <p:attrNameLst>
                                          <p:attrName>style.visibility</p:attrName>
                                        </p:attrNameLst>
                                      </p:cBhvr>
                                      <p:to>
                                        <p:strVal val="visible"/>
                                      </p:to>
                                    </p:set>
                                    <p:anim calcmode="lin" valueType="num">
                                      <p:cBhvr additive="repl">
                                        <p:cTn id="285" dur="500" fill="hold"/>
                                        <p:tgtEl>
                                          <p:spTgt spid="205"/>
                                        </p:tgtEl>
                                        <p:attrNameLst>
                                          <p:attrName>ppt_x</p:attrName>
                                        </p:attrNameLst>
                                      </p:cBhvr>
                                      <p:tavLst>
                                        <p:tav tm="0">
                                          <p:val>
                                            <p:strVal val="0-#ppt_w/2"/>
                                          </p:val>
                                        </p:tav>
                                        <p:tav tm="100000">
                                          <p:val>
                                            <p:strVal val="#ppt_x"/>
                                          </p:val>
                                        </p:tav>
                                      </p:tavLst>
                                    </p:anim>
                                    <p:anim calcmode="lin" valueType="num">
                                      <p:cBhvr additive="repl">
                                        <p:cTn id="286" dur="500" fill="hold"/>
                                        <p:tgtEl>
                                          <p:spTgt spid="205"/>
                                        </p:tgtEl>
                                        <p:attrNameLst>
                                          <p:attrName>ppt_y</p:attrName>
                                        </p:attrNameLst>
                                      </p:cBhvr>
                                      <p:tavLst>
                                        <p:tav tm="0">
                                          <p:val>
                                            <p:strVal val="#ppt_y"/>
                                          </p:val>
                                        </p:tav>
                                        <p:tav tm="100000">
                                          <p:val>
                                            <p:strVal val="#ppt_y"/>
                                          </p:val>
                                        </p:tav>
                                      </p:tavLst>
                                    </p:anim>
                                  </p:childTnLst>
                                </p:cTn>
                              </p:par>
                            </p:childTnLst>
                          </p:cTn>
                        </p:par>
                        <p:par>
                          <p:cTn id="287" fill="freeze">
                            <p:stCondLst>
                              <p:cond delay="500"/>
                            </p:stCondLst>
                            <p:childTnLst>
                              <p:par>
                                <p:cTn id="288" nodeType="afterEffect" fill="hold" presetClass="entr" presetID="2" presetSubtype="4">
                                  <p:stCondLst>
                                    <p:cond delay="0"/>
                                  </p:stCondLst>
                                  <p:childTnLst>
                                    <p:set>
                                      <p:cBhvr>
                                        <p:cTn id="289" dur="1" fill="hold">
                                          <p:stCondLst>
                                            <p:cond delay="0"/>
                                          </p:stCondLst>
                                        </p:cTn>
                                        <p:tgtEl>
                                          <p:spTgt spid="206">
                                            <p:txEl>
                                              <p:pRg st="0" end="1"/>
                                            </p:txEl>
                                          </p:spTgt>
                                        </p:tgtEl>
                                        <p:attrNameLst>
                                          <p:attrName>style.visibility</p:attrName>
                                        </p:attrNameLst>
                                      </p:cBhvr>
                                      <p:to>
                                        <p:strVal val="visible"/>
                                      </p:to>
                                    </p:set>
                                    <p:anim calcmode="lin" valueType="num">
                                      <p:cBhvr additive="repl">
                                        <p:cTn id="290" dur="500" fill="hold"/>
                                        <p:tgtEl>
                                          <p:spTgt spid="206">
                                            <p:txEl>
                                              <p:pRg st="0" end="1"/>
                                            </p:txEl>
                                          </p:spTgt>
                                        </p:tgtEl>
                                        <p:attrNameLst>
                                          <p:attrName>ppt_x</p:attrName>
                                        </p:attrNameLst>
                                      </p:cBhvr>
                                      <p:tavLst>
                                        <p:tav tm="0">
                                          <p:val>
                                            <p:strVal val="#ppt_x"/>
                                          </p:val>
                                        </p:tav>
                                        <p:tav tm="100000">
                                          <p:val>
                                            <p:strVal val="#ppt_x"/>
                                          </p:val>
                                        </p:tav>
                                      </p:tavLst>
                                    </p:anim>
                                    <p:anim calcmode="lin" valueType="num">
                                      <p:cBhvr additive="repl">
                                        <p:cTn id="291" dur="500" fill="hold"/>
                                        <p:tgtEl>
                                          <p:spTgt spid="206">
                                            <p:txEl>
                                              <p:p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rot="21595200">
            <a:off x="3303720" y="195120"/>
            <a:ext cx="2536200" cy="699120"/>
          </a:xfrm>
          <a:prstGeom prst="rect">
            <a:avLst/>
          </a:prstGeom>
          <a:noFill/>
          <a:ln>
            <a:noFill/>
          </a:ln>
        </p:spPr>
        <p:style>
          <a:lnRef idx="0"/>
          <a:fillRef idx="0"/>
          <a:effectRef idx="0"/>
          <a:fontRef idx="minor"/>
        </p:style>
        <p:txBody>
          <a:bodyPr lIns="90000" rIns="90000" tIns="45000" bIns="45000"/>
          <a:p>
            <a:pPr>
              <a:lnSpc>
                <a:spcPct val="100000"/>
              </a:lnSpc>
            </a:pPr>
            <a:r>
              <a:rPr lang="en-US" sz="6000" spc="-1" strike="noStrike">
                <a:solidFill>
                  <a:srgbClr val="00aedb"/>
                </a:solidFill>
                <a:uFill>
                  <a:solidFill>
                    <a:srgbClr val="ffffff"/>
                  </a:solidFill>
                </a:uFill>
                <a:latin typeface="Bebas Neue"/>
                <a:ea typeface="DejaVu Sans"/>
              </a:rPr>
              <a:t>DEMO</a:t>
            </a:r>
            <a:endParaRPr/>
          </a:p>
        </p:txBody>
      </p:sp>
      <p:sp>
        <p:nvSpPr>
          <p:cNvPr id="208" name="CustomShape 2"/>
          <p:cNvSpPr/>
          <p:nvPr/>
        </p:nvSpPr>
        <p:spPr>
          <a:xfrm>
            <a:off x="1463040" y="3017520"/>
            <a:ext cx="6217920" cy="5162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Azure Ethereum Quickstart / Geth</a:t>
            </a:r>
            <a:endParaRPr/>
          </a:p>
        </p:txBody>
      </p:sp>
      <p:sp>
        <p:nvSpPr>
          <p:cNvPr id="209" name="CustomShape 3"/>
          <p:cNvSpPr/>
          <p:nvPr/>
        </p:nvSpPr>
        <p:spPr>
          <a:xfrm>
            <a:off x="323640" y="2551680"/>
            <a:ext cx="3959280" cy="2859480"/>
          </a:xfrm>
          <a:prstGeom prst="rect">
            <a:avLst/>
          </a:prstGeom>
          <a:noFill/>
          <a:ln>
            <a:noFill/>
          </a:ln>
        </p:spPr>
        <p:style>
          <a:lnRef idx="0"/>
          <a:fillRef idx="0"/>
          <a:effectRef idx="0"/>
          <a:fontRef idx="minor"/>
        </p:style>
      </p:sp>
      <p:sp>
        <p:nvSpPr>
          <p:cNvPr id="210" name="CustomShape 4"/>
          <p:cNvSpPr/>
          <p:nvPr/>
        </p:nvSpPr>
        <p:spPr>
          <a:xfrm>
            <a:off x="502920" y="3657600"/>
            <a:ext cx="8138160" cy="516240"/>
          </a:xfrm>
          <a:prstGeom prst="rect">
            <a:avLst/>
          </a:prstGeom>
          <a:noFill/>
          <a:ln>
            <a:noFill/>
          </a:ln>
        </p:spPr>
        <p:style>
          <a:lnRef idx="0"/>
          <a:fillRef idx="0"/>
          <a:effectRef idx="0"/>
          <a:fontRef idx="minor"/>
        </p:style>
        <p:txBody>
          <a:bodyPr lIns="90000" rIns="90000" tIns="45000" bIns="45000"/>
          <a:p>
            <a:pPr>
              <a:lnSpc>
                <a:spcPct val="100000"/>
              </a:lnSpc>
            </a:pPr>
            <a:r>
              <a:rPr lang="en-US" sz="1400" spc="-1" strike="noStrike">
                <a:solidFill>
                  <a:srgbClr val="595959"/>
                </a:solidFill>
                <a:uFill>
                  <a:solidFill>
                    <a:srgbClr val="ffffff"/>
                  </a:solidFill>
                </a:uFill>
                <a:latin typeface="Bebas Neue"/>
                <a:ea typeface="Raleway"/>
              </a:rPr>
              <a:t>https://github.com/Azure/azure-quickstart-templates/tree/master/go-ethereum-on-ubuntu</a:t>
            </a:r>
            <a:endParaRPr/>
          </a:p>
        </p:txBody>
      </p:sp>
    </p:spTree>
  </p:cSld>
  <p:transition spd="slow">
    <p:push dir="d"/>
  </p:transition>
  <p:timing>
    <p:tnLst>
      <p:par>
        <p:cTn id="292" dur="indefinite" restart="never" nodeType="tmRoot">
          <p:childTnLst>
            <p:seq>
              <p:cTn id="293" nodeType="mainSeq">
                <p:childTnLst>
                  <p:par>
                    <p:cTn id="294" fill="freeze">
                      <p:stCondLst>
                        <p:cond delay="0"/>
                      </p:stCondLst>
                      <p:childTnLst>
                        <p:par>
                          <p:cTn id="295" fill="freeze">
                            <p:stCondLst>
                              <p:cond delay="0"/>
                            </p:stCondLst>
                            <p:childTnLst>
                              <p:par>
                                <p:cTn id="296" nodeType="withEffect" fill="hold" presetClass="entr" presetID="2" presetSubtype="8">
                                  <p:stCondLst>
                                    <p:cond delay="0"/>
                                  </p:stCondLst>
                                  <p:childTnLst>
                                    <p:set>
                                      <p:cBhvr>
                                        <p:cTn id="297" dur="1" fill="hold">
                                          <p:stCondLst>
                                            <p:cond delay="0"/>
                                          </p:stCondLst>
                                        </p:cTn>
                                        <p:tgtEl>
                                          <p:spTgt spid="208"/>
                                        </p:tgtEl>
                                        <p:attrNameLst>
                                          <p:attrName>style.visibility</p:attrName>
                                        </p:attrNameLst>
                                      </p:cBhvr>
                                      <p:to>
                                        <p:strVal val="visible"/>
                                      </p:to>
                                    </p:set>
                                    <p:anim calcmode="lin" valueType="num">
                                      <p:cBhvr additive="repl">
                                        <p:cTn id="298" dur="500" fill="hold"/>
                                        <p:tgtEl>
                                          <p:spTgt spid="208"/>
                                        </p:tgtEl>
                                        <p:attrNameLst>
                                          <p:attrName>ppt_x</p:attrName>
                                        </p:attrNameLst>
                                      </p:cBhvr>
                                      <p:tavLst>
                                        <p:tav tm="0">
                                          <p:val>
                                            <p:strVal val="0-#ppt_w/2"/>
                                          </p:val>
                                        </p:tav>
                                        <p:tav tm="100000">
                                          <p:val>
                                            <p:strVal val="#ppt_x"/>
                                          </p:val>
                                        </p:tav>
                                      </p:tavLst>
                                    </p:anim>
                                    <p:anim calcmode="lin" valueType="num">
                                      <p:cBhvr additive="repl">
                                        <p:cTn id="299" dur="500" fill="hold"/>
                                        <p:tgtEl>
                                          <p:spTgt spid="208"/>
                                        </p:tgtEl>
                                        <p:attrNameLst>
                                          <p:attrName>ppt_y</p:attrName>
                                        </p:attrNameLst>
                                      </p:cBhvr>
                                      <p:tavLst>
                                        <p:tav tm="0">
                                          <p:val>
                                            <p:strVal val="#ppt_y"/>
                                          </p:val>
                                        </p:tav>
                                        <p:tav tm="100000">
                                          <p:val>
                                            <p:strVal val="#ppt_y"/>
                                          </p:val>
                                        </p:tav>
                                      </p:tavLst>
                                    </p:anim>
                                  </p:childTnLst>
                                </p:cTn>
                              </p:par>
                            </p:childTnLst>
                          </p:cTn>
                        </p:par>
                        <p:par>
                          <p:cTn id="300" fill="freeze">
                            <p:stCondLst>
                              <p:cond delay="500"/>
                            </p:stCondLst>
                            <p:childTnLst>
                              <p:par>
                                <p:cTn id="301" nodeType="afterEffect" fill="hold" presetClass="entr" presetID="2" presetSubtype="4">
                                  <p:stCondLst>
                                    <p:cond delay="0"/>
                                  </p:stCondLst>
                                  <p:childTnLst>
                                    <p:set>
                                      <p:cBhvr>
                                        <p:cTn id="302" dur="1" fill="hold">
                                          <p:stCondLst>
                                            <p:cond delay="0"/>
                                          </p:stCondLst>
                                        </p:cTn>
                                        <p:tgtEl>
                                          <p:spTgt spid="209">
                                            <p:txEl>
                                              <p:pRg st="0" end="1"/>
                                            </p:txEl>
                                          </p:spTgt>
                                        </p:tgtEl>
                                        <p:attrNameLst>
                                          <p:attrName>style.visibility</p:attrName>
                                        </p:attrNameLst>
                                      </p:cBhvr>
                                      <p:to>
                                        <p:strVal val="visible"/>
                                      </p:to>
                                    </p:set>
                                    <p:anim calcmode="lin" valueType="num">
                                      <p:cBhvr additive="repl">
                                        <p:cTn id="303" dur="500" fill="hold"/>
                                        <p:tgtEl>
                                          <p:spTgt spid="209">
                                            <p:txEl>
                                              <p:pRg st="0" end="1"/>
                                            </p:txEl>
                                          </p:spTgt>
                                        </p:tgtEl>
                                        <p:attrNameLst>
                                          <p:attrName>ppt_x</p:attrName>
                                        </p:attrNameLst>
                                      </p:cBhvr>
                                      <p:tavLst>
                                        <p:tav tm="0">
                                          <p:val>
                                            <p:strVal val="#ppt_x"/>
                                          </p:val>
                                        </p:tav>
                                        <p:tav tm="100000">
                                          <p:val>
                                            <p:strVal val="#ppt_x"/>
                                          </p:val>
                                        </p:tav>
                                      </p:tavLst>
                                    </p:anim>
                                    <p:anim calcmode="lin" valueType="num">
                                      <p:cBhvr additive="repl">
                                        <p:cTn id="304" dur="500" fill="hold"/>
                                        <p:tgtEl>
                                          <p:spTgt spid="209">
                                            <p:txEl>
                                              <p:p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11" name="Picture 4" descr=""/>
          <p:cNvPicPr/>
          <p:nvPr/>
        </p:nvPicPr>
        <p:blipFill>
          <a:blip r:embed="rId1"/>
          <a:srcRect l="0" t="55359" r="0" b="13966"/>
          <a:stretch/>
        </p:blipFill>
        <p:spPr>
          <a:xfrm>
            <a:off x="251640" y="4203000"/>
            <a:ext cx="8640000" cy="2321280"/>
          </a:xfrm>
          <a:prstGeom prst="rect">
            <a:avLst/>
          </a:prstGeom>
          <a:ln>
            <a:noFill/>
          </a:ln>
        </p:spPr>
      </p:pic>
      <p:sp>
        <p:nvSpPr>
          <p:cNvPr id="212" name="CustomShape 1"/>
          <p:cNvSpPr/>
          <p:nvPr/>
        </p:nvSpPr>
        <p:spPr>
          <a:xfrm>
            <a:off x="302400" y="1772640"/>
            <a:ext cx="307440" cy="30744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13" name="Picture 6" descr=""/>
          <p:cNvPicPr/>
          <p:nvPr/>
        </p:nvPicPr>
        <p:blipFill>
          <a:blip r:embed="rId2"/>
          <a:stretch/>
        </p:blipFill>
        <p:spPr>
          <a:xfrm>
            <a:off x="340920" y="1811880"/>
            <a:ext cx="230400" cy="230400"/>
          </a:xfrm>
          <a:prstGeom prst="rect">
            <a:avLst/>
          </a:prstGeom>
          <a:ln>
            <a:noFill/>
          </a:ln>
        </p:spPr>
      </p:pic>
      <p:sp>
        <p:nvSpPr>
          <p:cNvPr id="214" name="CustomShape 2"/>
          <p:cNvSpPr/>
          <p:nvPr/>
        </p:nvSpPr>
        <p:spPr>
          <a:xfrm>
            <a:off x="755640" y="1798560"/>
            <a:ext cx="2355120" cy="11545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cap="all">
                <a:solidFill>
                  <a:srgbClr val="808080"/>
                </a:solidFill>
                <a:uFill>
                  <a:solidFill>
                    <a:srgbClr val="ffffff"/>
                  </a:solidFill>
                </a:uFill>
                <a:latin typeface="Lato Light"/>
                <a:ea typeface="DejaVu Sans"/>
              </a:rPr>
              <a:t>APPLETON/GREEN BAY</a:t>
            </a:r>
            <a:endParaRPr/>
          </a:p>
          <a:p>
            <a:pPr>
              <a:lnSpc>
                <a:spcPct val="100000"/>
              </a:lnSpc>
            </a:pPr>
            <a:r>
              <a:rPr lang="en-US" sz="1400" spc="-1" strike="noStrike">
                <a:solidFill>
                  <a:srgbClr val="808080"/>
                </a:solidFill>
                <a:uFill>
                  <a:solidFill>
                    <a:srgbClr val="ffffff"/>
                  </a:solidFill>
                </a:uFill>
                <a:latin typeface="Lato Light"/>
                <a:ea typeface="DejaVu Sans"/>
              </a:rPr>
              <a:t>4351 College Avenue</a:t>
            </a:r>
            <a:endParaRPr/>
          </a:p>
          <a:p>
            <a:pPr>
              <a:lnSpc>
                <a:spcPct val="100000"/>
              </a:lnSpc>
            </a:pPr>
            <a:r>
              <a:rPr lang="en-US" sz="1400" spc="-1" strike="noStrike">
                <a:solidFill>
                  <a:srgbClr val="808080"/>
                </a:solidFill>
                <a:uFill>
                  <a:solidFill>
                    <a:srgbClr val="ffffff"/>
                  </a:solidFill>
                </a:uFill>
                <a:latin typeface="Lato Light"/>
                <a:ea typeface="DejaVu Sans"/>
              </a:rPr>
              <a:t>Suite 210</a:t>
            </a:r>
            <a:endParaRPr/>
          </a:p>
          <a:p>
            <a:pPr>
              <a:lnSpc>
                <a:spcPct val="100000"/>
              </a:lnSpc>
            </a:pPr>
            <a:r>
              <a:rPr lang="en-US" sz="1400" spc="-1" strike="noStrike">
                <a:solidFill>
                  <a:srgbClr val="808080"/>
                </a:solidFill>
                <a:uFill>
                  <a:solidFill>
                    <a:srgbClr val="ffffff"/>
                  </a:solidFill>
                </a:uFill>
                <a:latin typeface="Lato Light"/>
                <a:ea typeface="DejaVu Sans"/>
              </a:rPr>
              <a:t>Appleton, WI 54914</a:t>
            </a:r>
            <a:endParaRPr/>
          </a:p>
        </p:txBody>
      </p:sp>
      <p:sp>
        <p:nvSpPr>
          <p:cNvPr id="215" name="CustomShape 3"/>
          <p:cNvSpPr/>
          <p:nvPr/>
        </p:nvSpPr>
        <p:spPr>
          <a:xfrm>
            <a:off x="756720" y="2980080"/>
            <a:ext cx="2159280" cy="11545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cap="all">
                <a:solidFill>
                  <a:srgbClr val="808080"/>
                </a:solidFill>
                <a:uFill>
                  <a:solidFill>
                    <a:srgbClr val="ffffff"/>
                  </a:solidFill>
                </a:uFill>
                <a:latin typeface="Lato Light"/>
                <a:ea typeface="DejaVu Sans"/>
              </a:rPr>
              <a:t>MADISON</a:t>
            </a:r>
            <a:endParaRPr/>
          </a:p>
          <a:p>
            <a:pPr>
              <a:lnSpc>
                <a:spcPct val="100000"/>
              </a:lnSpc>
            </a:pPr>
            <a:r>
              <a:rPr lang="en-US" sz="1400" spc="-1" strike="noStrike">
                <a:solidFill>
                  <a:srgbClr val="808080"/>
                </a:solidFill>
                <a:uFill>
                  <a:solidFill>
                    <a:srgbClr val="ffffff"/>
                  </a:solidFill>
                </a:uFill>
                <a:latin typeface="Lato Light"/>
                <a:ea typeface="DejaVu Sans"/>
              </a:rPr>
              <a:t>5250 East Terrace Drive</a:t>
            </a:r>
            <a:endParaRPr/>
          </a:p>
          <a:p>
            <a:pPr>
              <a:lnSpc>
                <a:spcPct val="100000"/>
              </a:lnSpc>
            </a:pPr>
            <a:r>
              <a:rPr lang="en-US" sz="1400" spc="-1" strike="noStrike">
                <a:solidFill>
                  <a:srgbClr val="808080"/>
                </a:solidFill>
                <a:uFill>
                  <a:solidFill>
                    <a:srgbClr val="ffffff"/>
                  </a:solidFill>
                </a:uFill>
                <a:latin typeface="Lato Light"/>
                <a:ea typeface="DejaVu Sans"/>
              </a:rPr>
              <a:t>Suite 130</a:t>
            </a:r>
            <a:endParaRPr/>
          </a:p>
          <a:p>
            <a:pPr>
              <a:lnSpc>
                <a:spcPct val="100000"/>
              </a:lnSpc>
            </a:pPr>
            <a:r>
              <a:rPr lang="en-US" sz="1400" spc="-1" strike="noStrike">
                <a:solidFill>
                  <a:srgbClr val="808080"/>
                </a:solidFill>
                <a:uFill>
                  <a:solidFill>
                    <a:srgbClr val="ffffff"/>
                  </a:solidFill>
                </a:uFill>
                <a:latin typeface="Lato Light"/>
                <a:ea typeface="DejaVu Sans"/>
              </a:rPr>
              <a:t>Madison, WI 53718</a:t>
            </a:r>
            <a:endParaRPr/>
          </a:p>
        </p:txBody>
      </p:sp>
      <p:sp>
        <p:nvSpPr>
          <p:cNvPr id="216" name="CustomShape 4"/>
          <p:cNvSpPr/>
          <p:nvPr/>
        </p:nvSpPr>
        <p:spPr>
          <a:xfrm>
            <a:off x="314280" y="2954160"/>
            <a:ext cx="307440" cy="30744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17" name="Picture 16" descr=""/>
          <p:cNvPicPr/>
          <p:nvPr/>
        </p:nvPicPr>
        <p:blipFill>
          <a:blip r:embed="rId3"/>
          <a:stretch/>
        </p:blipFill>
        <p:spPr>
          <a:xfrm>
            <a:off x="352800" y="2993040"/>
            <a:ext cx="230400" cy="230400"/>
          </a:xfrm>
          <a:prstGeom prst="rect">
            <a:avLst/>
          </a:prstGeom>
          <a:ln>
            <a:noFill/>
          </a:ln>
        </p:spPr>
      </p:pic>
      <p:sp>
        <p:nvSpPr>
          <p:cNvPr id="218" name="CustomShape 5"/>
          <p:cNvSpPr/>
          <p:nvPr/>
        </p:nvSpPr>
        <p:spPr>
          <a:xfrm>
            <a:off x="822960" y="4110840"/>
            <a:ext cx="1987560" cy="12164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cap="all">
                <a:solidFill>
                  <a:srgbClr val="808080"/>
                </a:solidFill>
                <a:uFill>
                  <a:solidFill>
                    <a:srgbClr val="ffffff"/>
                  </a:solidFill>
                </a:uFill>
                <a:latin typeface="Lato Light"/>
                <a:ea typeface="DejaVu Sans"/>
              </a:rPr>
              <a:t>MILWAUKEE</a:t>
            </a:r>
            <a:endParaRPr/>
          </a:p>
          <a:p>
            <a:pPr>
              <a:lnSpc>
                <a:spcPct val="100000"/>
              </a:lnSpc>
            </a:pPr>
            <a:r>
              <a:rPr lang="en-US" sz="1400" spc="-1" strike="noStrike">
                <a:solidFill>
                  <a:srgbClr val="808080"/>
                </a:solidFill>
                <a:uFill>
                  <a:solidFill>
                    <a:srgbClr val="ffffff"/>
                  </a:solidFill>
                </a:uFill>
                <a:latin typeface="Lato Light"/>
                <a:ea typeface="DejaVu Sans"/>
              </a:rPr>
              <a:t>2367 N. Mayfair Road</a:t>
            </a:r>
            <a:endParaRPr/>
          </a:p>
          <a:p>
            <a:pPr>
              <a:lnSpc>
                <a:spcPct val="100000"/>
              </a:lnSpc>
            </a:pPr>
            <a:r>
              <a:rPr lang="en-US" sz="1400" spc="-1" strike="noStrike">
                <a:solidFill>
                  <a:srgbClr val="808080"/>
                </a:solidFill>
                <a:uFill>
                  <a:solidFill>
                    <a:srgbClr val="ffffff"/>
                  </a:solidFill>
                </a:uFill>
                <a:latin typeface="Lato Light"/>
                <a:ea typeface="DejaVu Sans"/>
              </a:rPr>
              <a:t>Suite 200</a:t>
            </a:r>
            <a:endParaRPr/>
          </a:p>
          <a:p>
            <a:pPr>
              <a:lnSpc>
                <a:spcPct val="100000"/>
              </a:lnSpc>
            </a:pPr>
            <a:r>
              <a:rPr lang="en-US" sz="1400" spc="-1" strike="noStrike">
                <a:solidFill>
                  <a:srgbClr val="808080"/>
                </a:solidFill>
                <a:uFill>
                  <a:solidFill>
                    <a:srgbClr val="ffffff"/>
                  </a:solidFill>
                </a:uFill>
                <a:latin typeface="Lato Light"/>
                <a:ea typeface="DejaVu Sans"/>
              </a:rPr>
              <a:t>Wauwatosa, WI 53226</a:t>
            </a:r>
            <a:endParaRPr/>
          </a:p>
          <a:p>
            <a:pPr>
              <a:lnSpc>
                <a:spcPct val="100000"/>
              </a:lnSpc>
            </a:pPr>
            <a:endParaRPr/>
          </a:p>
        </p:txBody>
      </p:sp>
      <p:sp>
        <p:nvSpPr>
          <p:cNvPr id="219" name="CustomShape 6"/>
          <p:cNvSpPr/>
          <p:nvPr/>
        </p:nvSpPr>
        <p:spPr>
          <a:xfrm>
            <a:off x="353880" y="4084920"/>
            <a:ext cx="307440" cy="307440"/>
          </a:xfrm>
          <a:prstGeom prst="ellipse">
            <a:avLst/>
          </a:prstGeom>
          <a:solidFill>
            <a:srgbClr val="00aedb"/>
          </a:solidFill>
          <a:ln>
            <a:solidFill>
              <a:schemeClr val="bg1"/>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0" name="Picture 18" descr=""/>
          <p:cNvPicPr/>
          <p:nvPr/>
        </p:nvPicPr>
        <p:blipFill>
          <a:blip r:embed="rId4"/>
          <a:stretch/>
        </p:blipFill>
        <p:spPr>
          <a:xfrm>
            <a:off x="392400" y="4123800"/>
            <a:ext cx="230400" cy="230400"/>
          </a:xfrm>
          <a:prstGeom prst="rect">
            <a:avLst/>
          </a:prstGeom>
          <a:ln>
            <a:noFill/>
          </a:ln>
        </p:spPr>
      </p:pic>
      <p:sp>
        <p:nvSpPr>
          <p:cNvPr id="221" name="CustomShape 7"/>
          <p:cNvSpPr/>
          <p:nvPr/>
        </p:nvSpPr>
        <p:spPr>
          <a:xfrm>
            <a:off x="4932000" y="2993040"/>
            <a:ext cx="3743280" cy="820800"/>
          </a:xfrm>
          <a:prstGeom prst="rect">
            <a:avLst/>
          </a:prstGeom>
          <a:noFill/>
          <a:ln>
            <a:noFill/>
          </a:ln>
        </p:spPr>
        <p:style>
          <a:lnRef idx="0"/>
          <a:fillRef idx="0"/>
          <a:effectRef idx="0"/>
          <a:fontRef idx="minor"/>
        </p:style>
        <p:txBody>
          <a:bodyPr lIns="90000" rIns="90000" tIns="45000" bIns="45000"/>
          <a:p>
            <a:pPr algn="r">
              <a:lnSpc>
                <a:spcPct val="100000"/>
              </a:lnSpc>
            </a:pPr>
            <a:r>
              <a:rPr lang="en-US" sz="4800" spc="-1" strike="noStrike">
                <a:solidFill>
                  <a:srgbClr val="00aedb"/>
                </a:solidFill>
                <a:uFill>
                  <a:solidFill>
                    <a:srgbClr val="ffffff"/>
                  </a:solidFill>
                </a:uFill>
                <a:latin typeface="Bebas Neue"/>
                <a:ea typeface="DejaVu Sans"/>
              </a:rPr>
              <a:t>Thank you!</a:t>
            </a:r>
            <a:endParaRPr/>
          </a:p>
        </p:txBody>
      </p:sp>
      <p:pic>
        <p:nvPicPr>
          <p:cNvPr id="222" name="Picture 26" descr=""/>
          <p:cNvPicPr/>
          <p:nvPr/>
        </p:nvPicPr>
        <p:blipFill>
          <a:blip r:embed="rId5"/>
          <a:stretch/>
        </p:blipFill>
        <p:spPr>
          <a:xfrm>
            <a:off x="251640" y="226440"/>
            <a:ext cx="4473000" cy="1120320"/>
          </a:xfrm>
          <a:prstGeom prst="rect">
            <a:avLst/>
          </a:prstGeom>
          <a:ln>
            <a:noFill/>
          </a:ln>
        </p:spPr>
      </p:pic>
    </p:spTree>
  </p:cSld>
  <p:transition spd="slow">
    <p:push dir="d"/>
  </p:transition>
  <p:timing>
    <p:tnLst>
      <p:par>
        <p:cTn id="305" dur="indefinite" restart="never" nodeType="tmRoot">
          <p:childTnLst>
            <p:seq>
              <p:cTn id="306" dur="indefinite" nodeType="mainSeq">
                <p:childTnLst>
                  <p:par>
                    <p:cTn id="307" fill="hold">
                      <p:stCondLst>
                        <p:cond delay="0"/>
                      </p:stCondLst>
                      <p:childTnLst>
                        <p:par>
                          <p:cTn id="308" fill="hold">
                            <p:stCondLst>
                              <p:cond delay="0"/>
                            </p:stCondLst>
                            <p:childTnLst>
                              <p:par>
                                <p:cTn id="309" nodeType="withEffect" fill="hold" presetClass="entr" presetID="1">
                                  <p:stCondLst>
                                    <p:cond delay="0"/>
                                  </p:stCondLst>
                                  <p:childTnLst>
                                    <p:set>
                                      <p:cBhvr>
                                        <p:cTn id="310" dur="1" fill="hold">
                                          <p:stCondLst>
                                            <p:cond delay="0"/>
                                          </p:stCondLst>
                                        </p:cTn>
                                        <p:tgtEl>
                                          <p:spTgt spid="221"/>
                                        </p:tgtEl>
                                        <p:attrNameLst>
                                          <p:attrName>style.visibility</p:attrName>
                                        </p:attrNameLst>
                                      </p:cBhvr>
                                      <p:to>
                                        <p:strVal val="visible"/>
                                      </p:to>
                                    </p:set>
                                  </p:childTnLst>
                                </p:cTn>
                              </p:par>
                              <p:par>
                                <p:cTn id="311" nodeType="withEffect" fill="hold" presetClass="entr" presetID="21" presetSubtype="1">
                                  <p:stCondLst>
                                    <p:cond delay="0"/>
                                  </p:stCondLst>
                                  <p:childTnLst>
                                    <p:set>
                                      <p:cBhvr>
                                        <p:cTn id="312" dur="1" fill="hold">
                                          <p:stCondLst>
                                            <p:cond delay="0"/>
                                          </p:stCondLst>
                                        </p:cTn>
                                        <p:tgtEl>
                                          <p:spTgt spid="211"/>
                                        </p:tgtEl>
                                        <p:attrNameLst>
                                          <p:attrName>style.visibility</p:attrName>
                                        </p:attrNameLst>
                                      </p:cBhvr>
                                      <p:to>
                                        <p:strVal val="visible"/>
                                      </p:to>
                                    </p:set>
                                    <p:animEffect filter="wheel(1)" transition="in">
                                      <p:cBhvr additive="repl">
                                        <p:cTn id="313" dur="2000"/>
                                        <p:tgtEl>
                                          <p:spTgt spid="211"/>
                                        </p:tgtEl>
                                      </p:cBhvr>
                                    </p:animEffect>
                                  </p:childTnLst>
                                </p:cTn>
                              </p:par>
                              <p:par>
                                <p:cTn id="314" nodeType="withEffect" fill="hold" presetClass="entr" presetID="22" presetSubtype="1">
                                  <p:stCondLst>
                                    <p:cond delay="0"/>
                                  </p:stCondLst>
                                  <p:childTnLst>
                                    <p:set>
                                      <p:cBhvr>
                                        <p:cTn id="315" dur="1" fill="hold">
                                          <p:stCondLst>
                                            <p:cond delay="0"/>
                                          </p:stCondLst>
                                        </p:cTn>
                                        <p:tgtEl>
                                          <p:spTgt spid="222"/>
                                        </p:tgtEl>
                                        <p:attrNameLst>
                                          <p:attrName>style.visibility</p:attrName>
                                        </p:attrNameLst>
                                      </p:cBhvr>
                                      <p:to>
                                        <p:strVal val="visible"/>
                                      </p:to>
                                    </p:set>
                                    <p:animEffect filter="wipe(up)" transition="in">
                                      <p:cBhvr additive="repl">
                                        <p:cTn id="316" dur="500"/>
                                        <p:tgtEl>
                                          <p:spTgt spid="222"/>
                                        </p:tgtEl>
                                      </p:cBhvr>
                                    </p:animEffect>
                                  </p:childTnLst>
                                </p:cTn>
                              </p:par>
                            </p:childTnLst>
                          </p:cTn>
                        </p:par>
                        <p:par>
                          <p:cTn id="317" fill="hold">
                            <p:stCondLst>
                              <p:cond delay="2000"/>
                            </p:stCondLst>
                            <p:childTnLst>
                              <p:par>
                                <p:cTn id="318" nodeType="afterEffect" fill="hold" presetClass="entr" presetID="2" presetSubtype="4">
                                  <p:stCondLst>
                                    <p:cond delay="0"/>
                                  </p:stCondLst>
                                  <p:childTnLst>
                                    <p:set>
                                      <p:cBhvr>
                                        <p:cTn id="319" dur="1" fill="hold">
                                          <p:stCondLst>
                                            <p:cond delay="0"/>
                                          </p:stCondLst>
                                        </p:cTn>
                                        <p:attrNameLst>
                                          <p:attrName>style.visibility</p:attrName>
                                        </p:attrNameLst>
                                      </p:cBhvr>
                                      <p:to>
                                        <p:strVal val="visible"/>
                                      </p:to>
                                    </p:set>
                                    <p:anim calcmode="lin" valueType="num">
                                      <p:cBhvr additive="repl">
                                        <p:cTn id="320" dur="500" fill="hold"/>
                                        <p:attrNameLst>
                                          <p:attrName>ppt_x</p:attrName>
                                        </p:attrNameLst>
                                      </p:cBhvr>
                                      <p:tavLst>
                                        <p:tav tm="0">
                                          <p:val>
                                            <p:strVal val="#ppt_x"/>
                                          </p:val>
                                        </p:tav>
                                        <p:tav tm="100000">
                                          <p:val>
                                            <p:strVal val="#ppt_x"/>
                                          </p:val>
                                        </p:tav>
                                      </p:tavLst>
                                    </p:anim>
                                    <p:anim calcmode="lin" valueType="num">
                                      <p:cBhvr additive="repl">
                                        <p:cTn id="321" dur="500" fill="hold"/>
                                        <p:attrNameLst>
                                          <p:attrName>ppt_y</p:attrName>
                                        </p:attrNameLst>
                                      </p:cBhvr>
                                      <p:tavLst>
                                        <p:tav tm="0">
                                          <p:val>
                                            <p:strVal val="1+#ppt_h/2"/>
                                          </p:val>
                                        </p:tav>
                                        <p:tav tm="100000">
                                          <p:val>
                                            <p:strVal val="#ppt_y"/>
                                          </p:val>
                                        </p:tav>
                                      </p:tavLst>
                                    </p:anim>
                                  </p:childTnLst>
                                </p:cTn>
                              </p:par>
                            </p:childTnLst>
                          </p:cTn>
                        </p:par>
                        <p:par>
                          <p:cTn id="322" fill="hold">
                            <p:stCondLst>
                              <p:cond delay="2500"/>
                            </p:stCondLst>
                            <p:childTnLst>
                              <p:par>
                                <p:cTn id="323" nodeType="afterEffect" fill="hold" presetClass="entr" presetID="2" presetSubtype="4">
                                  <p:stCondLst>
                                    <p:cond delay="0"/>
                                  </p:stCondLst>
                                  <p:childTnLst>
                                    <p:set>
                                      <p:cBhvr>
                                        <p:cTn id="324" dur="1" fill="hold">
                                          <p:stCondLst>
                                            <p:cond delay="0"/>
                                          </p:stCondLst>
                                        </p:cTn>
                                        <p:attrNameLst>
                                          <p:attrName>style.visibility</p:attrName>
                                        </p:attrNameLst>
                                      </p:cBhvr>
                                      <p:to>
                                        <p:strVal val="visible"/>
                                      </p:to>
                                    </p:set>
                                    <p:anim calcmode="lin" valueType="num">
                                      <p:cBhvr additive="repl">
                                        <p:cTn id="325" dur="500" fill="hold"/>
                                        <p:attrNameLst>
                                          <p:attrName>ppt_x</p:attrName>
                                        </p:attrNameLst>
                                      </p:cBhvr>
                                      <p:tavLst>
                                        <p:tav tm="0">
                                          <p:val>
                                            <p:strVal val="#ppt_x"/>
                                          </p:val>
                                        </p:tav>
                                        <p:tav tm="100000">
                                          <p:val>
                                            <p:strVal val="#ppt_x"/>
                                          </p:val>
                                        </p:tav>
                                      </p:tavLst>
                                    </p:anim>
                                    <p:anim calcmode="lin" valueType="num">
                                      <p:cBhvr additive="repl">
                                        <p:cTn id="326" dur="500" fill="hold"/>
                                        <p:attrNameLst>
                                          <p:attrName>ppt_y</p:attrName>
                                        </p:attrNameLst>
                                      </p:cBhvr>
                                      <p:tavLst>
                                        <p:tav tm="0">
                                          <p:val>
                                            <p:strVal val="1+#ppt_h/2"/>
                                          </p:val>
                                        </p:tav>
                                        <p:tav tm="100000">
                                          <p:val>
                                            <p:strVal val="#ppt_y"/>
                                          </p:val>
                                        </p:tav>
                                      </p:tavLst>
                                    </p:anim>
                                  </p:childTnLst>
                                </p:cTn>
                              </p:par>
                            </p:childTnLst>
                          </p:cTn>
                        </p:par>
                        <p:par>
                          <p:cTn id="327" fill="hold">
                            <p:stCondLst>
                              <p:cond delay="3000"/>
                            </p:stCondLst>
                            <p:childTnLst>
                              <p:par>
                                <p:cTn id="328" nodeType="afterEffect" fill="hold" presetClass="entr" presetID="2" presetSubtype="4">
                                  <p:stCondLst>
                                    <p:cond delay="0"/>
                                  </p:stCondLst>
                                  <p:childTnLst>
                                    <p:set>
                                      <p:cBhvr>
                                        <p:cTn id="329" dur="1" fill="hold">
                                          <p:stCondLst>
                                            <p:cond delay="0"/>
                                          </p:stCondLst>
                                        </p:cTn>
                                        <p:attrNameLst>
                                          <p:attrName>style.visibility</p:attrName>
                                        </p:attrNameLst>
                                      </p:cBhvr>
                                      <p:to>
                                        <p:strVal val="visible"/>
                                      </p:to>
                                    </p:set>
                                    <p:anim calcmode="lin" valueType="num">
                                      <p:cBhvr additive="repl">
                                        <p:cTn id="330" dur="500" fill="hold"/>
                                        <p:attrNameLst>
                                          <p:attrName>ppt_x</p:attrName>
                                        </p:attrNameLst>
                                      </p:cBhvr>
                                      <p:tavLst>
                                        <p:tav tm="0">
                                          <p:val>
                                            <p:strVal val="#ppt_x"/>
                                          </p:val>
                                        </p:tav>
                                        <p:tav tm="100000">
                                          <p:val>
                                            <p:strVal val="#ppt_x"/>
                                          </p:val>
                                        </p:tav>
                                      </p:tavLst>
                                    </p:anim>
                                    <p:anim calcmode="lin" valueType="num">
                                      <p:cBhvr additive="repl">
                                        <p:cTn id="331" dur="500" fill="hold"/>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8" name="Picture 2" descr=""/>
          <p:cNvPicPr/>
          <p:nvPr/>
        </p:nvPicPr>
        <p:blipFill>
          <a:blip r:embed="rId1"/>
          <a:stretch/>
        </p:blipFill>
        <p:spPr>
          <a:xfrm>
            <a:off x="5220000" y="4005000"/>
            <a:ext cx="5683320" cy="2220480"/>
          </a:xfrm>
          <a:prstGeom prst="rect">
            <a:avLst/>
          </a:prstGeom>
          <a:ln>
            <a:noFill/>
          </a:ln>
        </p:spPr>
      </p:pic>
      <p:sp>
        <p:nvSpPr>
          <p:cNvPr id="169" name="CustomShape 1"/>
          <p:cNvSpPr/>
          <p:nvPr/>
        </p:nvSpPr>
        <p:spPr>
          <a:xfrm>
            <a:off x="285840" y="260640"/>
            <a:ext cx="4319280" cy="155124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Quick Intro</a:t>
            </a:r>
            <a:endParaRPr/>
          </a:p>
        </p:txBody>
      </p:sp>
      <p:sp>
        <p:nvSpPr>
          <p:cNvPr id="170" name="CustomShape 2"/>
          <p:cNvSpPr/>
          <p:nvPr/>
        </p:nvSpPr>
        <p:spPr>
          <a:xfrm>
            <a:off x="323640" y="1857960"/>
            <a:ext cx="8568000" cy="222084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About Me - Excited about blockchain tech, haven't done anything useful with it</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Ethereum is still VERY beta, but “stable” release around Pi day</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Killer app hasn't been written yet, and maybe not even dreamed of yet</a:t>
            </a:r>
            <a:endParaRPr/>
          </a:p>
          <a:p>
            <a:pPr marL="285840" indent="-284760">
              <a:lnSpc>
                <a:spcPct val="150000"/>
              </a:lnSpc>
              <a:buBlip>
                <a:blip r:embed="rId5"/>
              </a:buBlip>
            </a:pPr>
            <a:r>
              <a:rPr lang="en-US" sz="1400" spc="-1" strike="noStrike">
                <a:solidFill>
                  <a:srgbClr val="808080"/>
                </a:solidFill>
                <a:uFill>
                  <a:solidFill>
                    <a:srgbClr val="ffffff"/>
                  </a:solidFill>
                </a:uFill>
                <a:latin typeface="Lato-Light"/>
                <a:ea typeface="Raleway"/>
              </a:rPr>
              <a:t>Please ask questions!</a:t>
            </a:r>
            <a:endParaRPr/>
          </a:p>
        </p:txBody>
      </p:sp>
    </p:spTree>
  </p:cSld>
  <p:transition spd="slow">
    <p:push dir="d"/>
  </p:transition>
  <p:timing>
    <p:tnLst>
      <p:par>
        <p:cTn id="9" dur="indefinite" restart="never" nodeType="tmRoot">
          <p:childTnLst>
            <p:seq>
              <p:cTn id="10" nodeType="mainSeq">
                <p:childTnLst>
                  <p:par>
                    <p:cTn id="11" fill="freeze">
                      <p:stCondLst>
                        <p:cond delay="0"/>
                      </p:stCondLst>
                      <p:childTnLst>
                        <p:par>
                          <p:cTn id="12" fill="freeze">
                            <p:stCondLst>
                              <p:cond delay="0"/>
                            </p:stCondLst>
                            <p:childTnLst>
                              <p:par>
                                <p:cTn id="13" nodeType="afterEffect" fill="hold" presetClass="entr" presetID="2" presetSubtype="4">
                                  <p:stCondLst>
                                    <p:cond delay="0"/>
                                  </p:stCondLst>
                                  <p:childTnLst>
                                    <p:set>
                                      <p:cBhvr>
                                        <p:cTn id="14" dur="1" fill="hold">
                                          <p:stCondLst>
                                            <p:cond delay="0"/>
                                          </p:stCondLst>
                                        </p:cTn>
                                        <p:tgtEl>
                                          <p:spTgt spid="170">
                                            <p:txEl>
                                              <p:pRg st="0" end="1"/>
                                            </p:txEl>
                                          </p:spTgt>
                                        </p:tgtEl>
                                        <p:attrNameLst>
                                          <p:attrName>style.visibility</p:attrName>
                                        </p:attrNameLst>
                                      </p:cBhvr>
                                      <p:to>
                                        <p:strVal val="visible"/>
                                      </p:to>
                                    </p:set>
                                    <p:anim calcmode="lin" valueType="num">
                                      <p:cBhvr additive="repl">
                                        <p:cTn id="15" dur="500" fill="hold"/>
                                        <p:tgtEl>
                                          <p:spTgt spid="170">
                                            <p:txEl>
                                              <p:pRg st="0" end="1"/>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70">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2" presetSubtype="4">
                                  <p:stCondLst>
                                    <p:cond delay="0"/>
                                  </p:stCondLst>
                                  <p:childTnLst>
                                    <p:set>
                                      <p:cBhvr>
                                        <p:cTn id="20" dur="1" fill="hold">
                                          <p:stCondLst>
                                            <p:cond delay="0"/>
                                          </p:stCondLst>
                                        </p:cTn>
                                        <p:tgtEl>
                                          <p:spTgt spid="170">
                                            <p:txEl>
                                              <p:pRg st="236" end="236"/>
                                            </p:txEl>
                                          </p:spTgt>
                                        </p:tgtEl>
                                        <p:attrNameLst>
                                          <p:attrName>style.visibility</p:attrName>
                                        </p:attrNameLst>
                                      </p:cBhvr>
                                      <p:to>
                                        <p:strVal val="visible"/>
                                      </p:to>
                                    </p:set>
                                    <p:anim calcmode="lin" valueType="num">
                                      <p:cBhvr additive="repl">
                                        <p:cTn id="21" dur="500" fill="hold"/>
                                        <p:tgtEl>
                                          <p:spTgt spid="170">
                                            <p:txEl>
                                              <p:pRg st="236" end="236"/>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70">
                                            <p:txEl>
                                              <p:pRg st="236" end="236"/>
                                            </p:txEl>
                                          </p:spTgt>
                                        </p:tgtEl>
                                        <p:attrNameLst>
                                          <p:attrName>ppt_y</p:attrName>
                                        </p:attrNameLst>
                                      </p:cBhvr>
                                      <p:tavLst>
                                        <p:tav tm="0">
                                          <p:val>
                                            <p:strVal val="1+#ppt_h/2"/>
                                          </p:val>
                                        </p:tav>
                                        <p:tav tm="100000">
                                          <p:val>
                                            <p:strVal val="#ppt_y"/>
                                          </p:val>
                                        </p:tav>
                                      </p:tavLst>
                                    </p:anim>
                                  </p:childTnLst>
                                </p:cTn>
                              </p:par>
                            </p:childTnLst>
                          </p:cTn>
                        </p:par>
                      </p:childTnLst>
                    </p:cTn>
                  </p:par>
                  <p:par>
                    <p:cTn id="23" fill="freeze">
                      <p:stCondLst>
                        <p:cond delay="indefinite"/>
                      </p:stCondLst>
                      <p:childTnLst>
                        <p:par>
                          <p:cTn id="24" fill="freeze">
                            <p:stCondLst>
                              <p:cond delay="0"/>
                            </p:stCondLst>
                            <p:childTnLst>
                              <p:par>
                                <p:cTn id="25" nodeType="clickEffect" fill="hold" presetClass="entr" presetID="2" presetSubtype="4">
                                  <p:stCondLst>
                                    <p:cond delay="0"/>
                                  </p:stCondLst>
                                  <p:childTnLst>
                                    <p:set>
                                      <p:cBhvr>
                                        <p:cTn id="26" dur="1" fill="hold">
                                          <p:stCondLst>
                                            <p:cond delay="0"/>
                                          </p:stCondLst>
                                        </p:cTn>
                                        <p:tgtEl>
                                          <p:spTgt spid="170">
                                            <p:txEl>
                                              <p:pRg st="236" end="236"/>
                                            </p:txEl>
                                          </p:spTgt>
                                        </p:tgtEl>
                                        <p:attrNameLst>
                                          <p:attrName>style.visibility</p:attrName>
                                        </p:attrNameLst>
                                      </p:cBhvr>
                                      <p:to>
                                        <p:strVal val="visible"/>
                                      </p:to>
                                    </p:set>
                                    <p:anim calcmode="lin" valueType="num">
                                      <p:cBhvr additive="repl">
                                        <p:cTn id="27" dur="500" fill="hold"/>
                                        <p:tgtEl>
                                          <p:spTgt spid="170">
                                            <p:txEl>
                                              <p:pRg st="236" end="236"/>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70">
                                            <p:txEl>
                                              <p:pRg st="236" end="236"/>
                                            </p:txEl>
                                          </p:spTgt>
                                        </p:tgtEl>
                                        <p:attrNameLst>
                                          <p:attrName>ppt_y</p:attrName>
                                        </p:attrNameLst>
                                      </p:cBhvr>
                                      <p:tavLst>
                                        <p:tav tm="0">
                                          <p:val>
                                            <p:strVal val="1+#ppt_h/2"/>
                                          </p:val>
                                        </p:tav>
                                        <p:tav tm="100000">
                                          <p:val>
                                            <p:strVal val="#ppt_y"/>
                                          </p:val>
                                        </p:tav>
                                      </p:tavLst>
                                    </p:anim>
                                  </p:childTnLst>
                                </p:cTn>
                              </p:par>
                            </p:childTnLst>
                          </p:cTn>
                        </p:par>
                      </p:childTnLst>
                    </p:cTn>
                  </p:par>
                  <p:par>
                    <p:cTn id="29" fill="freeze">
                      <p:stCondLst>
                        <p:cond delay="indefinite"/>
                      </p:stCondLst>
                      <p:childTnLst>
                        <p:par>
                          <p:cTn id="30" fill="freeze">
                            <p:stCondLst>
                              <p:cond delay="0"/>
                            </p:stCondLst>
                            <p:childTnLst>
                              <p:par>
                                <p:cTn id="31" nodeType="clickEffect" fill="hold" presetClass="entr" presetID="2" presetSubtype="4">
                                  <p:stCondLst>
                                    <p:cond delay="0"/>
                                  </p:stCondLst>
                                  <p:childTnLst>
                                    <p:set>
                                      <p:cBhvr>
                                        <p:cTn id="32" dur="1" fill="hold">
                                          <p:stCondLst>
                                            <p:cond delay="0"/>
                                          </p:stCondLst>
                                        </p:cTn>
                                        <p:tgtEl>
                                          <p:spTgt spid="170">
                                            <p:txEl>
                                              <p:pRg st="236" end="236"/>
                                            </p:txEl>
                                          </p:spTgt>
                                        </p:tgtEl>
                                        <p:attrNameLst>
                                          <p:attrName>style.visibility</p:attrName>
                                        </p:attrNameLst>
                                      </p:cBhvr>
                                      <p:to>
                                        <p:strVal val="visible"/>
                                      </p:to>
                                    </p:set>
                                    <p:anim calcmode="lin" valueType="num">
                                      <p:cBhvr additive="repl">
                                        <p:cTn id="33" dur="500" fill="hold"/>
                                        <p:tgtEl>
                                          <p:spTgt spid="170">
                                            <p:txEl>
                                              <p:pRg st="236" end="236"/>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70">
                                            <p:txEl>
                                              <p:pRg st="236" end="236"/>
                                            </p:txEl>
                                          </p:spTgt>
                                        </p:tgtEl>
                                        <p:attrNameLst>
                                          <p:attrName>ppt_y</p:attrName>
                                        </p:attrNameLst>
                                      </p:cBhvr>
                                      <p:tavLst>
                                        <p:tav tm="0">
                                          <p:val>
                                            <p:strVal val="1+#ppt_h/2"/>
                                          </p:val>
                                        </p:tav>
                                        <p:tav tm="100000">
                                          <p:val>
                                            <p:strVal val="#ppt_y"/>
                                          </p:val>
                                        </p:tav>
                                      </p:tavLst>
                                    </p:anim>
                                  </p:childTnLst>
                                </p:cTn>
                              </p:par>
                            </p:childTnLst>
                          </p:cTn>
                        </p:par>
                      </p:childTnLst>
                    </p:cTn>
                  </p:par>
                  <p:par>
                    <p:cTn id="35" fill="freeze">
                      <p:stCondLst>
                        <p:cond delay="indefinite"/>
                      </p:stCondLst>
                      <p:childTnLst>
                        <p:par>
                          <p:cTn id="36" fill="freeze">
                            <p:stCondLst>
                              <p:cond delay="0"/>
                            </p:stCondLst>
                            <p:childTnLst>
                              <p:par>
                                <p:cTn id="37" nodeType="clickEffect" fill="hold" presetClass="entr" presetID="2" presetSubtype="4">
                                  <p:stCondLst>
                                    <p:cond delay="0"/>
                                  </p:stCondLst>
                                  <p:childTnLst>
                                    <p:set>
                                      <p:cBhvr>
                                        <p:cTn id="38" dur="1" fill="hold">
                                          <p:stCondLst>
                                            <p:cond delay="0"/>
                                          </p:stCondLst>
                                        </p:cTn>
                                        <p:tgtEl>
                                          <p:spTgt spid="170">
                                            <p:txEl>
                                              <p:pRg st="236" end="236"/>
                                            </p:txEl>
                                          </p:spTgt>
                                        </p:tgtEl>
                                        <p:attrNameLst>
                                          <p:attrName>style.visibility</p:attrName>
                                        </p:attrNameLst>
                                      </p:cBhvr>
                                      <p:to>
                                        <p:strVal val="visible"/>
                                      </p:to>
                                    </p:set>
                                    <p:anim calcmode="lin" valueType="num">
                                      <p:cBhvr additive="repl">
                                        <p:cTn id="39" dur="500" fill="hold"/>
                                        <p:tgtEl>
                                          <p:spTgt spid="170">
                                            <p:txEl>
                                              <p:pRg st="236" end="236"/>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70">
                                            <p:txEl>
                                              <p:pRg st="236" end="2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rot="21595200">
            <a:off x="1236600" y="192240"/>
            <a:ext cx="6670800" cy="699120"/>
          </a:xfrm>
          <a:prstGeom prst="rect">
            <a:avLst/>
          </a:prstGeom>
          <a:noFill/>
          <a:ln>
            <a:noFill/>
          </a:ln>
        </p:spPr>
        <p:style>
          <a:lnRef idx="0"/>
          <a:fillRef idx="0"/>
          <a:effectRef idx="0"/>
          <a:fontRef idx="minor"/>
        </p:style>
        <p:txBody>
          <a:bodyPr lIns="90000" rIns="90000" tIns="45000" bIns="45000"/>
          <a:p>
            <a:pPr>
              <a:lnSpc>
                <a:spcPct val="100000"/>
              </a:lnSpc>
            </a:pPr>
            <a:r>
              <a:rPr lang="en-US" sz="4000" spc="-1" strike="noStrike">
                <a:solidFill>
                  <a:srgbClr val="00aedb"/>
                </a:solidFill>
                <a:uFill>
                  <a:solidFill>
                    <a:srgbClr val="ffffff"/>
                  </a:solidFill>
                </a:uFill>
                <a:latin typeface="Bebas Neue"/>
                <a:ea typeface="DejaVu Sans"/>
              </a:rPr>
              <a:t>Bitcoin introduced the Blockchain to the world...</a:t>
            </a:r>
            <a:endParaRPr/>
          </a:p>
        </p:txBody>
      </p:sp>
      <p:sp>
        <p:nvSpPr>
          <p:cNvPr id="172" name="CustomShape 2"/>
          <p:cNvSpPr/>
          <p:nvPr/>
        </p:nvSpPr>
        <p:spPr>
          <a:xfrm>
            <a:off x="1645920" y="5244480"/>
            <a:ext cx="5852160" cy="5162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But what really is a blockchain?</a:t>
            </a:r>
            <a:endParaRPr/>
          </a:p>
        </p:txBody>
      </p:sp>
      <p:sp>
        <p:nvSpPr>
          <p:cNvPr id="173" name="CustomShape 3"/>
          <p:cNvSpPr/>
          <p:nvPr/>
        </p:nvSpPr>
        <p:spPr>
          <a:xfrm>
            <a:off x="323640" y="2551680"/>
            <a:ext cx="3959280" cy="2859480"/>
          </a:xfrm>
          <a:prstGeom prst="rect">
            <a:avLst/>
          </a:prstGeom>
          <a:noFill/>
          <a:ln>
            <a:noFill/>
          </a:ln>
        </p:spPr>
        <p:style>
          <a:lnRef idx="0"/>
          <a:fillRef idx="0"/>
          <a:effectRef idx="0"/>
          <a:fontRef idx="minor"/>
        </p:style>
      </p:sp>
      <p:pic>
        <p:nvPicPr>
          <p:cNvPr id="174" name="" descr=""/>
          <p:cNvPicPr/>
          <p:nvPr/>
        </p:nvPicPr>
        <p:blipFill>
          <a:blip r:embed="rId1"/>
          <a:stretch/>
        </p:blipFill>
        <p:spPr>
          <a:xfrm>
            <a:off x="2834640" y="1738080"/>
            <a:ext cx="3199680" cy="3199680"/>
          </a:xfrm>
          <a:prstGeom prst="rect">
            <a:avLst/>
          </a:prstGeom>
          <a:ln>
            <a:noFill/>
          </a:ln>
        </p:spPr>
      </p:pic>
    </p:spTree>
  </p:cSld>
  <p:transition spd="slow">
    <p:push dir="d"/>
  </p:transition>
  <p:timing>
    <p:tnLst>
      <p:par>
        <p:cTn id="41" dur="indefinite" restart="never" nodeType="tmRoot">
          <p:childTnLst>
            <p:seq>
              <p:cTn id="42" nodeType="mainSeq">
                <p:childTnLst>
                  <p:par>
                    <p:cTn id="43" fill="freeze">
                      <p:stCondLst>
                        <p:cond delay="0"/>
                      </p:stCondLst>
                      <p:childTnLst>
                        <p:par>
                          <p:cTn id="44" fill="freeze">
                            <p:stCondLst>
                              <p:cond delay="0"/>
                            </p:stCondLst>
                            <p:childTnLst>
                              <p:par>
                                <p:cTn id="45" nodeType="withEffect" fill="hold" presetClass="entr" presetID="2" presetSubtype="8">
                                  <p:stCondLst>
                                    <p:cond delay="0"/>
                                  </p:stCondLst>
                                  <p:childTnLst>
                                    <p:set>
                                      <p:cBhvr>
                                        <p:cTn id="46" dur="1" fill="hold">
                                          <p:stCondLst>
                                            <p:cond delay="0"/>
                                          </p:stCondLst>
                                        </p:cTn>
                                        <p:tgtEl>
                                          <p:spTgt spid="172"/>
                                        </p:tgtEl>
                                        <p:attrNameLst>
                                          <p:attrName>style.visibility</p:attrName>
                                        </p:attrNameLst>
                                      </p:cBhvr>
                                      <p:to>
                                        <p:strVal val="visible"/>
                                      </p:to>
                                    </p:set>
                                    <p:anim calcmode="lin" valueType="num">
                                      <p:cBhvr additive="repl">
                                        <p:cTn id="47" dur="500" fill="hold"/>
                                        <p:tgtEl>
                                          <p:spTgt spid="172"/>
                                        </p:tgtEl>
                                        <p:attrNameLst>
                                          <p:attrName>ppt_x</p:attrName>
                                        </p:attrNameLst>
                                      </p:cBhvr>
                                      <p:tavLst>
                                        <p:tav tm="0">
                                          <p:val>
                                            <p:strVal val="0-#ppt_w/2"/>
                                          </p:val>
                                        </p:tav>
                                        <p:tav tm="100000">
                                          <p:val>
                                            <p:strVal val="#ppt_x"/>
                                          </p:val>
                                        </p:tav>
                                      </p:tavLst>
                                    </p:anim>
                                    <p:anim calcmode="lin" valueType="num">
                                      <p:cBhvr additive="repl">
                                        <p:cTn id="48" dur="500" fill="hold"/>
                                        <p:tgtEl>
                                          <p:spTgt spid="172"/>
                                        </p:tgtEl>
                                        <p:attrNameLst>
                                          <p:attrName>ppt_y</p:attrName>
                                        </p:attrNameLst>
                                      </p:cBhvr>
                                      <p:tavLst>
                                        <p:tav tm="0">
                                          <p:val>
                                            <p:strVal val="#ppt_y"/>
                                          </p:val>
                                        </p:tav>
                                        <p:tav tm="100000">
                                          <p:val>
                                            <p:strVal val="#ppt_y"/>
                                          </p:val>
                                        </p:tav>
                                      </p:tavLst>
                                    </p:anim>
                                  </p:childTnLst>
                                </p:cTn>
                              </p:par>
                            </p:childTnLst>
                          </p:cTn>
                        </p:par>
                        <p:par>
                          <p:cTn id="49" fill="freeze">
                            <p:stCondLst>
                              <p:cond delay="500"/>
                            </p:stCondLst>
                            <p:childTnLst>
                              <p:par>
                                <p:cTn id="50" nodeType="afterEffect" fill="hold" presetClass="entr" presetID="2" presetSubtype="4">
                                  <p:stCondLst>
                                    <p:cond delay="0"/>
                                  </p:stCondLst>
                                  <p:childTnLst>
                                    <p:set>
                                      <p:cBhvr>
                                        <p:cTn id="51" dur="1" fill="hold">
                                          <p:stCondLst>
                                            <p:cond delay="0"/>
                                          </p:stCondLst>
                                        </p:cTn>
                                        <p:tgtEl>
                                          <p:spTgt spid="173">
                                            <p:txEl>
                                              <p:pRg st="0" end="1"/>
                                            </p:txEl>
                                          </p:spTgt>
                                        </p:tgtEl>
                                        <p:attrNameLst>
                                          <p:attrName>style.visibility</p:attrName>
                                        </p:attrNameLst>
                                      </p:cBhvr>
                                      <p:to>
                                        <p:strVal val="visible"/>
                                      </p:to>
                                    </p:set>
                                    <p:anim calcmode="lin" valueType="num">
                                      <p:cBhvr additive="repl">
                                        <p:cTn id="52" dur="500" fill="hold"/>
                                        <p:tgtEl>
                                          <p:spTgt spid="173">
                                            <p:txEl>
                                              <p:pRg st="0" end="1"/>
                                            </p:txEl>
                                          </p:spTgt>
                                        </p:tgtEl>
                                        <p:attrNameLst>
                                          <p:attrName>ppt_x</p:attrName>
                                        </p:attrNameLst>
                                      </p:cBhvr>
                                      <p:tavLst>
                                        <p:tav tm="0">
                                          <p:val>
                                            <p:strVal val="#ppt_x"/>
                                          </p:val>
                                        </p:tav>
                                        <p:tav tm="100000">
                                          <p:val>
                                            <p:strVal val="#ppt_x"/>
                                          </p:val>
                                        </p:tav>
                                      </p:tavLst>
                                    </p:anim>
                                    <p:anim calcmode="lin" valueType="num">
                                      <p:cBhvr additive="repl">
                                        <p:cTn id="53" dur="500" fill="hold"/>
                                        <p:tgtEl>
                                          <p:spTgt spid="173">
                                            <p:txEl>
                                              <p:p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5" name="Picture 2" descr=""/>
          <p:cNvPicPr/>
          <p:nvPr/>
        </p:nvPicPr>
        <p:blipFill>
          <a:blip r:embed="rId1"/>
          <a:stretch/>
        </p:blipFill>
        <p:spPr>
          <a:xfrm>
            <a:off x="5220000" y="4005000"/>
            <a:ext cx="5683320" cy="2220480"/>
          </a:xfrm>
          <a:prstGeom prst="rect">
            <a:avLst/>
          </a:prstGeom>
          <a:ln>
            <a:noFill/>
          </a:ln>
        </p:spPr>
      </p:pic>
      <p:sp>
        <p:nvSpPr>
          <p:cNvPr id="176" name="CustomShape 1"/>
          <p:cNvSpPr/>
          <p:nvPr/>
        </p:nvSpPr>
        <p:spPr>
          <a:xfrm>
            <a:off x="285840" y="260640"/>
            <a:ext cx="5109120" cy="155124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Shared Ledger</a:t>
            </a:r>
            <a:endParaRPr/>
          </a:p>
          <a:p>
            <a:pPr>
              <a:lnSpc>
                <a:spcPct val="100000"/>
              </a:lnSpc>
            </a:pPr>
            <a:endParaRPr/>
          </a:p>
        </p:txBody>
      </p:sp>
      <p:sp>
        <p:nvSpPr>
          <p:cNvPr id="177" name="CustomShape 2"/>
          <p:cNvSpPr/>
          <p:nvPr/>
        </p:nvSpPr>
        <p:spPr>
          <a:xfrm>
            <a:off x="323640" y="1857960"/>
            <a:ext cx="8568000" cy="222084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Global peer-to-peer network</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Decentralized – no one controls the network, no one needs to be trusted</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Transparent – every member of the network can see every transaction</a:t>
            </a:r>
            <a:endParaRPr/>
          </a:p>
          <a:p>
            <a:pPr marL="285840" indent="-284760">
              <a:lnSpc>
                <a:spcPct val="150000"/>
              </a:lnSpc>
              <a:buBlip>
                <a:blip r:embed="rId5"/>
              </a:buBlip>
            </a:pPr>
            <a:r>
              <a:rPr lang="en-US" sz="1400" spc="-1" strike="noStrike">
                <a:solidFill>
                  <a:srgbClr val="808080"/>
                </a:solidFill>
                <a:uFill>
                  <a:solidFill>
                    <a:srgbClr val="ffffff"/>
                  </a:solidFill>
                </a:uFill>
                <a:latin typeface="Lato-Light"/>
                <a:ea typeface="Raleway"/>
              </a:rPr>
              <a:t>Anonymous (but not untraceable)</a:t>
            </a:r>
            <a:endParaRPr/>
          </a:p>
        </p:txBody>
      </p:sp>
    </p:spTree>
  </p:cSld>
  <p:transition spd="slow">
    <p:push dir="d"/>
  </p:transition>
  <p:timing>
    <p:tnLst>
      <p:par>
        <p:cTn id="54" dur="indefinite" restart="never" nodeType="tmRoot">
          <p:childTnLst>
            <p:seq>
              <p:cTn id="55" nodeType="mainSeq">
                <p:childTnLst>
                  <p:par>
                    <p:cTn id="56" fill="freeze">
                      <p:stCondLst>
                        <p:cond delay="0"/>
                      </p:stCondLst>
                      <p:childTnLst>
                        <p:par>
                          <p:cTn id="57" fill="freeze">
                            <p:stCondLst>
                              <p:cond delay="0"/>
                            </p:stCondLst>
                            <p:childTnLst>
                              <p:par>
                                <p:cTn id="58" nodeType="afterEffect" fill="hold" presetClass="entr" presetID="2" presetSubtype="4">
                                  <p:stCondLst>
                                    <p:cond delay="0"/>
                                  </p:stCondLst>
                                  <p:childTnLst>
                                    <p:set>
                                      <p:cBhvr>
                                        <p:cTn id="59" dur="1" fill="hold">
                                          <p:stCondLst>
                                            <p:cond delay="0"/>
                                          </p:stCondLst>
                                        </p:cTn>
                                        <p:tgtEl>
                                          <p:spTgt spid="177">
                                            <p:txEl>
                                              <p:pRg st="0" end="1"/>
                                            </p:txEl>
                                          </p:spTgt>
                                        </p:tgtEl>
                                        <p:attrNameLst>
                                          <p:attrName>style.visibility</p:attrName>
                                        </p:attrNameLst>
                                      </p:cBhvr>
                                      <p:to>
                                        <p:strVal val="visible"/>
                                      </p:to>
                                    </p:set>
                                    <p:anim calcmode="lin" valueType="num">
                                      <p:cBhvr additive="repl">
                                        <p:cTn id="60" dur="500" fill="hold"/>
                                        <p:tgtEl>
                                          <p:spTgt spid="177">
                                            <p:txEl>
                                              <p:pRg st="0" end="1"/>
                                            </p:txEl>
                                          </p:spTgt>
                                        </p:tgtEl>
                                        <p:attrNameLst>
                                          <p:attrName>ppt_x</p:attrName>
                                        </p:attrNameLst>
                                      </p:cBhvr>
                                      <p:tavLst>
                                        <p:tav tm="0">
                                          <p:val>
                                            <p:strVal val="#ppt_x"/>
                                          </p:val>
                                        </p:tav>
                                        <p:tav tm="100000">
                                          <p:val>
                                            <p:strVal val="#ppt_x"/>
                                          </p:val>
                                        </p:tav>
                                      </p:tavLst>
                                    </p:anim>
                                    <p:anim calcmode="lin" valueType="num">
                                      <p:cBhvr additive="repl">
                                        <p:cTn id="61" dur="500" fill="hold"/>
                                        <p:tgtEl>
                                          <p:spTgt spid="177">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62" fill="freeze">
                      <p:stCondLst>
                        <p:cond delay="indefinite"/>
                      </p:stCondLst>
                      <p:childTnLst>
                        <p:par>
                          <p:cTn id="63" fill="freeze">
                            <p:stCondLst>
                              <p:cond delay="0"/>
                            </p:stCondLst>
                            <p:childTnLst>
                              <p:par>
                                <p:cTn id="64" nodeType="clickEffect" fill="hold" presetClass="entr" presetID="2" presetSubtype="4">
                                  <p:stCondLst>
                                    <p:cond delay="0"/>
                                  </p:stCondLst>
                                  <p:childTnLst>
                                    <p:set>
                                      <p:cBhvr>
                                        <p:cTn id="65" dur="1" fill="hold">
                                          <p:stCondLst>
                                            <p:cond delay="0"/>
                                          </p:stCondLst>
                                        </p:cTn>
                                        <p:tgtEl>
                                          <p:spTgt spid="177">
                                            <p:txEl>
                                              <p:pRg st="201" end="201"/>
                                            </p:txEl>
                                          </p:spTgt>
                                        </p:tgtEl>
                                        <p:attrNameLst>
                                          <p:attrName>style.visibility</p:attrName>
                                        </p:attrNameLst>
                                      </p:cBhvr>
                                      <p:to>
                                        <p:strVal val="visible"/>
                                      </p:to>
                                    </p:set>
                                    <p:anim calcmode="lin" valueType="num">
                                      <p:cBhvr additive="repl">
                                        <p:cTn id="66" dur="500" fill="hold"/>
                                        <p:tgtEl>
                                          <p:spTgt spid="177">
                                            <p:txEl>
                                              <p:pRg st="201" end="201"/>
                                            </p:txEl>
                                          </p:spTgt>
                                        </p:tgtEl>
                                        <p:attrNameLst>
                                          <p:attrName>ppt_x</p:attrName>
                                        </p:attrNameLst>
                                      </p:cBhvr>
                                      <p:tavLst>
                                        <p:tav tm="0">
                                          <p:val>
                                            <p:strVal val="#ppt_x"/>
                                          </p:val>
                                        </p:tav>
                                        <p:tav tm="100000">
                                          <p:val>
                                            <p:strVal val="#ppt_x"/>
                                          </p:val>
                                        </p:tav>
                                      </p:tavLst>
                                    </p:anim>
                                    <p:anim calcmode="lin" valueType="num">
                                      <p:cBhvr additive="repl">
                                        <p:cTn id="67" dur="500" fill="hold"/>
                                        <p:tgtEl>
                                          <p:spTgt spid="177">
                                            <p:txEl>
                                              <p:pRg st="201" end="201"/>
                                            </p:txEl>
                                          </p:spTgt>
                                        </p:tgtEl>
                                        <p:attrNameLst>
                                          <p:attrName>ppt_y</p:attrName>
                                        </p:attrNameLst>
                                      </p:cBhvr>
                                      <p:tavLst>
                                        <p:tav tm="0">
                                          <p:val>
                                            <p:strVal val="1+#ppt_h/2"/>
                                          </p:val>
                                        </p:tav>
                                        <p:tav tm="100000">
                                          <p:val>
                                            <p:strVal val="#ppt_y"/>
                                          </p:val>
                                        </p:tav>
                                      </p:tavLst>
                                    </p:anim>
                                  </p:childTnLst>
                                </p:cTn>
                              </p:par>
                            </p:childTnLst>
                          </p:cTn>
                        </p:par>
                      </p:childTnLst>
                    </p:cTn>
                  </p:par>
                  <p:par>
                    <p:cTn id="68" fill="freeze">
                      <p:stCondLst>
                        <p:cond delay="indefinite"/>
                      </p:stCondLst>
                      <p:childTnLst>
                        <p:par>
                          <p:cTn id="69" fill="freeze">
                            <p:stCondLst>
                              <p:cond delay="0"/>
                            </p:stCondLst>
                            <p:childTnLst>
                              <p:par>
                                <p:cTn id="70" nodeType="clickEffect" fill="hold" presetClass="entr" presetID="2" presetSubtype="4">
                                  <p:stCondLst>
                                    <p:cond delay="0"/>
                                  </p:stCondLst>
                                  <p:childTnLst>
                                    <p:set>
                                      <p:cBhvr>
                                        <p:cTn id="71" dur="1" fill="hold">
                                          <p:stCondLst>
                                            <p:cond delay="0"/>
                                          </p:stCondLst>
                                        </p:cTn>
                                        <p:tgtEl>
                                          <p:spTgt spid="177">
                                            <p:txEl>
                                              <p:pRg st="201" end="201"/>
                                            </p:txEl>
                                          </p:spTgt>
                                        </p:tgtEl>
                                        <p:attrNameLst>
                                          <p:attrName>style.visibility</p:attrName>
                                        </p:attrNameLst>
                                      </p:cBhvr>
                                      <p:to>
                                        <p:strVal val="visible"/>
                                      </p:to>
                                    </p:set>
                                    <p:anim calcmode="lin" valueType="num">
                                      <p:cBhvr additive="repl">
                                        <p:cTn id="72" dur="500" fill="hold"/>
                                        <p:tgtEl>
                                          <p:spTgt spid="177">
                                            <p:txEl>
                                              <p:pRg st="201" end="201"/>
                                            </p:txEl>
                                          </p:spTgt>
                                        </p:tgtEl>
                                        <p:attrNameLst>
                                          <p:attrName>ppt_x</p:attrName>
                                        </p:attrNameLst>
                                      </p:cBhvr>
                                      <p:tavLst>
                                        <p:tav tm="0">
                                          <p:val>
                                            <p:strVal val="#ppt_x"/>
                                          </p:val>
                                        </p:tav>
                                        <p:tav tm="100000">
                                          <p:val>
                                            <p:strVal val="#ppt_x"/>
                                          </p:val>
                                        </p:tav>
                                      </p:tavLst>
                                    </p:anim>
                                    <p:anim calcmode="lin" valueType="num">
                                      <p:cBhvr additive="repl">
                                        <p:cTn id="73" dur="500" fill="hold"/>
                                        <p:tgtEl>
                                          <p:spTgt spid="177">
                                            <p:txEl>
                                              <p:pRg st="201" end="201"/>
                                            </p:txEl>
                                          </p:spTgt>
                                        </p:tgtEl>
                                        <p:attrNameLst>
                                          <p:attrName>ppt_y</p:attrName>
                                        </p:attrNameLst>
                                      </p:cBhvr>
                                      <p:tavLst>
                                        <p:tav tm="0">
                                          <p:val>
                                            <p:strVal val="1+#ppt_h/2"/>
                                          </p:val>
                                        </p:tav>
                                        <p:tav tm="100000">
                                          <p:val>
                                            <p:strVal val="#ppt_y"/>
                                          </p:val>
                                        </p:tav>
                                      </p:tavLst>
                                    </p:anim>
                                  </p:childTnLst>
                                </p:cTn>
                              </p:par>
                            </p:childTnLst>
                          </p:cTn>
                        </p:par>
                      </p:childTnLst>
                    </p:cTn>
                  </p:par>
                  <p:par>
                    <p:cTn id="74" fill="freeze">
                      <p:stCondLst>
                        <p:cond delay="indefinite"/>
                      </p:stCondLst>
                      <p:childTnLst>
                        <p:par>
                          <p:cTn id="75" fill="freeze">
                            <p:stCondLst>
                              <p:cond delay="0"/>
                            </p:stCondLst>
                            <p:childTnLst>
                              <p:par>
                                <p:cTn id="76" nodeType="clickEffect" fill="hold" presetClass="entr" presetID="2" presetSubtype="4">
                                  <p:stCondLst>
                                    <p:cond delay="0"/>
                                  </p:stCondLst>
                                  <p:childTnLst>
                                    <p:set>
                                      <p:cBhvr>
                                        <p:cTn id="77" dur="1" fill="hold">
                                          <p:stCondLst>
                                            <p:cond delay="0"/>
                                          </p:stCondLst>
                                        </p:cTn>
                                        <p:tgtEl>
                                          <p:spTgt spid="177">
                                            <p:txEl>
                                              <p:pRg st="201" end="201"/>
                                            </p:txEl>
                                          </p:spTgt>
                                        </p:tgtEl>
                                        <p:attrNameLst>
                                          <p:attrName>style.visibility</p:attrName>
                                        </p:attrNameLst>
                                      </p:cBhvr>
                                      <p:to>
                                        <p:strVal val="visible"/>
                                      </p:to>
                                    </p:set>
                                    <p:anim calcmode="lin" valueType="num">
                                      <p:cBhvr additive="repl">
                                        <p:cTn id="78" dur="500" fill="hold"/>
                                        <p:tgtEl>
                                          <p:spTgt spid="177">
                                            <p:txEl>
                                              <p:pRg st="201" end="201"/>
                                            </p:txEl>
                                          </p:spTgt>
                                        </p:tgtEl>
                                        <p:attrNameLst>
                                          <p:attrName>ppt_x</p:attrName>
                                        </p:attrNameLst>
                                      </p:cBhvr>
                                      <p:tavLst>
                                        <p:tav tm="0">
                                          <p:val>
                                            <p:strVal val="#ppt_x"/>
                                          </p:val>
                                        </p:tav>
                                        <p:tav tm="100000">
                                          <p:val>
                                            <p:strVal val="#ppt_x"/>
                                          </p:val>
                                        </p:tav>
                                      </p:tavLst>
                                    </p:anim>
                                    <p:anim calcmode="lin" valueType="num">
                                      <p:cBhvr additive="repl">
                                        <p:cTn id="79" dur="500" fill="hold"/>
                                        <p:tgtEl>
                                          <p:spTgt spid="177">
                                            <p:txEl>
                                              <p:pRg st="201" end="201"/>
                                            </p:txEl>
                                          </p:spTgt>
                                        </p:tgtEl>
                                        <p:attrNameLst>
                                          <p:attrName>ppt_y</p:attrName>
                                        </p:attrNameLst>
                                      </p:cBhvr>
                                      <p:tavLst>
                                        <p:tav tm="0">
                                          <p:val>
                                            <p:strVal val="1+#ppt_h/2"/>
                                          </p:val>
                                        </p:tav>
                                        <p:tav tm="100000">
                                          <p:val>
                                            <p:strVal val="#ppt_y"/>
                                          </p:val>
                                        </p:tav>
                                      </p:tavLst>
                                    </p:anim>
                                  </p:childTnLst>
                                </p:cTn>
                              </p:par>
                            </p:childTnLst>
                          </p:cTn>
                        </p:par>
                      </p:childTnLst>
                    </p:cTn>
                  </p:par>
                  <p:par>
                    <p:cTn id="80" fill="freeze">
                      <p:stCondLst>
                        <p:cond delay="indefinite"/>
                      </p:stCondLst>
                      <p:childTnLst>
                        <p:par>
                          <p:cTn id="81" fill="freeze">
                            <p:stCondLst>
                              <p:cond delay="0"/>
                            </p:stCondLst>
                            <p:childTnLst>
                              <p:par>
                                <p:cTn id="82" nodeType="clickEffect" fill="hold" presetClass="entr" presetID="2" presetSubtype="4">
                                  <p:stCondLst>
                                    <p:cond delay="0"/>
                                  </p:stCondLst>
                                  <p:childTnLst>
                                    <p:set>
                                      <p:cBhvr>
                                        <p:cTn id="83" dur="1" fill="hold">
                                          <p:stCondLst>
                                            <p:cond delay="0"/>
                                          </p:stCondLst>
                                        </p:cTn>
                                        <p:tgtEl>
                                          <p:spTgt spid="177">
                                            <p:txEl>
                                              <p:pRg st="201" end="201"/>
                                            </p:txEl>
                                          </p:spTgt>
                                        </p:tgtEl>
                                        <p:attrNameLst>
                                          <p:attrName>style.visibility</p:attrName>
                                        </p:attrNameLst>
                                      </p:cBhvr>
                                      <p:to>
                                        <p:strVal val="visible"/>
                                      </p:to>
                                    </p:set>
                                    <p:anim calcmode="lin" valueType="num">
                                      <p:cBhvr additive="repl">
                                        <p:cTn id="84" dur="500" fill="hold"/>
                                        <p:tgtEl>
                                          <p:spTgt spid="177">
                                            <p:txEl>
                                              <p:pRg st="201" end="201"/>
                                            </p:txEl>
                                          </p:spTgt>
                                        </p:tgtEl>
                                        <p:attrNameLst>
                                          <p:attrName>ppt_x</p:attrName>
                                        </p:attrNameLst>
                                      </p:cBhvr>
                                      <p:tavLst>
                                        <p:tav tm="0">
                                          <p:val>
                                            <p:strVal val="#ppt_x"/>
                                          </p:val>
                                        </p:tav>
                                        <p:tav tm="100000">
                                          <p:val>
                                            <p:strVal val="#ppt_x"/>
                                          </p:val>
                                        </p:tav>
                                      </p:tavLst>
                                    </p:anim>
                                    <p:anim calcmode="lin" valueType="num">
                                      <p:cBhvr additive="repl">
                                        <p:cTn id="85" dur="500" fill="hold"/>
                                        <p:tgtEl>
                                          <p:spTgt spid="177">
                                            <p:txEl>
                                              <p:pRg st="201" end="2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8" name="Picture 2" descr=""/>
          <p:cNvPicPr/>
          <p:nvPr/>
        </p:nvPicPr>
        <p:blipFill>
          <a:blip r:embed="rId1"/>
          <a:stretch/>
        </p:blipFill>
        <p:spPr>
          <a:xfrm>
            <a:off x="5220000" y="4005000"/>
            <a:ext cx="5683320" cy="2220480"/>
          </a:xfrm>
          <a:prstGeom prst="rect">
            <a:avLst/>
          </a:prstGeom>
          <a:ln>
            <a:noFill/>
          </a:ln>
        </p:spPr>
      </p:pic>
      <p:sp>
        <p:nvSpPr>
          <p:cNvPr id="179" name="CustomShape 1"/>
          <p:cNvSpPr/>
          <p:nvPr/>
        </p:nvSpPr>
        <p:spPr>
          <a:xfrm>
            <a:off x="285840" y="260640"/>
            <a:ext cx="5109120" cy="155124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Blocks</a:t>
            </a:r>
            <a:endParaRPr/>
          </a:p>
          <a:p>
            <a:pPr>
              <a:lnSpc>
                <a:spcPct val="100000"/>
              </a:lnSpc>
            </a:pPr>
            <a:endParaRPr/>
          </a:p>
        </p:txBody>
      </p:sp>
      <p:sp>
        <p:nvSpPr>
          <p:cNvPr id="180" name="CustomShape 2"/>
          <p:cNvSpPr/>
          <p:nvPr/>
        </p:nvSpPr>
        <p:spPr>
          <a:xfrm>
            <a:off x="365760" y="1162440"/>
            <a:ext cx="8568000" cy="222084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A “block” is a group of transactions, anyone can submit a transaction to the network to be included in a block</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Blocks are “mined” by searching for a hash of all of the transactions in the block with an appropriate number of leading zeroes (“proof of work”), once network agrees that a block is valid work begins on the next block</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Difficulty is adjusted to target a stable block generation time (15 minutes for Bitcoin)</a:t>
            </a:r>
            <a:endParaRPr/>
          </a:p>
          <a:p>
            <a:pPr marL="285840" indent="-284760">
              <a:lnSpc>
                <a:spcPct val="150000"/>
              </a:lnSpc>
              <a:buBlip>
                <a:blip r:embed="rId5"/>
              </a:buBlip>
            </a:pPr>
            <a:r>
              <a:rPr lang="en-US" sz="1400" spc="-1" strike="noStrike">
                <a:solidFill>
                  <a:srgbClr val="808080"/>
                </a:solidFill>
                <a:uFill>
                  <a:solidFill>
                    <a:srgbClr val="ffffff"/>
                  </a:solidFill>
                </a:uFill>
                <a:latin typeface="Lato-Light"/>
                <a:ea typeface="Raleway"/>
              </a:rPr>
              <a:t>The hash of the previous block is included in the current block, creating the “chain”.  Because of this it's impossible to forge any block without forging them all!</a:t>
            </a:r>
            <a:endParaRPr/>
          </a:p>
        </p:txBody>
      </p:sp>
    </p:spTree>
  </p:cSld>
  <p:transition spd="slow">
    <p:push dir="d"/>
  </p:transition>
  <p:timing>
    <p:tnLst>
      <p:par>
        <p:cTn id="86" dur="indefinite" restart="never" nodeType="tmRoot">
          <p:childTnLst>
            <p:seq>
              <p:cTn id="87" nodeType="mainSeq">
                <p:childTnLst>
                  <p:par>
                    <p:cTn id="88" fill="freeze">
                      <p:stCondLst>
                        <p:cond delay="0"/>
                      </p:stCondLst>
                      <p:childTnLst>
                        <p:par>
                          <p:cTn id="89" fill="freeze">
                            <p:stCondLst>
                              <p:cond delay="0"/>
                            </p:stCondLst>
                            <p:childTnLst>
                              <p:par>
                                <p:cTn id="90" nodeType="afterEffect" fill="hold" presetClass="entr" presetID="2" presetSubtype="4">
                                  <p:stCondLst>
                                    <p:cond delay="0"/>
                                  </p:stCondLst>
                                  <p:childTnLst>
                                    <p:set>
                                      <p:cBhvr>
                                        <p:cTn id="91" dur="1" fill="hold">
                                          <p:stCondLst>
                                            <p:cond delay="0"/>
                                          </p:stCondLst>
                                        </p:cTn>
                                        <p:tgtEl>
                                          <p:spTgt spid="180">
                                            <p:txEl>
                                              <p:pRg st="0" end="1"/>
                                            </p:txEl>
                                          </p:spTgt>
                                        </p:tgtEl>
                                        <p:attrNameLst>
                                          <p:attrName>style.visibility</p:attrName>
                                        </p:attrNameLst>
                                      </p:cBhvr>
                                      <p:to>
                                        <p:strVal val="visible"/>
                                      </p:to>
                                    </p:set>
                                    <p:anim calcmode="lin" valueType="num">
                                      <p:cBhvr additive="repl">
                                        <p:cTn id="92" dur="500" fill="hold"/>
                                        <p:tgtEl>
                                          <p:spTgt spid="180">
                                            <p:txEl>
                                              <p:pRg st="0" end="1"/>
                                            </p:txEl>
                                          </p:spTgt>
                                        </p:tgtEl>
                                        <p:attrNameLst>
                                          <p:attrName>ppt_x</p:attrName>
                                        </p:attrNameLst>
                                      </p:cBhvr>
                                      <p:tavLst>
                                        <p:tav tm="0">
                                          <p:val>
                                            <p:strVal val="#ppt_x"/>
                                          </p:val>
                                        </p:tav>
                                        <p:tav tm="100000">
                                          <p:val>
                                            <p:strVal val="#ppt_x"/>
                                          </p:val>
                                        </p:tav>
                                      </p:tavLst>
                                    </p:anim>
                                    <p:anim calcmode="lin" valueType="num">
                                      <p:cBhvr additive="repl">
                                        <p:cTn id="93" dur="500" fill="hold"/>
                                        <p:tgtEl>
                                          <p:spTgt spid="180">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94" fill="freeze">
                      <p:stCondLst>
                        <p:cond delay="indefinite"/>
                      </p:stCondLst>
                      <p:childTnLst>
                        <p:par>
                          <p:cTn id="95" fill="freeze">
                            <p:stCondLst>
                              <p:cond delay="0"/>
                            </p:stCondLst>
                            <p:childTnLst>
                              <p:par>
                                <p:cTn id="96" nodeType="clickEffect" fill="hold" presetClass="entr" presetID="2" presetSubtype="4">
                                  <p:stCondLst>
                                    <p:cond delay="0"/>
                                  </p:stCondLst>
                                  <p:childTnLst>
                                    <p:set>
                                      <p:cBhvr>
                                        <p:cTn id="97" dur="1" fill="hold">
                                          <p:stCondLst>
                                            <p:cond delay="0"/>
                                          </p:stCondLst>
                                        </p:cTn>
                                        <p:tgtEl>
                                          <p:spTgt spid="180">
                                            <p:txEl>
                                              <p:pRg st="585" end="585"/>
                                            </p:txEl>
                                          </p:spTgt>
                                        </p:tgtEl>
                                        <p:attrNameLst>
                                          <p:attrName>style.visibility</p:attrName>
                                        </p:attrNameLst>
                                      </p:cBhvr>
                                      <p:to>
                                        <p:strVal val="visible"/>
                                      </p:to>
                                    </p:set>
                                    <p:anim calcmode="lin" valueType="num">
                                      <p:cBhvr additive="repl">
                                        <p:cTn id="98" dur="500" fill="hold"/>
                                        <p:tgtEl>
                                          <p:spTgt spid="180">
                                            <p:txEl>
                                              <p:pRg st="585" end="585"/>
                                            </p:txEl>
                                          </p:spTgt>
                                        </p:tgtEl>
                                        <p:attrNameLst>
                                          <p:attrName>ppt_x</p:attrName>
                                        </p:attrNameLst>
                                      </p:cBhvr>
                                      <p:tavLst>
                                        <p:tav tm="0">
                                          <p:val>
                                            <p:strVal val="#ppt_x"/>
                                          </p:val>
                                        </p:tav>
                                        <p:tav tm="100000">
                                          <p:val>
                                            <p:strVal val="#ppt_x"/>
                                          </p:val>
                                        </p:tav>
                                      </p:tavLst>
                                    </p:anim>
                                    <p:anim calcmode="lin" valueType="num">
                                      <p:cBhvr additive="repl">
                                        <p:cTn id="99" dur="500" fill="hold"/>
                                        <p:tgtEl>
                                          <p:spTgt spid="180">
                                            <p:txEl>
                                              <p:pRg st="585" end="585"/>
                                            </p:txEl>
                                          </p:spTgt>
                                        </p:tgtEl>
                                        <p:attrNameLst>
                                          <p:attrName>ppt_y</p:attrName>
                                        </p:attrNameLst>
                                      </p:cBhvr>
                                      <p:tavLst>
                                        <p:tav tm="0">
                                          <p:val>
                                            <p:strVal val="1+#ppt_h/2"/>
                                          </p:val>
                                        </p:tav>
                                        <p:tav tm="100000">
                                          <p:val>
                                            <p:strVal val="#ppt_y"/>
                                          </p:val>
                                        </p:tav>
                                      </p:tavLst>
                                    </p:anim>
                                  </p:childTnLst>
                                </p:cTn>
                              </p:par>
                            </p:childTnLst>
                          </p:cTn>
                        </p:par>
                      </p:childTnLst>
                    </p:cTn>
                  </p:par>
                  <p:par>
                    <p:cTn id="100" fill="freeze">
                      <p:stCondLst>
                        <p:cond delay="indefinite"/>
                      </p:stCondLst>
                      <p:childTnLst>
                        <p:par>
                          <p:cTn id="101" fill="freeze">
                            <p:stCondLst>
                              <p:cond delay="0"/>
                            </p:stCondLst>
                            <p:childTnLst>
                              <p:par>
                                <p:cTn id="102" nodeType="clickEffect" fill="hold" presetClass="entr" presetID="2" presetSubtype="4">
                                  <p:stCondLst>
                                    <p:cond delay="0"/>
                                  </p:stCondLst>
                                  <p:childTnLst>
                                    <p:set>
                                      <p:cBhvr>
                                        <p:cTn id="103" dur="1" fill="hold">
                                          <p:stCondLst>
                                            <p:cond delay="0"/>
                                          </p:stCondLst>
                                        </p:cTn>
                                        <p:tgtEl>
                                          <p:spTgt spid="180">
                                            <p:txEl>
                                              <p:pRg st="585" end="585"/>
                                            </p:txEl>
                                          </p:spTgt>
                                        </p:tgtEl>
                                        <p:attrNameLst>
                                          <p:attrName>style.visibility</p:attrName>
                                        </p:attrNameLst>
                                      </p:cBhvr>
                                      <p:to>
                                        <p:strVal val="visible"/>
                                      </p:to>
                                    </p:set>
                                    <p:anim calcmode="lin" valueType="num">
                                      <p:cBhvr additive="repl">
                                        <p:cTn id="104" dur="500" fill="hold"/>
                                        <p:tgtEl>
                                          <p:spTgt spid="180">
                                            <p:txEl>
                                              <p:pRg st="585" end="585"/>
                                            </p:txEl>
                                          </p:spTgt>
                                        </p:tgtEl>
                                        <p:attrNameLst>
                                          <p:attrName>ppt_x</p:attrName>
                                        </p:attrNameLst>
                                      </p:cBhvr>
                                      <p:tavLst>
                                        <p:tav tm="0">
                                          <p:val>
                                            <p:strVal val="#ppt_x"/>
                                          </p:val>
                                        </p:tav>
                                        <p:tav tm="100000">
                                          <p:val>
                                            <p:strVal val="#ppt_x"/>
                                          </p:val>
                                        </p:tav>
                                      </p:tavLst>
                                    </p:anim>
                                    <p:anim calcmode="lin" valueType="num">
                                      <p:cBhvr additive="repl">
                                        <p:cTn id="105" dur="500" fill="hold"/>
                                        <p:tgtEl>
                                          <p:spTgt spid="180">
                                            <p:txEl>
                                              <p:pRg st="585" end="585"/>
                                            </p:txEl>
                                          </p:spTgt>
                                        </p:tgtEl>
                                        <p:attrNameLst>
                                          <p:attrName>ppt_y</p:attrName>
                                        </p:attrNameLst>
                                      </p:cBhvr>
                                      <p:tavLst>
                                        <p:tav tm="0">
                                          <p:val>
                                            <p:strVal val="1+#ppt_h/2"/>
                                          </p:val>
                                        </p:tav>
                                        <p:tav tm="100000">
                                          <p:val>
                                            <p:strVal val="#ppt_y"/>
                                          </p:val>
                                        </p:tav>
                                      </p:tavLst>
                                    </p:anim>
                                  </p:childTnLst>
                                </p:cTn>
                              </p:par>
                            </p:childTnLst>
                          </p:cTn>
                        </p:par>
                      </p:childTnLst>
                    </p:cTn>
                  </p:par>
                  <p:par>
                    <p:cTn id="106" fill="freeze">
                      <p:stCondLst>
                        <p:cond delay="indefinite"/>
                      </p:stCondLst>
                      <p:childTnLst>
                        <p:par>
                          <p:cTn id="107" fill="freeze">
                            <p:stCondLst>
                              <p:cond delay="0"/>
                            </p:stCondLst>
                            <p:childTnLst>
                              <p:par>
                                <p:cTn id="108" nodeType="clickEffect" fill="hold" presetClass="entr" presetID="2" presetSubtype="4">
                                  <p:stCondLst>
                                    <p:cond delay="0"/>
                                  </p:stCondLst>
                                  <p:childTnLst>
                                    <p:set>
                                      <p:cBhvr>
                                        <p:cTn id="109" dur="1" fill="hold">
                                          <p:stCondLst>
                                            <p:cond delay="0"/>
                                          </p:stCondLst>
                                        </p:cTn>
                                        <p:tgtEl>
                                          <p:spTgt spid="180">
                                            <p:txEl>
                                              <p:pRg st="585" end="585"/>
                                            </p:txEl>
                                          </p:spTgt>
                                        </p:tgtEl>
                                        <p:attrNameLst>
                                          <p:attrName>style.visibility</p:attrName>
                                        </p:attrNameLst>
                                      </p:cBhvr>
                                      <p:to>
                                        <p:strVal val="visible"/>
                                      </p:to>
                                    </p:set>
                                    <p:anim calcmode="lin" valueType="num">
                                      <p:cBhvr additive="repl">
                                        <p:cTn id="110" dur="500" fill="hold"/>
                                        <p:tgtEl>
                                          <p:spTgt spid="180">
                                            <p:txEl>
                                              <p:pRg st="585" end="585"/>
                                            </p:txEl>
                                          </p:spTgt>
                                        </p:tgtEl>
                                        <p:attrNameLst>
                                          <p:attrName>ppt_x</p:attrName>
                                        </p:attrNameLst>
                                      </p:cBhvr>
                                      <p:tavLst>
                                        <p:tav tm="0">
                                          <p:val>
                                            <p:strVal val="#ppt_x"/>
                                          </p:val>
                                        </p:tav>
                                        <p:tav tm="100000">
                                          <p:val>
                                            <p:strVal val="#ppt_x"/>
                                          </p:val>
                                        </p:tav>
                                      </p:tavLst>
                                    </p:anim>
                                    <p:anim calcmode="lin" valueType="num">
                                      <p:cBhvr additive="repl">
                                        <p:cTn id="111" dur="500" fill="hold"/>
                                        <p:tgtEl>
                                          <p:spTgt spid="180">
                                            <p:txEl>
                                              <p:pRg st="585" end="585"/>
                                            </p:txEl>
                                          </p:spTgt>
                                        </p:tgtEl>
                                        <p:attrNameLst>
                                          <p:attrName>ppt_y</p:attrName>
                                        </p:attrNameLst>
                                      </p:cBhvr>
                                      <p:tavLst>
                                        <p:tav tm="0">
                                          <p:val>
                                            <p:strVal val="1+#ppt_h/2"/>
                                          </p:val>
                                        </p:tav>
                                        <p:tav tm="100000">
                                          <p:val>
                                            <p:strVal val="#ppt_y"/>
                                          </p:val>
                                        </p:tav>
                                      </p:tavLst>
                                    </p:anim>
                                  </p:childTnLst>
                                </p:cTn>
                              </p:par>
                            </p:childTnLst>
                          </p:cTn>
                        </p:par>
                      </p:childTnLst>
                    </p:cTn>
                  </p:par>
                  <p:par>
                    <p:cTn id="112" fill="freeze">
                      <p:stCondLst>
                        <p:cond delay="indefinite"/>
                      </p:stCondLst>
                      <p:childTnLst>
                        <p:par>
                          <p:cTn id="113" fill="freeze">
                            <p:stCondLst>
                              <p:cond delay="0"/>
                            </p:stCondLst>
                            <p:childTnLst>
                              <p:par>
                                <p:cTn id="114" nodeType="clickEffect" fill="hold" presetClass="entr" presetID="2" presetSubtype="4">
                                  <p:stCondLst>
                                    <p:cond delay="0"/>
                                  </p:stCondLst>
                                  <p:childTnLst>
                                    <p:set>
                                      <p:cBhvr>
                                        <p:cTn id="115" dur="1" fill="hold">
                                          <p:stCondLst>
                                            <p:cond delay="0"/>
                                          </p:stCondLst>
                                        </p:cTn>
                                        <p:tgtEl>
                                          <p:spTgt spid="180">
                                            <p:txEl>
                                              <p:pRg st="585" end="585"/>
                                            </p:txEl>
                                          </p:spTgt>
                                        </p:tgtEl>
                                        <p:attrNameLst>
                                          <p:attrName>style.visibility</p:attrName>
                                        </p:attrNameLst>
                                      </p:cBhvr>
                                      <p:to>
                                        <p:strVal val="visible"/>
                                      </p:to>
                                    </p:set>
                                    <p:anim calcmode="lin" valueType="num">
                                      <p:cBhvr additive="repl">
                                        <p:cTn id="116" dur="500" fill="hold"/>
                                        <p:tgtEl>
                                          <p:spTgt spid="180">
                                            <p:txEl>
                                              <p:pRg st="585" end="585"/>
                                            </p:txEl>
                                          </p:spTgt>
                                        </p:tgtEl>
                                        <p:attrNameLst>
                                          <p:attrName>ppt_x</p:attrName>
                                        </p:attrNameLst>
                                      </p:cBhvr>
                                      <p:tavLst>
                                        <p:tav tm="0">
                                          <p:val>
                                            <p:strVal val="#ppt_x"/>
                                          </p:val>
                                        </p:tav>
                                        <p:tav tm="100000">
                                          <p:val>
                                            <p:strVal val="#ppt_x"/>
                                          </p:val>
                                        </p:tav>
                                      </p:tavLst>
                                    </p:anim>
                                    <p:anim calcmode="lin" valueType="num">
                                      <p:cBhvr additive="repl">
                                        <p:cTn id="117" dur="500" fill="hold"/>
                                        <p:tgtEl>
                                          <p:spTgt spid="180">
                                            <p:txEl>
                                              <p:pRg st="585" end="5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1" name="Picture 2" descr=""/>
          <p:cNvPicPr/>
          <p:nvPr/>
        </p:nvPicPr>
        <p:blipFill>
          <a:blip r:embed="rId1"/>
          <a:stretch/>
        </p:blipFill>
        <p:spPr>
          <a:xfrm>
            <a:off x="5220000" y="4005000"/>
            <a:ext cx="5683320" cy="2220480"/>
          </a:xfrm>
          <a:prstGeom prst="rect">
            <a:avLst/>
          </a:prstGeom>
          <a:ln>
            <a:noFill/>
          </a:ln>
        </p:spPr>
      </p:pic>
      <p:sp>
        <p:nvSpPr>
          <p:cNvPr id="182" name="CustomShape 1"/>
          <p:cNvSpPr/>
          <p:nvPr/>
        </p:nvSpPr>
        <p:spPr>
          <a:xfrm>
            <a:off x="285840" y="260640"/>
            <a:ext cx="6663600" cy="155124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Accounts (“Wallets”)</a:t>
            </a:r>
            <a:endParaRPr/>
          </a:p>
          <a:p>
            <a:pPr>
              <a:lnSpc>
                <a:spcPct val="100000"/>
              </a:lnSpc>
            </a:pPr>
            <a:endParaRPr/>
          </a:p>
        </p:txBody>
      </p:sp>
      <p:sp>
        <p:nvSpPr>
          <p:cNvPr id="183" name="CustomShape 2"/>
          <p:cNvSpPr/>
          <p:nvPr/>
        </p:nvSpPr>
        <p:spPr>
          <a:xfrm>
            <a:off x="365760" y="1737360"/>
            <a:ext cx="8568000" cy="222084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An account is simply a public/private key pair</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To submit a transaction to the blockchain, it must be signed with the private key of the account</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Obviously, losing your private key or having it stolen is irrecoverable</a:t>
            </a:r>
            <a:endParaRPr/>
          </a:p>
          <a:p>
            <a:pPr marL="285840" indent="-284760">
              <a:lnSpc>
                <a:spcPct val="150000"/>
              </a:lnSpc>
              <a:buBlip>
                <a:blip r:embed="rId5"/>
              </a:buBlip>
            </a:pPr>
            <a:r>
              <a:rPr lang="en-US" sz="1400" spc="-1" strike="noStrike">
                <a:solidFill>
                  <a:srgbClr val="808080"/>
                </a:solidFill>
                <a:uFill>
                  <a:solidFill>
                    <a:srgbClr val="ffffff"/>
                  </a:solidFill>
                </a:uFill>
                <a:latin typeface="Lato-Light"/>
                <a:ea typeface="Raleway"/>
              </a:rPr>
              <a:t>Transactions are validated by miners so you can't just send add anything to the chain</a:t>
            </a:r>
            <a:endParaRPr/>
          </a:p>
        </p:txBody>
      </p:sp>
    </p:spTree>
  </p:cSld>
  <p:transition spd="slow">
    <p:push dir="d"/>
  </p:transition>
  <p:timing>
    <p:tnLst>
      <p:par>
        <p:cTn id="118" dur="indefinite" restart="never" nodeType="tmRoot">
          <p:childTnLst>
            <p:seq>
              <p:cTn id="119" nodeType="mainSeq">
                <p:childTnLst>
                  <p:par>
                    <p:cTn id="120" fill="freeze">
                      <p:stCondLst>
                        <p:cond delay="0"/>
                      </p:stCondLst>
                      <p:childTnLst>
                        <p:par>
                          <p:cTn id="121" fill="freeze">
                            <p:stCondLst>
                              <p:cond delay="0"/>
                            </p:stCondLst>
                            <p:childTnLst>
                              <p:par>
                                <p:cTn id="122" nodeType="afterEffect" fill="hold" presetClass="entr" presetID="2" presetSubtype="4">
                                  <p:stCondLst>
                                    <p:cond delay="0"/>
                                  </p:stCondLst>
                                  <p:childTnLst>
                                    <p:set>
                                      <p:cBhvr>
                                        <p:cTn id="123" dur="1" fill="hold">
                                          <p:stCondLst>
                                            <p:cond delay="0"/>
                                          </p:stCondLst>
                                        </p:cTn>
                                        <p:tgtEl>
                                          <p:spTgt spid="183">
                                            <p:txEl>
                                              <p:pRg st="0" end="1"/>
                                            </p:txEl>
                                          </p:spTgt>
                                        </p:tgtEl>
                                        <p:attrNameLst>
                                          <p:attrName>style.visibility</p:attrName>
                                        </p:attrNameLst>
                                      </p:cBhvr>
                                      <p:to>
                                        <p:strVal val="visible"/>
                                      </p:to>
                                    </p:set>
                                    <p:anim calcmode="lin" valueType="num">
                                      <p:cBhvr additive="repl">
                                        <p:cTn id="124" dur="500" fill="hold"/>
                                        <p:tgtEl>
                                          <p:spTgt spid="183">
                                            <p:txEl>
                                              <p:pRg st="0" end="1"/>
                                            </p:txEl>
                                          </p:spTgt>
                                        </p:tgtEl>
                                        <p:attrNameLst>
                                          <p:attrName>ppt_x</p:attrName>
                                        </p:attrNameLst>
                                      </p:cBhvr>
                                      <p:tavLst>
                                        <p:tav tm="0">
                                          <p:val>
                                            <p:strVal val="#ppt_x"/>
                                          </p:val>
                                        </p:tav>
                                        <p:tav tm="100000">
                                          <p:val>
                                            <p:strVal val="#ppt_x"/>
                                          </p:val>
                                        </p:tav>
                                      </p:tavLst>
                                    </p:anim>
                                    <p:anim calcmode="lin" valueType="num">
                                      <p:cBhvr additive="repl">
                                        <p:cTn id="125" dur="500" fill="hold"/>
                                        <p:tgtEl>
                                          <p:spTgt spid="183">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126" fill="freeze">
                      <p:stCondLst>
                        <p:cond delay="indefinite"/>
                      </p:stCondLst>
                      <p:childTnLst>
                        <p:par>
                          <p:cTn id="127" fill="freeze">
                            <p:stCondLst>
                              <p:cond delay="0"/>
                            </p:stCondLst>
                            <p:childTnLst>
                              <p:par>
                                <p:cTn id="128" nodeType="clickEffect" fill="hold" presetClass="entr" presetID="2" presetSubtype="4">
                                  <p:stCondLst>
                                    <p:cond delay="0"/>
                                  </p:stCondLst>
                                  <p:childTnLst>
                                    <p:set>
                                      <p:cBhvr>
                                        <p:cTn id="129" dur="1" fill="hold">
                                          <p:stCondLst>
                                            <p:cond delay="0"/>
                                          </p:stCondLst>
                                        </p:cTn>
                                        <p:tgtEl>
                                          <p:spTgt spid="183">
                                            <p:txEl>
                                              <p:pRg st="303" end="303"/>
                                            </p:txEl>
                                          </p:spTgt>
                                        </p:tgtEl>
                                        <p:attrNameLst>
                                          <p:attrName>style.visibility</p:attrName>
                                        </p:attrNameLst>
                                      </p:cBhvr>
                                      <p:to>
                                        <p:strVal val="visible"/>
                                      </p:to>
                                    </p:set>
                                    <p:anim calcmode="lin" valueType="num">
                                      <p:cBhvr additive="repl">
                                        <p:cTn id="130" dur="500" fill="hold"/>
                                        <p:tgtEl>
                                          <p:spTgt spid="183">
                                            <p:txEl>
                                              <p:pRg st="303" end="303"/>
                                            </p:txEl>
                                          </p:spTgt>
                                        </p:tgtEl>
                                        <p:attrNameLst>
                                          <p:attrName>ppt_x</p:attrName>
                                        </p:attrNameLst>
                                      </p:cBhvr>
                                      <p:tavLst>
                                        <p:tav tm="0">
                                          <p:val>
                                            <p:strVal val="#ppt_x"/>
                                          </p:val>
                                        </p:tav>
                                        <p:tav tm="100000">
                                          <p:val>
                                            <p:strVal val="#ppt_x"/>
                                          </p:val>
                                        </p:tav>
                                      </p:tavLst>
                                    </p:anim>
                                    <p:anim calcmode="lin" valueType="num">
                                      <p:cBhvr additive="repl">
                                        <p:cTn id="131" dur="500" fill="hold"/>
                                        <p:tgtEl>
                                          <p:spTgt spid="183">
                                            <p:txEl>
                                              <p:pRg st="303" end="303"/>
                                            </p:txEl>
                                          </p:spTgt>
                                        </p:tgtEl>
                                        <p:attrNameLst>
                                          <p:attrName>ppt_y</p:attrName>
                                        </p:attrNameLst>
                                      </p:cBhvr>
                                      <p:tavLst>
                                        <p:tav tm="0">
                                          <p:val>
                                            <p:strVal val="1+#ppt_h/2"/>
                                          </p:val>
                                        </p:tav>
                                        <p:tav tm="100000">
                                          <p:val>
                                            <p:strVal val="#ppt_y"/>
                                          </p:val>
                                        </p:tav>
                                      </p:tavLst>
                                    </p:anim>
                                  </p:childTnLst>
                                </p:cTn>
                              </p:par>
                            </p:childTnLst>
                          </p:cTn>
                        </p:par>
                      </p:childTnLst>
                    </p:cTn>
                  </p:par>
                  <p:par>
                    <p:cTn id="132" fill="freeze">
                      <p:stCondLst>
                        <p:cond delay="indefinite"/>
                      </p:stCondLst>
                      <p:childTnLst>
                        <p:par>
                          <p:cTn id="133" fill="freeze">
                            <p:stCondLst>
                              <p:cond delay="0"/>
                            </p:stCondLst>
                            <p:childTnLst>
                              <p:par>
                                <p:cTn id="134" nodeType="clickEffect" fill="hold" presetClass="entr" presetID="2" presetSubtype="4">
                                  <p:stCondLst>
                                    <p:cond delay="0"/>
                                  </p:stCondLst>
                                  <p:childTnLst>
                                    <p:set>
                                      <p:cBhvr>
                                        <p:cTn id="135" dur="1" fill="hold">
                                          <p:stCondLst>
                                            <p:cond delay="0"/>
                                          </p:stCondLst>
                                        </p:cTn>
                                        <p:tgtEl>
                                          <p:spTgt spid="183">
                                            <p:txEl>
                                              <p:pRg st="303" end="303"/>
                                            </p:txEl>
                                          </p:spTgt>
                                        </p:tgtEl>
                                        <p:attrNameLst>
                                          <p:attrName>style.visibility</p:attrName>
                                        </p:attrNameLst>
                                      </p:cBhvr>
                                      <p:to>
                                        <p:strVal val="visible"/>
                                      </p:to>
                                    </p:set>
                                    <p:anim calcmode="lin" valueType="num">
                                      <p:cBhvr additive="repl">
                                        <p:cTn id="136" dur="500" fill="hold"/>
                                        <p:tgtEl>
                                          <p:spTgt spid="183">
                                            <p:txEl>
                                              <p:pRg st="303" end="303"/>
                                            </p:txEl>
                                          </p:spTgt>
                                        </p:tgtEl>
                                        <p:attrNameLst>
                                          <p:attrName>ppt_x</p:attrName>
                                        </p:attrNameLst>
                                      </p:cBhvr>
                                      <p:tavLst>
                                        <p:tav tm="0">
                                          <p:val>
                                            <p:strVal val="#ppt_x"/>
                                          </p:val>
                                        </p:tav>
                                        <p:tav tm="100000">
                                          <p:val>
                                            <p:strVal val="#ppt_x"/>
                                          </p:val>
                                        </p:tav>
                                      </p:tavLst>
                                    </p:anim>
                                    <p:anim calcmode="lin" valueType="num">
                                      <p:cBhvr additive="repl">
                                        <p:cTn id="137" dur="500" fill="hold"/>
                                        <p:tgtEl>
                                          <p:spTgt spid="183">
                                            <p:txEl>
                                              <p:pRg st="303" end="303"/>
                                            </p:txEl>
                                          </p:spTgt>
                                        </p:tgtEl>
                                        <p:attrNameLst>
                                          <p:attrName>ppt_y</p:attrName>
                                        </p:attrNameLst>
                                      </p:cBhvr>
                                      <p:tavLst>
                                        <p:tav tm="0">
                                          <p:val>
                                            <p:strVal val="1+#ppt_h/2"/>
                                          </p:val>
                                        </p:tav>
                                        <p:tav tm="100000">
                                          <p:val>
                                            <p:strVal val="#ppt_y"/>
                                          </p:val>
                                        </p:tav>
                                      </p:tavLst>
                                    </p:anim>
                                  </p:childTnLst>
                                </p:cTn>
                              </p:par>
                            </p:childTnLst>
                          </p:cTn>
                        </p:par>
                      </p:childTnLst>
                    </p:cTn>
                  </p:par>
                  <p:par>
                    <p:cTn id="138" fill="freeze">
                      <p:stCondLst>
                        <p:cond delay="indefinite"/>
                      </p:stCondLst>
                      <p:childTnLst>
                        <p:par>
                          <p:cTn id="139" fill="freeze">
                            <p:stCondLst>
                              <p:cond delay="0"/>
                            </p:stCondLst>
                            <p:childTnLst>
                              <p:par>
                                <p:cTn id="140" nodeType="clickEffect" fill="hold" presetClass="entr" presetID="2" presetSubtype="4">
                                  <p:stCondLst>
                                    <p:cond delay="0"/>
                                  </p:stCondLst>
                                  <p:childTnLst>
                                    <p:set>
                                      <p:cBhvr>
                                        <p:cTn id="141" dur="1" fill="hold">
                                          <p:stCondLst>
                                            <p:cond delay="0"/>
                                          </p:stCondLst>
                                        </p:cTn>
                                        <p:tgtEl>
                                          <p:spTgt spid="183">
                                            <p:txEl>
                                              <p:pRg st="303" end="303"/>
                                            </p:txEl>
                                          </p:spTgt>
                                        </p:tgtEl>
                                        <p:attrNameLst>
                                          <p:attrName>style.visibility</p:attrName>
                                        </p:attrNameLst>
                                      </p:cBhvr>
                                      <p:to>
                                        <p:strVal val="visible"/>
                                      </p:to>
                                    </p:set>
                                    <p:anim calcmode="lin" valueType="num">
                                      <p:cBhvr additive="repl">
                                        <p:cTn id="142" dur="500" fill="hold"/>
                                        <p:tgtEl>
                                          <p:spTgt spid="183">
                                            <p:txEl>
                                              <p:pRg st="303" end="303"/>
                                            </p:txEl>
                                          </p:spTgt>
                                        </p:tgtEl>
                                        <p:attrNameLst>
                                          <p:attrName>ppt_x</p:attrName>
                                        </p:attrNameLst>
                                      </p:cBhvr>
                                      <p:tavLst>
                                        <p:tav tm="0">
                                          <p:val>
                                            <p:strVal val="#ppt_x"/>
                                          </p:val>
                                        </p:tav>
                                        <p:tav tm="100000">
                                          <p:val>
                                            <p:strVal val="#ppt_x"/>
                                          </p:val>
                                        </p:tav>
                                      </p:tavLst>
                                    </p:anim>
                                    <p:anim calcmode="lin" valueType="num">
                                      <p:cBhvr additive="repl">
                                        <p:cTn id="143" dur="500" fill="hold"/>
                                        <p:tgtEl>
                                          <p:spTgt spid="183">
                                            <p:txEl>
                                              <p:pRg st="303" end="303"/>
                                            </p:txEl>
                                          </p:spTgt>
                                        </p:tgtEl>
                                        <p:attrNameLst>
                                          <p:attrName>ppt_y</p:attrName>
                                        </p:attrNameLst>
                                      </p:cBhvr>
                                      <p:tavLst>
                                        <p:tav tm="0">
                                          <p:val>
                                            <p:strVal val="1+#ppt_h/2"/>
                                          </p:val>
                                        </p:tav>
                                        <p:tav tm="100000">
                                          <p:val>
                                            <p:strVal val="#ppt_y"/>
                                          </p:val>
                                        </p:tav>
                                      </p:tavLst>
                                    </p:anim>
                                  </p:childTnLst>
                                </p:cTn>
                              </p:par>
                            </p:childTnLst>
                          </p:cTn>
                        </p:par>
                      </p:childTnLst>
                    </p:cTn>
                  </p:par>
                  <p:par>
                    <p:cTn id="144" fill="freeze">
                      <p:stCondLst>
                        <p:cond delay="indefinite"/>
                      </p:stCondLst>
                      <p:childTnLst>
                        <p:par>
                          <p:cTn id="145" fill="freeze">
                            <p:stCondLst>
                              <p:cond delay="0"/>
                            </p:stCondLst>
                            <p:childTnLst>
                              <p:par>
                                <p:cTn id="146" nodeType="clickEffect" fill="hold" presetClass="entr" presetID="2" presetSubtype="4">
                                  <p:stCondLst>
                                    <p:cond delay="0"/>
                                  </p:stCondLst>
                                  <p:childTnLst>
                                    <p:set>
                                      <p:cBhvr>
                                        <p:cTn id="147" dur="1" fill="hold">
                                          <p:stCondLst>
                                            <p:cond delay="0"/>
                                          </p:stCondLst>
                                        </p:cTn>
                                        <p:tgtEl>
                                          <p:spTgt spid="183">
                                            <p:txEl>
                                              <p:pRg st="303" end="303"/>
                                            </p:txEl>
                                          </p:spTgt>
                                        </p:tgtEl>
                                        <p:attrNameLst>
                                          <p:attrName>style.visibility</p:attrName>
                                        </p:attrNameLst>
                                      </p:cBhvr>
                                      <p:to>
                                        <p:strVal val="visible"/>
                                      </p:to>
                                    </p:set>
                                    <p:anim calcmode="lin" valueType="num">
                                      <p:cBhvr additive="repl">
                                        <p:cTn id="148" dur="500" fill="hold"/>
                                        <p:tgtEl>
                                          <p:spTgt spid="183">
                                            <p:txEl>
                                              <p:pRg st="303" end="303"/>
                                            </p:txEl>
                                          </p:spTgt>
                                        </p:tgtEl>
                                        <p:attrNameLst>
                                          <p:attrName>ppt_x</p:attrName>
                                        </p:attrNameLst>
                                      </p:cBhvr>
                                      <p:tavLst>
                                        <p:tav tm="0">
                                          <p:val>
                                            <p:strVal val="#ppt_x"/>
                                          </p:val>
                                        </p:tav>
                                        <p:tav tm="100000">
                                          <p:val>
                                            <p:strVal val="#ppt_x"/>
                                          </p:val>
                                        </p:tav>
                                      </p:tavLst>
                                    </p:anim>
                                    <p:anim calcmode="lin" valueType="num">
                                      <p:cBhvr additive="repl">
                                        <p:cTn id="149" dur="500" fill="hold"/>
                                        <p:tgtEl>
                                          <p:spTgt spid="183">
                                            <p:txEl>
                                              <p:pRg st="303" end="3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4" name="Picture 2" descr=""/>
          <p:cNvPicPr/>
          <p:nvPr/>
        </p:nvPicPr>
        <p:blipFill>
          <a:blip r:embed="rId1"/>
          <a:stretch/>
        </p:blipFill>
        <p:spPr>
          <a:xfrm>
            <a:off x="5220000" y="4005000"/>
            <a:ext cx="5683320" cy="2220480"/>
          </a:xfrm>
          <a:prstGeom prst="rect">
            <a:avLst/>
          </a:prstGeom>
          <a:ln>
            <a:noFill/>
          </a:ln>
        </p:spPr>
      </p:pic>
      <p:sp>
        <p:nvSpPr>
          <p:cNvPr id="185" name="CustomShape 1"/>
          <p:cNvSpPr/>
          <p:nvPr/>
        </p:nvSpPr>
        <p:spPr>
          <a:xfrm>
            <a:off x="285840" y="260640"/>
            <a:ext cx="7851600" cy="82080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That's Great!  But...</a:t>
            </a:r>
            <a:endParaRPr/>
          </a:p>
        </p:txBody>
      </p:sp>
      <p:sp>
        <p:nvSpPr>
          <p:cNvPr id="186" name="CustomShape 2"/>
          <p:cNvSpPr/>
          <p:nvPr/>
        </p:nvSpPr>
        <p:spPr>
          <a:xfrm>
            <a:off x="323640" y="1857960"/>
            <a:ext cx="8568000" cy="2539800"/>
          </a:xfrm>
          <a:prstGeom prst="rect">
            <a:avLst/>
          </a:prstGeom>
          <a:noFill/>
          <a:ln>
            <a:noFill/>
          </a:ln>
        </p:spPr>
        <p:style>
          <a:lnRef idx="0"/>
          <a:fillRef idx="0"/>
          <a:effectRef idx="0"/>
          <a:fontRef idx="minor"/>
        </p:style>
        <p:txBody>
          <a:bodyPr lIns="90000" rIns="90000" tIns="45000" bIns="45000"/>
          <a:p>
            <a:pPr>
              <a:lnSpc>
                <a:spcPct val="100000"/>
              </a:lnSpc>
            </a:pPr>
            <a:r>
              <a:rPr lang="en-US" sz="1400" spc="-1" strike="noStrike">
                <a:solidFill>
                  <a:srgbClr val="808080"/>
                </a:solidFill>
                <a:uFill>
                  <a:solidFill>
                    <a:srgbClr val="ffffff"/>
                  </a:solidFill>
                </a:uFill>
                <a:latin typeface="Lato-Light"/>
                <a:ea typeface="Raleway"/>
              </a:rPr>
              <a:t>Bitcoin solved a very specific case of what blockchains could be used for.</a:t>
            </a:r>
            <a:endParaRPr/>
          </a:p>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Bitcoins can be transferred without having to trust anyone, but what if you want to conditionally send bitcoins?  Who do you trust to escrow?</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A global shared ledger is useful far beyond financial transactions:</a:t>
            </a:r>
            <a:endParaRPr/>
          </a:p>
          <a:p>
            <a:pPr lvl="1" marL="432000" indent="-216000">
              <a:lnSpc>
                <a:spcPct val="150000"/>
              </a:lnSpc>
              <a:buClr>
                <a:srgbClr val="ffffff"/>
              </a:buClr>
              <a:buSzPct val="45000"/>
              <a:buFont typeface="Wingdings" charset="2"/>
              <a:buChar char=""/>
            </a:pPr>
            <a:r>
              <a:rPr lang="en-US" sz="1400" spc="-1" strike="noStrike">
                <a:solidFill>
                  <a:srgbClr val="808080"/>
                </a:solidFill>
                <a:uFill>
                  <a:solidFill>
                    <a:srgbClr val="ffffff"/>
                  </a:solidFill>
                </a:uFill>
                <a:latin typeface="Lato-Light"/>
                <a:ea typeface="Raleway"/>
              </a:rPr>
              <a:t>Transparent voting / decentralized organizations</a:t>
            </a:r>
            <a:endParaRPr/>
          </a:p>
          <a:p>
            <a:pPr lvl="1" marL="432000" indent="-216000">
              <a:lnSpc>
                <a:spcPct val="150000"/>
              </a:lnSpc>
              <a:buClr>
                <a:srgbClr val="ffffff"/>
              </a:buClr>
              <a:buSzPct val="45000"/>
              <a:buFont typeface="Wingdings" charset="2"/>
              <a:buChar char=""/>
            </a:pPr>
            <a:r>
              <a:rPr lang="en-US" sz="1400" spc="-1" strike="noStrike">
                <a:solidFill>
                  <a:srgbClr val="808080"/>
                </a:solidFill>
                <a:uFill>
                  <a:solidFill>
                    <a:srgbClr val="ffffff"/>
                  </a:solidFill>
                </a:uFill>
                <a:latin typeface="Lato-Light"/>
                <a:ea typeface="Raleway"/>
              </a:rPr>
              <a:t>Notarization (proof of ownership)</a:t>
            </a:r>
            <a:endParaRPr/>
          </a:p>
          <a:p>
            <a:pPr lvl="1" marL="432000" indent="-216000">
              <a:lnSpc>
                <a:spcPct val="150000"/>
              </a:lnSpc>
              <a:buClr>
                <a:srgbClr val="ffffff"/>
              </a:buClr>
              <a:buSzPct val="45000"/>
              <a:buFont typeface="Wingdings" charset="2"/>
              <a:buChar char=""/>
            </a:pPr>
            <a:r>
              <a:rPr lang="en-US" sz="1400" spc="-1" strike="noStrike">
                <a:solidFill>
                  <a:srgbClr val="808080"/>
                </a:solidFill>
                <a:uFill>
                  <a:solidFill>
                    <a:srgbClr val="ffffff"/>
                  </a:solidFill>
                </a:uFill>
                <a:latin typeface="Lato-Light"/>
                <a:ea typeface="Raleway"/>
              </a:rPr>
              <a:t>Prediction markets</a:t>
            </a:r>
            <a:endParaRPr/>
          </a:p>
          <a:p>
            <a:pPr lvl="1" marL="432000" indent="-216000">
              <a:lnSpc>
                <a:spcPct val="150000"/>
              </a:lnSpc>
              <a:buClr>
                <a:srgbClr val="ffffff"/>
              </a:buClr>
              <a:buSzPct val="45000"/>
              <a:buFont typeface="Wingdings" charset="2"/>
              <a:buChar char=""/>
            </a:pPr>
            <a:r>
              <a:rPr lang="en-US" sz="1400" spc="-1" strike="noStrike">
                <a:solidFill>
                  <a:srgbClr val="808080"/>
                </a:solidFill>
                <a:uFill>
                  <a:solidFill>
                    <a:srgbClr val="ffffff"/>
                  </a:solidFill>
                </a:uFill>
                <a:latin typeface="Lato-Light"/>
                <a:ea typeface="Raleway"/>
              </a:rPr>
              <a:t>IOT?</a:t>
            </a:r>
            <a:endParaRPr/>
          </a:p>
        </p:txBody>
      </p:sp>
    </p:spTree>
  </p:cSld>
  <p:transition spd="slow">
    <p:push dir="d"/>
  </p:transition>
  <p:timing>
    <p:tnLst>
      <p:par>
        <p:cTn id="150" dur="indefinite" restart="never" nodeType="tmRoot">
          <p:childTnLst>
            <p:seq>
              <p:cTn id="151" nodeType="mainSeq">
                <p:childTnLst>
                  <p:par>
                    <p:cTn id="152" fill="freeze">
                      <p:stCondLst>
                        <p:cond delay="0"/>
                      </p:stCondLst>
                      <p:childTnLst>
                        <p:par>
                          <p:cTn id="153" fill="freeze">
                            <p:stCondLst>
                              <p:cond delay="0"/>
                            </p:stCondLst>
                            <p:childTnLst>
                              <p:par>
                                <p:cTn id="154" nodeType="withEffect" fill="hold" presetClass="entr" presetID="2" presetSubtype="8">
                                  <p:stCondLst>
                                    <p:cond delay="0"/>
                                  </p:stCondLst>
                                  <p:childTnLst>
                                    <p:set>
                                      <p:cBhvr>
                                        <p:cTn id="155" dur="1" fill="hold">
                                          <p:stCondLst>
                                            <p:cond delay="0"/>
                                          </p:stCondLst>
                                        </p:cTn>
                                        <p:attrNameLst>
                                          <p:attrName>style.visibility</p:attrName>
                                        </p:attrNameLst>
                                      </p:cBhvr>
                                      <p:to>
                                        <p:strVal val="visible"/>
                                      </p:to>
                                    </p:set>
                                    <p:anim calcmode="lin" valueType="num">
                                      <p:cBhvr additive="repl">
                                        <p:cTn id="156" dur="500" fill="hold"/>
                                        <p:attrNameLst>
                                          <p:attrName>ppt_x</p:attrName>
                                        </p:attrNameLst>
                                      </p:cBhvr>
                                      <p:tavLst>
                                        <p:tav tm="0">
                                          <p:val>
                                            <p:strVal val="0-#ppt_w/2"/>
                                          </p:val>
                                        </p:tav>
                                        <p:tav tm="100000">
                                          <p:val>
                                            <p:strVal val="#ppt_x"/>
                                          </p:val>
                                        </p:tav>
                                      </p:tavLst>
                                    </p:anim>
                                    <p:anim calcmode="lin" valueType="num">
                                      <p:cBhvr additive="repl">
                                        <p:cTn id="157" dur="500" fill="hold"/>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323640" y="260640"/>
            <a:ext cx="6900120" cy="1551240"/>
          </a:xfrm>
          <a:prstGeom prst="rect">
            <a:avLst/>
          </a:prstGeom>
          <a:noFill/>
          <a:ln>
            <a:noFill/>
          </a:ln>
        </p:spPr>
        <p:style>
          <a:lnRef idx="0"/>
          <a:fillRef idx="0"/>
          <a:effectRef idx="0"/>
          <a:fontRef idx="minor"/>
        </p:style>
        <p:txBody>
          <a:bodyPr lIns="90000" rIns="90000" tIns="45000" bIns="45000"/>
          <a:p>
            <a:pPr>
              <a:lnSpc>
                <a:spcPct val="100000"/>
              </a:lnSpc>
            </a:pPr>
            <a:r>
              <a:rPr lang="en-US" sz="4800" spc="-1" strike="noStrike">
                <a:solidFill>
                  <a:srgbClr val="00aedb"/>
                </a:solidFill>
                <a:uFill>
                  <a:solidFill>
                    <a:srgbClr val="ffffff"/>
                  </a:solidFill>
                </a:uFill>
                <a:latin typeface="Bebas Neue"/>
                <a:ea typeface="DejaVu Sans"/>
              </a:rPr>
              <a:t>Introducing Ethereum</a:t>
            </a:r>
            <a:endParaRPr/>
          </a:p>
        </p:txBody>
      </p:sp>
      <p:pic>
        <p:nvPicPr>
          <p:cNvPr id="188" name="" descr=""/>
          <p:cNvPicPr/>
          <p:nvPr/>
        </p:nvPicPr>
        <p:blipFill>
          <a:blip r:embed="rId1"/>
          <a:stretch/>
        </p:blipFill>
        <p:spPr>
          <a:xfrm>
            <a:off x="4381920" y="1828800"/>
            <a:ext cx="4762080" cy="3752640"/>
          </a:xfrm>
          <a:prstGeom prst="rect">
            <a:avLst/>
          </a:prstGeom>
          <a:ln>
            <a:noFill/>
          </a:ln>
        </p:spPr>
      </p:pic>
      <p:sp>
        <p:nvSpPr>
          <p:cNvPr id="189" name="CustomShape 2"/>
          <p:cNvSpPr/>
          <p:nvPr/>
        </p:nvSpPr>
        <p:spPr>
          <a:xfrm>
            <a:off x="288720" y="2123640"/>
            <a:ext cx="4283280" cy="2539800"/>
          </a:xfrm>
          <a:prstGeom prst="rect">
            <a:avLst/>
          </a:prstGeom>
          <a:noFill/>
          <a:ln>
            <a:noFill/>
          </a:ln>
        </p:spPr>
        <p:style>
          <a:lnRef idx="0"/>
          <a:fillRef idx="0"/>
          <a:effectRef idx="0"/>
          <a:fontRef idx="minor"/>
        </p:style>
        <p:txBody>
          <a:bodyPr lIns="90000" rIns="90000" tIns="45000" bIns="45000"/>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Turing complete blockchain: allows “Smart Contracts” to run on the blockchain</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Integrates well with Javascript, allowing easy development of Ethereum-based web applications</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15 second block time target</a:t>
            </a:r>
            <a:endParaRPr/>
          </a:p>
        </p:txBody>
      </p:sp>
    </p:spTree>
  </p:cSld>
  <p:transition spd="slow">
    <p:push dir="d"/>
  </p:transition>
  <p:timing>
    <p:tnLst>
      <p:par>
        <p:cTn id="158" dur="indefinite" restart="never" nodeType="tmRoot">
          <p:childTnLst>
            <p:seq>
              <p:cTn id="159"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0" name="Picture 2" descr=""/>
          <p:cNvPicPr/>
          <p:nvPr/>
        </p:nvPicPr>
        <p:blipFill>
          <a:blip r:embed="rId1"/>
          <a:stretch/>
        </p:blipFill>
        <p:spPr>
          <a:xfrm>
            <a:off x="5220000" y="4005000"/>
            <a:ext cx="5683320" cy="2220480"/>
          </a:xfrm>
          <a:prstGeom prst="rect">
            <a:avLst/>
          </a:prstGeom>
          <a:ln>
            <a:noFill/>
          </a:ln>
        </p:spPr>
      </p:pic>
      <p:sp>
        <p:nvSpPr>
          <p:cNvPr id="191" name="CustomShape 1"/>
          <p:cNvSpPr/>
          <p:nvPr/>
        </p:nvSpPr>
        <p:spPr>
          <a:xfrm>
            <a:off x="285840" y="260640"/>
            <a:ext cx="8766720" cy="1551240"/>
          </a:xfrm>
          <a:prstGeom prst="rect">
            <a:avLst/>
          </a:prstGeom>
          <a:noFill/>
          <a:ln>
            <a:noFill/>
          </a:ln>
        </p:spPr>
        <p:style>
          <a:lnRef idx="0"/>
          <a:fillRef idx="0"/>
          <a:effectRef idx="0"/>
          <a:fontRef idx="minor"/>
        </p:style>
        <p:txBody>
          <a:bodyPr lIns="90000" rIns="90000" tIns="45000" bIns="45000"/>
          <a:p>
            <a:pPr>
              <a:lnSpc>
                <a:spcPct val="100000"/>
              </a:lnSpc>
            </a:pPr>
            <a:r>
              <a:rPr lang="en-US" sz="4000" spc="-1" strike="noStrike">
                <a:solidFill>
                  <a:srgbClr val="00aedb"/>
                </a:solidFill>
                <a:uFill>
                  <a:solidFill>
                    <a:srgbClr val="ffffff"/>
                  </a:solidFill>
                </a:uFill>
                <a:latin typeface="Bebas Neue"/>
                <a:ea typeface="DejaVu Sans"/>
              </a:rPr>
              <a:t>But why do we need Ethereum?</a:t>
            </a:r>
            <a:endParaRPr/>
          </a:p>
        </p:txBody>
      </p:sp>
      <p:sp>
        <p:nvSpPr>
          <p:cNvPr id="192" name="CustomShape 2"/>
          <p:cNvSpPr/>
          <p:nvPr/>
        </p:nvSpPr>
        <p:spPr>
          <a:xfrm>
            <a:off x="323640" y="908640"/>
            <a:ext cx="5437080" cy="94212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595959"/>
                </a:solidFill>
                <a:uFill>
                  <a:solidFill>
                    <a:srgbClr val="ffffff"/>
                  </a:solidFill>
                </a:uFill>
                <a:latin typeface="Bebas Neue"/>
                <a:ea typeface="Raleway"/>
              </a:rPr>
              <a:t>Can't we just extend Bitcoin?</a:t>
            </a:r>
            <a:endParaRPr/>
          </a:p>
        </p:txBody>
      </p:sp>
      <p:sp>
        <p:nvSpPr>
          <p:cNvPr id="193" name="CustomShape 3"/>
          <p:cNvSpPr/>
          <p:nvPr/>
        </p:nvSpPr>
        <p:spPr>
          <a:xfrm>
            <a:off x="323640" y="1857960"/>
            <a:ext cx="8568000" cy="2220840"/>
          </a:xfrm>
          <a:prstGeom prst="rect">
            <a:avLst/>
          </a:prstGeom>
          <a:noFill/>
          <a:ln>
            <a:noFill/>
          </a:ln>
        </p:spPr>
        <p:style>
          <a:lnRef idx="0"/>
          <a:fillRef idx="0"/>
          <a:effectRef idx="0"/>
          <a:fontRef idx="minor"/>
        </p:style>
        <p:txBody>
          <a:bodyPr lIns="90000" rIns="90000" tIns="45000" bIns="45000"/>
          <a:p>
            <a:pPr>
              <a:lnSpc>
                <a:spcPct val="100000"/>
              </a:lnSpc>
            </a:pPr>
            <a:r>
              <a:rPr lang="en-US" sz="1400" spc="-1" strike="noStrike">
                <a:solidFill>
                  <a:srgbClr val="808080"/>
                </a:solidFill>
                <a:uFill>
                  <a:solidFill>
                    <a:srgbClr val="ffffff"/>
                  </a:solidFill>
                </a:uFill>
                <a:latin typeface="Lato-Light"/>
                <a:ea typeface="Raleway"/>
              </a:rPr>
              <a:t>Lorem ipsum dolor sit amet, consectetur adipiscing elit, sed do eiusmod tempor incididunt ut labore et dolore magna aliqua. Ut enim ad minim veniam, quis nostrud exercitation ullamco laboris nisi ut aliquip ex ea commodo consequat:</a:t>
            </a:r>
            <a:endParaRPr/>
          </a:p>
          <a:p>
            <a:pPr>
              <a:lnSpc>
                <a:spcPct val="100000"/>
              </a:lnSpc>
            </a:pPr>
            <a:endParaRPr/>
          </a:p>
          <a:p>
            <a:pPr marL="285840" indent="-284760">
              <a:lnSpc>
                <a:spcPct val="150000"/>
              </a:lnSpc>
              <a:buBlip>
                <a:blip r:embed="rId2"/>
              </a:buBlip>
            </a:pPr>
            <a:r>
              <a:rPr lang="en-US" sz="1400" spc="-1" strike="noStrike">
                <a:solidFill>
                  <a:srgbClr val="808080"/>
                </a:solidFill>
                <a:uFill>
                  <a:solidFill>
                    <a:srgbClr val="ffffff"/>
                  </a:solidFill>
                </a:uFill>
                <a:latin typeface="Lato-Light"/>
                <a:ea typeface="Raleway"/>
              </a:rPr>
              <a:t>Bitcoin does have a scripting language, but it's not fully turing complete</a:t>
            </a:r>
            <a:endParaRPr/>
          </a:p>
          <a:p>
            <a:pPr marL="285840" indent="-284760">
              <a:lnSpc>
                <a:spcPct val="150000"/>
              </a:lnSpc>
              <a:buBlip>
                <a:blip r:embed="rId3"/>
              </a:buBlip>
            </a:pPr>
            <a:r>
              <a:rPr lang="en-US" sz="1400" spc="-1" strike="noStrike">
                <a:solidFill>
                  <a:srgbClr val="808080"/>
                </a:solidFill>
                <a:uFill>
                  <a:solidFill>
                    <a:srgbClr val="ffffff"/>
                  </a:solidFill>
                </a:uFill>
                <a:latin typeface="Lato-Light"/>
                <a:ea typeface="Raleway"/>
              </a:rPr>
              <a:t>Lots of people are working on using Bitcoin “sidechains” to implement smart contracts (Counterparty is probably the most mature implementation, also Rootstock)</a:t>
            </a:r>
            <a:endParaRPr/>
          </a:p>
          <a:p>
            <a:pPr marL="285840" indent="-284760">
              <a:lnSpc>
                <a:spcPct val="150000"/>
              </a:lnSpc>
              <a:buBlip>
                <a:blip r:embed="rId4"/>
              </a:buBlip>
            </a:pPr>
            <a:r>
              <a:rPr lang="en-US" sz="1400" spc="-1" strike="noStrike">
                <a:solidFill>
                  <a:srgbClr val="808080"/>
                </a:solidFill>
                <a:uFill>
                  <a:solidFill>
                    <a:srgbClr val="ffffff"/>
                  </a:solidFill>
                </a:uFill>
                <a:latin typeface="Lato-Light"/>
                <a:ea typeface="Raleway"/>
              </a:rPr>
              <a:t>It may one day be just as easy to do smart contracts with Bitcoin as it is with Ethereum, but that day isn't today, and Ethereum is here. :)</a:t>
            </a:r>
            <a:endParaRPr/>
          </a:p>
        </p:txBody>
      </p:sp>
    </p:spTree>
  </p:cSld>
  <p:transition spd="slow">
    <p:push dir="d"/>
  </p:transition>
  <p:timing>
    <p:tnLst>
      <p:par>
        <p:cTn id="160" dur="indefinite" restart="never" nodeType="tmRoot">
          <p:childTnLst>
            <p:seq>
              <p:cTn id="161" dur="indefinite" nodeType="mainSeq">
                <p:childTnLst>
                  <p:par>
                    <p:cTn id="162" fill="hold">
                      <p:stCondLst>
                        <p:cond delay="0"/>
                      </p:stCondLst>
                      <p:childTnLst>
                        <p:par>
                          <p:cTn id="163" fill="hold">
                            <p:stCondLst>
                              <p:cond delay="0"/>
                            </p:stCondLst>
                            <p:childTnLst>
                              <p:par>
                                <p:cTn id="164" nodeType="withEffect" fill="hold" presetClass="entr" presetID="2" presetSubtype="8">
                                  <p:stCondLst>
                                    <p:cond delay="0"/>
                                  </p:stCondLst>
                                  <p:childTnLst>
                                    <p:set>
                                      <p:cBhvr>
                                        <p:cTn id="165" dur="1" fill="hold">
                                          <p:stCondLst>
                                            <p:cond delay="0"/>
                                          </p:stCondLst>
                                        </p:cTn>
                                        <p:tgtEl>
                                          <p:spTgt spid="192"/>
                                        </p:tgtEl>
                                        <p:attrNameLst>
                                          <p:attrName>style.visibility</p:attrName>
                                        </p:attrNameLst>
                                      </p:cBhvr>
                                      <p:to>
                                        <p:strVal val="visible"/>
                                      </p:to>
                                    </p:set>
                                    <p:anim calcmode="lin" valueType="num">
                                      <p:cBhvr additive="repl">
                                        <p:cTn id="166" dur="500" fill="hold"/>
                                        <p:tgtEl>
                                          <p:spTgt spid="192"/>
                                        </p:tgtEl>
                                        <p:attrNameLst>
                                          <p:attrName>ppt_x</p:attrName>
                                        </p:attrNameLst>
                                      </p:cBhvr>
                                      <p:tavLst>
                                        <p:tav tm="0">
                                          <p:val>
                                            <p:strVal val="0-#ppt_w/2"/>
                                          </p:val>
                                        </p:tav>
                                        <p:tav tm="100000">
                                          <p:val>
                                            <p:strVal val="#ppt_x"/>
                                          </p:val>
                                        </p:tav>
                                      </p:tavLst>
                                    </p:anim>
                                    <p:anim calcmode="lin" valueType="num">
                                      <p:cBhvr additive="repl">
                                        <p:cTn id="167" dur="500" fill="hold"/>
                                        <p:tgtEl>
                                          <p:spTgt spid="192"/>
                                        </p:tgtEl>
                                        <p:attrNameLst>
                                          <p:attrName>ppt_y</p:attrName>
                                        </p:attrNameLst>
                                      </p:cBhvr>
                                      <p:tavLst>
                                        <p:tav tm="0">
                                          <p:val>
                                            <p:strVal val="#ppt_y"/>
                                          </p:val>
                                        </p:tav>
                                        <p:tav tm="100000">
                                          <p:val>
                                            <p:strVal val="#ppt_y"/>
                                          </p:val>
                                        </p:tav>
                                      </p:tavLst>
                                    </p:anim>
                                  </p:childTnLst>
                                </p:cTn>
                              </p:par>
                            </p:childTnLst>
                          </p:cTn>
                        </p:par>
                        <p:par>
                          <p:cTn id="168" fill="hold">
                            <p:stCondLst>
                              <p:cond delay="500"/>
                            </p:stCondLst>
                            <p:childTnLst>
                              <p:par>
                                <p:cTn id="169" nodeType="afterEffect" fill="hold" presetClass="entr" presetID="2" presetSubtype="4">
                                  <p:stCondLst>
                                    <p:cond delay="0"/>
                                  </p:stCondLst>
                                  <p:childTnLst>
                                    <p:set>
                                      <p:cBhvr>
                                        <p:cTn id="170" dur="1" fill="hold">
                                          <p:stCondLst>
                                            <p:cond delay="0"/>
                                          </p:stCondLst>
                                        </p:cTn>
                                        <p:tgtEl>
                                          <p:spTgt spid="193">
                                            <p:txEl>
                                              <p:pRg st="0" end="232"/>
                                            </p:txEl>
                                          </p:spTgt>
                                        </p:tgtEl>
                                        <p:attrNameLst>
                                          <p:attrName>style.visibility</p:attrName>
                                        </p:attrNameLst>
                                      </p:cBhvr>
                                      <p:to>
                                        <p:strVal val="visible"/>
                                      </p:to>
                                    </p:set>
                                    <p:anim calcmode="lin" valueType="num">
                                      <p:cBhvr additive="repl">
                                        <p:cTn id="171" dur="500" fill="hold"/>
                                        <p:tgtEl>
                                          <p:spTgt spid="193">
                                            <p:txEl>
                                              <p:pRg st="0" end="232"/>
                                            </p:txEl>
                                          </p:spTgt>
                                        </p:tgtEl>
                                        <p:attrNameLst>
                                          <p:attrName>ppt_x</p:attrName>
                                        </p:attrNameLst>
                                      </p:cBhvr>
                                      <p:tavLst>
                                        <p:tav tm="0">
                                          <p:val>
                                            <p:strVal val="#ppt_x"/>
                                          </p:val>
                                        </p:tav>
                                        <p:tav tm="100000">
                                          <p:val>
                                            <p:strVal val="#ppt_x"/>
                                          </p:val>
                                        </p:tav>
                                      </p:tavLst>
                                    </p:anim>
                                    <p:anim calcmode="lin" valueType="num">
                                      <p:cBhvr additive="repl">
                                        <p:cTn id="172" dur="500" fill="hold"/>
                                        <p:tgtEl>
                                          <p:spTgt spid="193">
                                            <p:txEl>
                                              <p:pRg st="0" end="232"/>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2" presetSubtype="4">
                                  <p:stCondLst>
                                    <p:cond delay="0"/>
                                  </p:stCondLst>
                                  <p:childTnLst>
                                    <p:set>
                                      <p:cBhvr>
                                        <p:cTn id="176" dur="1" fill="hold">
                                          <p:stCondLst>
                                            <p:cond delay="0"/>
                                          </p:stCondLst>
                                        </p:cTn>
                                        <p:tgtEl>
                                          <p:spTgt spid="193">
                                            <p:txEl>
                                              <p:pRg st="609" end="609"/>
                                            </p:txEl>
                                          </p:spTgt>
                                        </p:tgtEl>
                                        <p:attrNameLst>
                                          <p:attrName>style.visibility</p:attrName>
                                        </p:attrNameLst>
                                      </p:cBhvr>
                                      <p:to>
                                        <p:strVal val="visible"/>
                                      </p:to>
                                    </p:set>
                                    <p:anim calcmode="lin" valueType="num">
                                      <p:cBhvr additive="repl">
                                        <p:cTn id="177" dur="500" fill="hold"/>
                                        <p:tgtEl>
                                          <p:spTgt spid="193">
                                            <p:txEl>
                                              <p:pRg st="609" end="609"/>
                                            </p:txEl>
                                          </p:spTgt>
                                        </p:tgtEl>
                                        <p:attrNameLst>
                                          <p:attrName>ppt_x</p:attrName>
                                        </p:attrNameLst>
                                      </p:cBhvr>
                                      <p:tavLst>
                                        <p:tav tm="0">
                                          <p:val>
                                            <p:strVal val="#ppt_x"/>
                                          </p:val>
                                        </p:tav>
                                        <p:tav tm="100000">
                                          <p:val>
                                            <p:strVal val="#ppt_x"/>
                                          </p:val>
                                        </p:tav>
                                      </p:tavLst>
                                    </p:anim>
                                    <p:anim calcmode="lin" valueType="num">
                                      <p:cBhvr additive="repl">
                                        <p:cTn id="178" dur="500" fill="hold"/>
                                        <p:tgtEl>
                                          <p:spTgt spid="193">
                                            <p:txEl>
                                              <p:pRg st="609" end="609"/>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2" presetSubtype="4">
                                  <p:stCondLst>
                                    <p:cond delay="0"/>
                                  </p:stCondLst>
                                  <p:childTnLst>
                                    <p:set>
                                      <p:cBhvr>
                                        <p:cTn id="182" dur="1" fill="hold">
                                          <p:stCondLst>
                                            <p:cond delay="0"/>
                                          </p:stCondLst>
                                        </p:cTn>
                                        <p:tgtEl>
                                          <p:spTgt spid="193">
                                            <p:txEl>
                                              <p:pRg st="609" end="609"/>
                                            </p:txEl>
                                          </p:spTgt>
                                        </p:tgtEl>
                                        <p:attrNameLst>
                                          <p:attrName>style.visibility</p:attrName>
                                        </p:attrNameLst>
                                      </p:cBhvr>
                                      <p:to>
                                        <p:strVal val="visible"/>
                                      </p:to>
                                    </p:set>
                                    <p:anim calcmode="lin" valueType="num">
                                      <p:cBhvr additive="repl">
                                        <p:cTn id="183" dur="500" fill="hold"/>
                                        <p:tgtEl>
                                          <p:spTgt spid="193">
                                            <p:txEl>
                                              <p:pRg st="609" end="609"/>
                                            </p:txEl>
                                          </p:spTgt>
                                        </p:tgtEl>
                                        <p:attrNameLst>
                                          <p:attrName>ppt_x</p:attrName>
                                        </p:attrNameLst>
                                      </p:cBhvr>
                                      <p:tavLst>
                                        <p:tav tm="0">
                                          <p:val>
                                            <p:strVal val="#ppt_x"/>
                                          </p:val>
                                        </p:tav>
                                        <p:tav tm="100000">
                                          <p:val>
                                            <p:strVal val="#ppt_x"/>
                                          </p:val>
                                        </p:tav>
                                      </p:tavLst>
                                    </p:anim>
                                    <p:anim calcmode="lin" valueType="num">
                                      <p:cBhvr additive="repl">
                                        <p:cTn id="184" dur="500" fill="hold"/>
                                        <p:tgtEl>
                                          <p:spTgt spid="193">
                                            <p:txEl>
                                              <p:pRg st="609" end="609"/>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2" presetSubtype="4">
                                  <p:stCondLst>
                                    <p:cond delay="0"/>
                                  </p:stCondLst>
                                  <p:childTnLst>
                                    <p:set>
                                      <p:cBhvr>
                                        <p:cTn id="188" dur="1" fill="hold">
                                          <p:stCondLst>
                                            <p:cond delay="0"/>
                                          </p:stCondLst>
                                        </p:cTn>
                                        <p:tgtEl>
                                          <p:spTgt spid="193">
                                            <p:txEl>
                                              <p:pRg st="609" end="609"/>
                                            </p:txEl>
                                          </p:spTgt>
                                        </p:tgtEl>
                                        <p:attrNameLst>
                                          <p:attrName>style.visibility</p:attrName>
                                        </p:attrNameLst>
                                      </p:cBhvr>
                                      <p:to>
                                        <p:strVal val="visible"/>
                                      </p:to>
                                    </p:set>
                                    <p:anim calcmode="lin" valueType="num">
                                      <p:cBhvr additive="repl">
                                        <p:cTn id="189" dur="500" fill="hold"/>
                                        <p:tgtEl>
                                          <p:spTgt spid="193">
                                            <p:txEl>
                                              <p:pRg st="609" end="609"/>
                                            </p:txEl>
                                          </p:spTgt>
                                        </p:tgtEl>
                                        <p:attrNameLst>
                                          <p:attrName>ppt_x</p:attrName>
                                        </p:attrNameLst>
                                      </p:cBhvr>
                                      <p:tavLst>
                                        <p:tav tm="0">
                                          <p:val>
                                            <p:strVal val="#ppt_x"/>
                                          </p:val>
                                        </p:tav>
                                        <p:tav tm="100000">
                                          <p:val>
                                            <p:strVal val="#ppt_x"/>
                                          </p:val>
                                        </p:tav>
                                      </p:tavLst>
                                    </p:anim>
                                    <p:anim calcmode="lin" valueType="num">
                                      <p:cBhvr additive="repl">
                                        <p:cTn id="190" dur="500" fill="hold"/>
                                        <p:tgtEl>
                                          <p:spTgt spid="193">
                                            <p:txEl>
                                              <p:pRg st="609" end="609"/>
                                            </p:txEl>
                                          </p:spTgt>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2" presetSubtype="4">
                                  <p:stCondLst>
                                    <p:cond delay="0"/>
                                  </p:stCondLst>
                                  <p:childTnLst>
                                    <p:set>
                                      <p:cBhvr>
                                        <p:cTn id="194" dur="1" fill="hold">
                                          <p:stCondLst>
                                            <p:cond delay="0"/>
                                          </p:stCondLst>
                                        </p:cTn>
                                        <p:tgtEl>
                                          <p:spTgt spid="193">
                                            <p:txEl>
                                              <p:pRg st="609" end="609"/>
                                            </p:txEl>
                                          </p:spTgt>
                                        </p:tgtEl>
                                        <p:attrNameLst>
                                          <p:attrName>style.visibility</p:attrName>
                                        </p:attrNameLst>
                                      </p:cBhvr>
                                      <p:to>
                                        <p:strVal val="visible"/>
                                      </p:to>
                                    </p:set>
                                    <p:anim calcmode="lin" valueType="num">
                                      <p:cBhvr additive="repl">
                                        <p:cTn id="195" dur="500" fill="hold"/>
                                        <p:tgtEl>
                                          <p:spTgt spid="193">
                                            <p:txEl>
                                              <p:pRg st="609" end="609"/>
                                            </p:txEl>
                                          </p:spTgt>
                                        </p:tgtEl>
                                        <p:attrNameLst>
                                          <p:attrName>ppt_x</p:attrName>
                                        </p:attrNameLst>
                                      </p:cBhvr>
                                      <p:tavLst>
                                        <p:tav tm="0">
                                          <p:val>
                                            <p:strVal val="#ppt_x"/>
                                          </p:val>
                                        </p:tav>
                                        <p:tav tm="100000">
                                          <p:val>
                                            <p:strVal val="#ppt_x"/>
                                          </p:val>
                                        </p:tav>
                                      </p:tavLst>
                                    </p:anim>
                                    <p:anim calcmode="lin" valueType="num">
                                      <p:cBhvr additive="repl">
                                        <p:cTn id="196" dur="500" fill="hold"/>
                                        <p:tgtEl>
                                          <p:spTgt spid="193">
                                            <p:txEl>
                                              <p:pRg st="609" end="6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440</TotalTime>
  <Application>LibreOffice/5.0.3.2$Linux_X86_64 LibreOffice_project/00m0$Build-2</Application>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2015-01-28T17:34:31Z</dcterms:created>
  <dc:creator>ubu</dc:creator>
  <dc:language>en-US</dc:language>
  <cp:lastModifiedBy>mrosack </cp:lastModifiedBy>
  <dcterms:modified xsi:type="dcterms:W3CDTF">2016-03-11T22:02:04Z</dcterms:modified>
  <cp:revision>48</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0x01010035771CBA9B8D7D4EAB55348E11CDFA3F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y fmtid="{D5CDD505-2E9C-101B-9397-08002B2CF9AE}" pid="13" name="_dlc_DocIdItemGuid">
    <vt:lpwstr>860882fe-8653-4964-b108-1826c43834cf</vt:lpwstr>
  </property>
</Properties>
</file>