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61.png" ContentType="image/png"/>
  <Override PartName="/ppt/media/image60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22.png" ContentType="image/png"/>
  <Override PartName="/ppt/media/image57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54.png" ContentType="image/png"/>
  <Override PartName="/ppt/media/image4.png" ContentType="image/png"/>
  <Override PartName="/ppt/media/image39.png" ContentType="image/png"/>
  <Override PartName="/ppt/media/image58.png" ContentType="image/png"/>
  <Override PartName="/ppt/media/image8.png" ContentType="image/png"/>
  <Override PartName="/ppt/media/image23.png" ContentType="image/png"/>
  <Override PartName="/ppt/media/image10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3"/>
          <a:stretch/>
        </p:blipFill>
        <p:spPr>
          <a:xfrm>
            <a:off x="251640" y="6453360"/>
            <a:ext cx="961560" cy="29736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179280" y="6381000"/>
            <a:ext cx="87850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8669160" y="6441840"/>
            <a:ext cx="324000" cy="324000"/>
          </a:xfrm>
          <a:prstGeom prst="ellipse">
            <a:avLst/>
          </a:prstGeom>
          <a:solidFill>
            <a:srgbClr val="00aedb"/>
          </a:solidFill>
          <a:ln>
            <a:solidFill>
              <a:schemeClr val="bg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12" descr=""/>
          <p:cNvPicPr/>
          <p:nvPr/>
        </p:nvPicPr>
        <p:blipFill>
          <a:blip r:embed="rId4"/>
          <a:stretch/>
        </p:blipFill>
        <p:spPr>
          <a:xfrm>
            <a:off x="8726040" y="6495120"/>
            <a:ext cx="230400" cy="23040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6492240" y="6466320"/>
            <a:ext cx="218268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DejaVu Sans"/>
              </a:rPr>
              <a:t>omniresources.com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"/>
          <p:cNvPicPr/>
          <p:nvPr/>
        </p:nvPicPr>
        <p:blipFill>
          <a:blip r:embed="rId3"/>
          <a:stretch/>
        </p:blipFill>
        <p:spPr>
          <a:xfrm>
            <a:off x="251640" y="6453360"/>
            <a:ext cx="961560" cy="29736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179280" y="6381000"/>
            <a:ext cx="87850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669160" y="6441840"/>
            <a:ext cx="324000" cy="324000"/>
          </a:xfrm>
          <a:prstGeom prst="ellipse">
            <a:avLst/>
          </a:prstGeom>
          <a:solidFill>
            <a:srgbClr val="00aedb"/>
          </a:solidFill>
          <a:ln>
            <a:solidFill>
              <a:schemeClr val="bg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12" descr=""/>
          <p:cNvPicPr/>
          <p:nvPr/>
        </p:nvPicPr>
        <p:blipFill>
          <a:blip r:embed="rId4"/>
          <a:stretch/>
        </p:blipFill>
        <p:spPr>
          <a:xfrm>
            <a:off x="8726040" y="6495120"/>
            <a:ext cx="230400" cy="230400"/>
          </a:xfrm>
          <a:prstGeom prst="rect">
            <a:avLst/>
          </a:prstGeom>
          <a:ln>
            <a:noFill/>
          </a:ln>
        </p:spPr>
      </p:pic>
      <p:sp>
        <p:nvSpPr>
          <p:cNvPr id="45" name="CustomShape 3"/>
          <p:cNvSpPr/>
          <p:nvPr/>
        </p:nvSpPr>
        <p:spPr>
          <a:xfrm>
            <a:off x="6309360" y="6466320"/>
            <a:ext cx="236556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DejaVu Sans"/>
              </a:rPr>
              <a:t>omniresources.com</a:t>
            </a:r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783080" y="1828800"/>
            <a:ext cx="557676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800" spc="-1" strike="noStrike">
                <a:solidFill>
                  <a:srgbClr val="00aedb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DejaVu Sans"/>
              </a:rPr>
              <a:t>Intro to Ethereum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3383280" y="3080520"/>
            <a:ext cx="23763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Raleway"/>
              </a:rPr>
              <a:t>Mike Rosack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3383280" y="3689280"/>
            <a:ext cx="23767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Raleway"/>
              </a:rPr>
              <a:t>mrosack@gmail.com</a:t>
            </a:r>
            <a:endParaRPr/>
          </a:p>
        </p:txBody>
      </p:sp>
      <p:sp>
        <p:nvSpPr>
          <p:cNvPr id="85" name="CustomShape 4"/>
          <p:cNvSpPr/>
          <p:nvPr/>
        </p:nvSpPr>
        <p:spPr>
          <a:xfrm>
            <a:off x="3429000" y="4114800"/>
            <a:ext cx="22849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Raleway"/>
              </a:rPr>
              <a:t>github.com/mrosack</a:t>
            </a:r>
            <a:endParaRPr/>
          </a:p>
        </p:txBody>
      </p:sp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2" descr=""/>
          <p:cNvPicPr/>
          <p:nvPr/>
        </p:nvPicPr>
        <p:blipFill>
          <a:blip r:embed="rId1"/>
          <a:stretch/>
        </p:blipFill>
        <p:spPr>
          <a:xfrm>
            <a:off x="5220000" y="4005000"/>
            <a:ext cx="5682960" cy="222012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285840" y="260640"/>
            <a:ext cx="8766360" cy="15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 spc="-1" strike="noStrike">
                <a:solidFill>
                  <a:srgbClr val="00aedb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DejaVu Sans"/>
              </a:rPr>
              <a:t>How does Ethereum prevent overuse?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323640" y="908640"/>
            <a:ext cx="543672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Raleway"/>
              </a:rPr>
              <a:t>Gas!</a:t>
            </a: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323640" y="1857960"/>
            <a:ext cx="8567640" cy="22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marL="285840" indent="-284400">
              <a:lnSpc>
                <a:spcPct val="150000"/>
              </a:lnSpc>
              <a:buBlip>
                <a:blip r:embed="rId2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Every operation performed in a smart contract costs “gas”</a:t>
            </a:r>
            <a:endParaRPr/>
          </a:p>
          <a:p>
            <a:pPr marL="285840" indent="-284400">
              <a:lnSpc>
                <a:spcPct val="150000"/>
              </a:lnSpc>
              <a:buBlip>
                <a:blip r:embed="rId3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The price of gas is variable, contracts specify how much they're willing to pay for gas and miners can set how much they'll accept</a:t>
            </a:r>
            <a:endParaRPr/>
          </a:p>
          <a:p>
            <a:pPr marL="285840" indent="-284400">
              <a:lnSpc>
                <a:spcPct val="150000"/>
              </a:lnSpc>
              <a:buBlip>
                <a:blip r:embed="rId4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Currently the price of gas is 1/100000 ether (which is a bit high, gas prices were fixed before the price of ether started going up - market will start dynamically adjusting soon)</a:t>
            </a:r>
            <a:endParaRPr/>
          </a:p>
          <a:p>
            <a:pPr marL="285840" indent="-284400">
              <a:lnSpc>
                <a:spcPct val="150000"/>
              </a:lnSpc>
              <a:buBlip>
                <a:blip r:embed="rId5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Storing data on the blockchain also costs gas, storing a lot of data is prohibitively expensive</a:t>
            </a:r>
            <a:endParaRPr/>
          </a:p>
        </p:txBody>
      </p:sp>
    </p:spTree>
  </p:cSld>
  <p:transition spd="slow">
    <p:push dir="u"/>
  </p:transition>
  <p:timing>
    <p:tnLst>
      <p:par>
        <p:cTn id="197" dur="indefinite" restart="never" nodeType="tmRoot">
          <p:childTnLst>
            <p:seq>
              <p:cTn id="198" dur="indefinite" nodeType="mainSeq">
                <p:childTnLst>
                  <p:par>
                    <p:cTn id="199" fill="hold">
                      <p:stCondLst>
                        <p:cond delay="0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115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115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66" end="4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4" dur="500" fill="hold"/>
                                        <p:tgtEl>
                                          <p:spTgt spid="115">
                                            <p:txEl>
                                              <p:pRg st="466" end="4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5" dur="500" fill="hold"/>
                                        <p:tgtEl>
                                          <p:spTgt spid="115">
                                            <p:txEl>
                                              <p:pRg st="466" end="4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66" end="4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0" dur="500" fill="hold"/>
                                        <p:tgtEl>
                                          <p:spTgt spid="115">
                                            <p:txEl>
                                              <p:pRg st="466" end="4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115">
                                            <p:txEl>
                                              <p:pRg st="466" end="4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66" end="4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6" dur="500" fill="hold"/>
                                        <p:tgtEl>
                                          <p:spTgt spid="115">
                                            <p:txEl>
                                              <p:pRg st="466" end="4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115">
                                            <p:txEl>
                                              <p:pRg st="466" end="4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66" end="4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115">
                                            <p:txEl>
                                              <p:pRg st="466" end="4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115">
                                            <p:txEl>
                                              <p:pRg st="466" end="4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 rot="21595200">
            <a:off x="1121040" y="191520"/>
            <a:ext cx="69012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000" spc="-1" strike="noStrike">
                <a:solidFill>
                  <a:srgbClr val="00aedb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DejaVu Sans"/>
              </a:rPr>
              <a:t>What are some examples of Ethereum Applications?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1874520" y="3017520"/>
            <a:ext cx="53946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Raleway"/>
              </a:rPr>
              <a:t>http://dapps.ethercasts.com/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323640" y="2551680"/>
            <a:ext cx="3958920" cy="28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  <p:timing>
    <p:tnLst>
      <p:par>
        <p:cTn id="234" dur="indefinite" restart="never" nodeType="tmRoot">
          <p:childTnLst>
            <p:seq>
              <p:cTn id="235" nodeType="mainSeq">
                <p:childTnLst>
                  <p:par>
                    <p:cTn id="236" fill="freeze">
                      <p:stCondLst>
                        <p:cond delay="0"/>
                      </p:stCondLst>
                      <p:childTnLst>
                        <p:par>
                          <p:cTn id="237" fill="freeze">
                            <p:stCondLst>
                              <p:cond delay="0"/>
                            </p:stCondLst>
                            <p:childTnLst>
                              <p:par>
                                <p:cTn id="238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freeze">
                            <p:stCondLst>
                              <p:cond delay="500"/>
                            </p:stCondLst>
                            <p:childTnLst>
                              <p:par>
                                <p:cTn id="24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5" dur="500" fill="hold"/>
                                        <p:tgtEl>
                                          <p:spTgt spid="118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118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2" descr=""/>
          <p:cNvPicPr/>
          <p:nvPr/>
        </p:nvPicPr>
        <p:blipFill>
          <a:blip r:embed="rId1"/>
          <a:stretch/>
        </p:blipFill>
        <p:spPr>
          <a:xfrm>
            <a:off x="5220000" y="4005000"/>
            <a:ext cx="5682960" cy="222012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285840" y="260640"/>
            <a:ext cx="8766360" cy="15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 spc="-1" strike="noStrike">
                <a:solidFill>
                  <a:srgbClr val="00aedb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DejaVu Sans"/>
              </a:rPr>
              <a:t>So, how do I write an Ethereum app?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323640" y="1857960"/>
            <a:ext cx="8567640" cy="22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There's two main Ethereum clients, we'll do quick demos of both: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85840" indent="-284400">
              <a:lnSpc>
                <a:spcPct val="150000"/>
              </a:lnSpc>
              <a:buBlip>
                <a:blip r:embed="rId2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Mix IDE: “Visual Studio” for Ethereum.  Much more user friendly, but very early preview and quite unstable</a:t>
            </a:r>
            <a:endParaRPr/>
          </a:p>
          <a:p>
            <a:pPr marL="285840" indent="-284400">
              <a:lnSpc>
                <a:spcPct val="150000"/>
              </a:lnSpc>
              <a:buBlip>
                <a:blip r:embed="rId3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Geth: Go-based command line implementation.  This is what real nodes on the network use to communicate, but can be a pain to install dependencies like the Solidity compiler.</a:t>
            </a:r>
            <a:endParaRPr/>
          </a:p>
        </p:txBody>
      </p:sp>
    </p:spTree>
  </p:cSld>
  <p:transition spd="slow">
    <p:push dir="u"/>
  </p:transition>
  <p:timing>
    <p:tnLst>
      <p:par>
        <p:cTn id="247" dur="indefinite" restart="never" nodeType="tmRoot">
          <p:childTnLst>
            <p:seq>
              <p:cTn id="248" nodeType="mainSeq">
                <p:childTnLst>
                  <p:par>
                    <p:cTn id="249" fill="freeze">
                      <p:stCondLst>
                        <p:cond delay="0"/>
                      </p:stCondLst>
                      <p:childTnLst>
                        <p:par>
                          <p:cTn id="250" fill="freeze">
                            <p:stCondLst>
                              <p:cond delay="0"/>
                            </p:stCondLst>
                            <p:childTnLst>
                              <p:par>
                                <p:cTn id="25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3" dur="500" fill="hold"/>
                                        <p:tgtEl>
                                          <p:spTgt spid="121">
                                            <p:txEl>
                                              <p:p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4" dur="500" fill="hold"/>
                                        <p:tgtEl>
                                          <p:spTgt spid="121">
                                            <p:txEl>
                                              <p:p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freeze">
                      <p:stCondLst>
                        <p:cond delay="indefinite"/>
                      </p:stCondLst>
                      <p:childTnLst>
                        <p:par>
                          <p:cTn id="256" fill="freeze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47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9" dur="500" fill="hold"/>
                                        <p:tgtEl>
                                          <p:spTgt spid="121">
                                            <p:txEl>
                                              <p:pRg st="347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0" dur="500" fill="hold"/>
                                        <p:tgtEl>
                                          <p:spTgt spid="121">
                                            <p:txEl>
                                              <p:pRg st="347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freeze">
                      <p:stCondLst>
                        <p:cond delay="indefinite"/>
                      </p:stCondLst>
                      <p:childTnLst>
                        <p:par>
                          <p:cTn id="262" fill="freeze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47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5" dur="500" fill="hold"/>
                                        <p:tgtEl>
                                          <p:spTgt spid="121">
                                            <p:txEl>
                                              <p:pRg st="347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6" dur="500" fill="hold"/>
                                        <p:tgtEl>
                                          <p:spTgt spid="121">
                                            <p:txEl>
                                              <p:pRg st="347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freeze">
                      <p:stCondLst>
                        <p:cond delay="indefinite"/>
                      </p:stCondLst>
                      <p:childTnLst>
                        <p:par>
                          <p:cTn id="268" fill="freeze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47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1" dur="500" fill="hold"/>
                                        <p:tgtEl>
                                          <p:spTgt spid="121">
                                            <p:txEl>
                                              <p:pRg st="347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2" dur="500" fill="hold"/>
                                        <p:tgtEl>
                                          <p:spTgt spid="121">
                                            <p:txEl>
                                              <p:pRg st="347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freeze">
                      <p:stCondLst>
                        <p:cond delay="indefinite"/>
                      </p:stCondLst>
                      <p:childTnLst>
                        <p:par>
                          <p:cTn id="274" fill="freeze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47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7" dur="500" fill="hold"/>
                                        <p:tgtEl>
                                          <p:spTgt spid="121">
                                            <p:txEl>
                                              <p:pRg st="347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121">
                                            <p:txEl>
                                              <p:pRg st="347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5220000" y="4005000"/>
            <a:ext cx="5682960" cy="222012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285840" y="260640"/>
            <a:ext cx="8766360" cy="15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 spc="-1" strike="noStrike">
                <a:solidFill>
                  <a:srgbClr val="00aedb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DejaVu Sans"/>
              </a:rPr>
              <a:t>What is an Ethereum App?</a:t>
            </a:r>
            <a:r>
              <a:rPr lang="en-US" sz="3200" spc="-1" strike="noStrike">
                <a:solidFill>
                  <a:srgbClr val="00aedb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DejaVu Sans"/>
              </a:rPr>
              <a:t>	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323640" y="1857960"/>
            <a:ext cx="8567640" cy="22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marL="285840" indent="-284400">
              <a:lnSpc>
                <a:spcPct val="150000"/>
              </a:lnSpc>
              <a:buBlip>
                <a:blip r:embed="rId2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Code is written in a highish level language called Solidity, compiled to bytecode</a:t>
            </a:r>
            <a:endParaRPr/>
          </a:p>
          <a:p>
            <a:pPr marL="285840" indent="-284400">
              <a:lnSpc>
                <a:spcPct val="150000"/>
              </a:lnSpc>
              <a:buBlip>
                <a:blip r:embed="rId3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Bytecode can be included in a network transaction, this turns it into a smart contract</a:t>
            </a:r>
            <a:endParaRPr/>
          </a:p>
          <a:p>
            <a:pPr marL="285840" indent="-284400">
              <a:lnSpc>
                <a:spcPct val="150000"/>
              </a:lnSpc>
              <a:buBlip>
                <a:blip r:embed="rId4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Contracts can call other contracts, and you can also send a transaction to the network to call a contract without any other bytecode</a:t>
            </a:r>
            <a:endParaRPr/>
          </a:p>
          <a:p>
            <a:pPr marL="285840" indent="-284400">
              <a:lnSpc>
                <a:spcPct val="150000"/>
              </a:lnSpc>
              <a:buBlip>
                <a:blip r:embed="rId5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You can also reference local methods on contracts without making transactions</a:t>
            </a:r>
            <a:endParaRPr/>
          </a:p>
          <a:p>
            <a:pPr marL="285840" indent="-284400">
              <a:lnSpc>
                <a:spcPct val="150000"/>
              </a:lnSpc>
              <a:buBlip>
                <a:blip r:embed="rId6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You can create HTML/Javascript front ends to interact with contracts and send new transactions to the blockchain</a:t>
            </a:r>
            <a:endParaRPr/>
          </a:p>
        </p:txBody>
      </p:sp>
    </p:spTree>
  </p:cSld>
  <p:transition spd="slow">
    <p:push dir="u"/>
  </p:transition>
  <p:timing>
    <p:tnLst>
      <p:par>
        <p:cTn id="279" dur="indefinite" restart="never" nodeType="tmRoot">
          <p:childTnLst>
            <p:seq>
              <p:cTn id="280" nodeType="mainSeq">
                <p:childTnLst>
                  <p:par>
                    <p:cTn id="281" fill="freeze">
                      <p:stCondLst>
                        <p:cond delay="0"/>
                      </p:stCondLst>
                      <p:childTnLst>
                        <p:par>
                          <p:cTn id="282" fill="freeze">
                            <p:stCondLst>
                              <p:cond delay="0"/>
                            </p:stCondLst>
                            <p:childTnLst>
                              <p:par>
                                <p:cTn id="28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5" dur="500" fill="hold"/>
                                        <p:tgtEl>
                                          <p:spTgt spid="124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6" dur="500" fill="hold"/>
                                        <p:tgtEl>
                                          <p:spTgt spid="124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freeze">
                      <p:stCondLst>
                        <p:cond delay="indefinite"/>
                      </p:stCondLst>
                      <p:childTnLst>
                        <p:par>
                          <p:cTn id="288" fill="freeze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94" end="4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1" dur="500" fill="hold"/>
                                        <p:tgtEl>
                                          <p:spTgt spid="124">
                                            <p:txEl>
                                              <p:pRg st="494" end="4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2" dur="500" fill="hold"/>
                                        <p:tgtEl>
                                          <p:spTgt spid="124">
                                            <p:txEl>
                                              <p:pRg st="494" end="4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freeze">
                      <p:stCondLst>
                        <p:cond delay="indefinite"/>
                      </p:stCondLst>
                      <p:childTnLst>
                        <p:par>
                          <p:cTn id="294" fill="freeze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94" end="4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7" dur="500" fill="hold"/>
                                        <p:tgtEl>
                                          <p:spTgt spid="124">
                                            <p:txEl>
                                              <p:pRg st="494" end="4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8" dur="500" fill="hold"/>
                                        <p:tgtEl>
                                          <p:spTgt spid="124">
                                            <p:txEl>
                                              <p:pRg st="494" end="4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freeze">
                      <p:stCondLst>
                        <p:cond delay="indefinite"/>
                      </p:stCondLst>
                      <p:childTnLst>
                        <p:par>
                          <p:cTn id="300" fill="freeze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94" end="4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3" dur="500" fill="hold"/>
                                        <p:tgtEl>
                                          <p:spTgt spid="124">
                                            <p:txEl>
                                              <p:pRg st="494" end="4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4" dur="500" fill="hold"/>
                                        <p:tgtEl>
                                          <p:spTgt spid="124">
                                            <p:txEl>
                                              <p:pRg st="494" end="4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freeze">
                      <p:stCondLst>
                        <p:cond delay="indefinite"/>
                      </p:stCondLst>
                      <p:childTnLst>
                        <p:par>
                          <p:cTn id="306" fill="freeze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94" end="4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9" dur="500" fill="hold"/>
                                        <p:tgtEl>
                                          <p:spTgt spid="124">
                                            <p:txEl>
                                              <p:pRg st="494" end="4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0" dur="500" fill="hold"/>
                                        <p:tgtEl>
                                          <p:spTgt spid="124">
                                            <p:txEl>
                                              <p:pRg st="494" end="4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 rot="21595200">
            <a:off x="3303720" y="195120"/>
            <a:ext cx="253584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0" spc="-1" strike="noStrike">
                <a:solidFill>
                  <a:srgbClr val="00aedb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DejaVu Sans"/>
              </a:rPr>
              <a:t>DEMO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3772080" y="3017520"/>
            <a:ext cx="15998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Raleway"/>
              </a:rPr>
              <a:t>Mix IDE</a:t>
            </a: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323640" y="2551680"/>
            <a:ext cx="3958920" cy="28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  <p:timing>
    <p:tnLst>
      <p:par>
        <p:cTn id="311" dur="indefinite" restart="never" nodeType="tmRoot">
          <p:childTnLst>
            <p:seq>
              <p:cTn id="312" nodeType="mainSeq">
                <p:childTnLst>
                  <p:par>
                    <p:cTn id="313" fill="freeze">
                      <p:stCondLst>
                        <p:cond delay="0"/>
                      </p:stCondLst>
                      <p:childTnLst>
                        <p:par>
                          <p:cTn id="314" fill="freeze">
                            <p:stCondLst>
                              <p:cond delay="0"/>
                            </p:stCondLst>
                            <p:childTnLst>
                              <p:par>
                                <p:cTn id="31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freeze">
                            <p:stCondLst>
                              <p:cond delay="500"/>
                            </p:stCondLst>
                            <p:childTnLst>
                              <p:par>
                                <p:cTn id="32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2" dur="500" fill="hold"/>
                                        <p:tgtEl>
                                          <p:spTgt spid="127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3" dur="500" fill="hold"/>
                                        <p:tgtEl>
                                          <p:spTgt spid="127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 rot="21595200">
            <a:off x="3303720" y="195120"/>
            <a:ext cx="253584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0" spc="-1" strike="noStrike">
                <a:solidFill>
                  <a:srgbClr val="00aedb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DejaVu Sans"/>
              </a:rPr>
              <a:t>DEMO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1463040" y="3017520"/>
            <a:ext cx="62175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Raleway"/>
              </a:rPr>
              <a:t>Azure Ethereum Quickstart / Geth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323640" y="2551680"/>
            <a:ext cx="3958920" cy="28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"/>
          <p:cNvSpPr/>
          <p:nvPr/>
        </p:nvSpPr>
        <p:spPr>
          <a:xfrm>
            <a:off x="502920" y="3657600"/>
            <a:ext cx="81378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Raleway"/>
              </a:rPr>
              <a:t>https://github.com/Azure/azure-quickstart-templates/tree/master/go-ethereum-on-ubuntu</a:t>
            </a:r>
            <a:endParaRPr/>
          </a:p>
        </p:txBody>
      </p:sp>
    </p:spTree>
  </p:cSld>
  <p:transition spd="slow">
    <p:push dir="u"/>
  </p:transition>
  <p:timing>
    <p:tnLst>
      <p:par>
        <p:cTn id="324" dur="indefinite" restart="never" nodeType="tmRoot">
          <p:childTnLst>
            <p:seq>
              <p:cTn id="325" nodeType="mainSeq">
                <p:childTnLst>
                  <p:par>
                    <p:cTn id="326" fill="freeze">
                      <p:stCondLst>
                        <p:cond delay="0"/>
                      </p:stCondLst>
                      <p:childTnLst>
                        <p:par>
                          <p:cTn id="327" fill="freeze">
                            <p:stCondLst>
                              <p:cond delay="0"/>
                            </p:stCondLst>
                            <p:childTnLst>
                              <p:par>
                                <p:cTn id="328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freeze">
                            <p:stCondLst>
                              <p:cond delay="500"/>
                            </p:stCondLst>
                            <p:childTnLst>
                              <p:par>
                                <p:cTn id="33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5" dur="500" fill="hold"/>
                                        <p:tgtEl>
                                          <p:spTgt spid="130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6" dur="500" fill="hold"/>
                                        <p:tgtEl>
                                          <p:spTgt spid="130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4" descr=""/>
          <p:cNvPicPr/>
          <p:nvPr/>
        </p:nvPicPr>
        <p:blipFill>
          <a:blip r:embed="rId1"/>
          <a:srcRect l="0" t="55359" r="0" b="13966"/>
          <a:stretch/>
        </p:blipFill>
        <p:spPr>
          <a:xfrm>
            <a:off x="251640" y="4203000"/>
            <a:ext cx="8639640" cy="232092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302400" y="1772640"/>
            <a:ext cx="307080" cy="307080"/>
          </a:xfrm>
          <a:prstGeom prst="ellipse">
            <a:avLst/>
          </a:prstGeom>
          <a:solidFill>
            <a:srgbClr val="00aedb"/>
          </a:solidFill>
          <a:ln>
            <a:solidFill>
              <a:schemeClr val="bg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Picture 6" descr=""/>
          <p:cNvPicPr/>
          <p:nvPr/>
        </p:nvPicPr>
        <p:blipFill>
          <a:blip r:embed="rId2"/>
          <a:stretch/>
        </p:blipFill>
        <p:spPr>
          <a:xfrm>
            <a:off x="340920" y="1811880"/>
            <a:ext cx="230040" cy="23004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755640" y="1798560"/>
            <a:ext cx="2354760" cy="115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 cap="all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DejaVu Sans"/>
              </a:rPr>
              <a:t>APPLETON/GREEN BAY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DejaVu Sans"/>
              </a:rPr>
              <a:t>4351 College Avenue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DejaVu Sans"/>
              </a:rPr>
              <a:t>Suite 210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DejaVu Sans"/>
              </a:rPr>
              <a:t>Appleton, WI 54914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756720" y="2980080"/>
            <a:ext cx="2158920" cy="115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 cap="all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DejaVu Sans"/>
              </a:rPr>
              <a:t>MADISON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DejaVu Sans"/>
              </a:rPr>
              <a:t>5250 East Terrace Drive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DejaVu Sans"/>
              </a:rPr>
              <a:t>Suite 130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DejaVu Sans"/>
              </a:rPr>
              <a:t>Madison, WI 53718</a:t>
            </a:r>
            <a:endParaRPr/>
          </a:p>
        </p:txBody>
      </p:sp>
      <p:sp>
        <p:nvSpPr>
          <p:cNvPr id="137" name="CustomShape 4"/>
          <p:cNvSpPr/>
          <p:nvPr/>
        </p:nvSpPr>
        <p:spPr>
          <a:xfrm>
            <a:off x="314280" y="2954160"/>
            <a:ext cx="307080" cy="307080"/>
          </a:xfrm>
          <a:prstGeom prst="ellipse">
            <a:avLst/>
          </a:prstGeom>
          <a:solidFill>
            <a:srgbClr val="00aedb"/>
          </a:solidFill>
          <a:ln>
            <a:solidFill>
              <a:schemeClr val="bg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8" name="Picture 16" descr=""/>
          <p:cNvPicPr/>
          <p:nvPr/>
        </p:nvPicPr>
        <p:blipFill>
          <a:blip r:embed="rId3"/>
          <a:stretch/>
        </p:blipFill>
        <p:spPr>
          <a:xfrm>
            <a:off x="352800" y="2993040"/>
            <a:ext cx="230040" cy="230040"/>
          </a:xfrm>
          <a:prstGeom prst="rect">
            <a:avLst/>
          </a:prstGeom>
          <a:ln>
            <a:noFill/>
          </a:ln>
        </p:spPr>
      </p:pic>
      <p:sp>
        <p:nvSpPr>
          <p:cNvPr id="139" name="CustomShape 5"/>
          <p:cNvSpPr/>
          <p:nvPr/>
        </p:nvSpPr>
        <p:spPr>
          <a:xfrm>
            <a:off x="822960" y="4110840"/>
            <a:ext cx="1987200" cy="12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 cap="all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DejaVu Sans"/>
              </a:rPr>
              <a:t>MILWAUKEE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DejaVu Sans"/>
              </a:rPr>
              <a:t>2367 N. Mayfair Road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DejaVu Sans"/>
              </a:rPr>
              <a:t>Suite 200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DejaVu Sans"/>
              </a:rPr>
              <a:t>Wauwatosa, WI 53226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0" name="CustomShape 6"/>
          <p:cNvSpPr/>
          <p:nvPr/>
        </p:nvSpPr>
        <p:spPr>
          <a:xfrm>
            <a:off x="353880" y="4084920"/>
            <a:ext cx="307080" cy="307080"/>
          </a:xfrm>
          <a:prstGeom prst="ellipse">
            <a:avLst/>
          </a:prstGeom>
          <a:solidFill>
            <a:srgbClr val="00aedb"/>
          </a:solidFill>
          <a:ln>
            <a:solidFill>
              <a:schemeClr val="bg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1" name="Picture 18" descr=""/>
          <p:cNvPicPr/>
          <p:nvPr/>
        </p:nvPicPr>
        <p:blipFill>
          <a:blip r:embed="rId4"/>
          <a:stretch/>
        </p:blipFill>
        <p:spPr>
          <a:xfrm>
            <a:off x="392400" y="4123800"/>
            <a:ext cx="230040" cy="230040"/>
          </a:xfrm>
          <a:prstGeom prst="rect">
            <a:avLst/>
          </a:prstGeom>
          <a:ln>
            <a:noFill/>
          </a:ln>
        </p:spPr>
      </p:pic>
      <p:sp>
        <p:nvSpPr>
          <p:cNvPr id="142" name="CustomShape 7"/>
          <p:cNvSpPr/>
          <p:nvPr/>
        </p:nvSpPr>
        <p:spPr>
          <a:xfrm>
            <a:off x="4932000" y="2993040"/>
            <a:ext cx="374292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4800" spc="-1" strike="noStrike">
                <a:solidFill>
                  <a:srgbClr val="00aedb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DejaVu Sans"/>
              </a:rPr>
              <a:t>Thank you!</a:t>
            </a:r>
            <a:endParaRPr/>
          </a:p>
        </p:txBody>
      </p:sp>
      <p:pic>
        <p:nvPicPr>
          <p:cNvPr id="143" name="Picture 26" descr=""/>
          <p:cNvPicPr/>
          <p:nvPr/>
        </p:nvPicPr>
        <p:blipFill>
          <a:blip r:embed="rId5"/>
          <a:stretch/>
        </p:blipFill>
        <p:spPr>
          <a:xfrm>
            <a:off x="251640" y="226440"/>
            <a:ext cx="4472640" cy="111996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337" dur="indefinite" restart="never" nodeType="tmRoot">
          <p:childTnLst>
            <p:seq>
              <p:cTn id="338" dur="indefinite" nodeType="mainSeq"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345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2000"/>
                            </p:stCondLst>
                            <p:childTnLst>
                              <p:par>
                                <p:cTn id="35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2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3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7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8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3000"/>
                            </p:stCondLst>
                            <p:childTnLst>
                              <p:par>
                                <p:cTn id="36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2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3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5220000" y="4005000"/>
            <a:ext cx="5682960" cy="222012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285840" y="260640"/>
            <a:ext cx="4318920" cy="15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800" spc="-1" strike="noStrike">
                <a:solidFill>
                  <a:srgbClr val="00aedb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DejaVu Sans"/>
              </a:rPr>
              <a:t>Quick Intro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323640" y="1857960"/>
            <a:ext cx="8567640" cy="22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marL="285840" indent="-284400">
              <a:lnSpc>
                <a:spcPct val="150000"/>
              </a:lnSpc>
              <a:buBlip>
                <a:blip r:embed="rId2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About Me - Excited about blockchain tech, haven't done anything useful with it</a:t>
            </a:r>
            <a:endParaRPr/>
          </a:p>
          <a:p>
            <a:pPr marL="285840" indent="-284400">
              <a:lnSpc>
                <a:spcPct val="150000"/>
              </a:lnSpc>
              <a:buBlip>
                <a:blip r:embed="rId3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Ethereum is still VERY beta, but “stable” release around Pi day</a:t>
            </a:r>
            <a:endParaRPr/>
          </a:p>
          <a:p>
            <a:pPr marL="285840" indent="-284400">
              <a:lnSpc>
                <a:spcPct val="150000"/>
              </a:lnSpc>
              <a:buBlip>
                <a:blip r:embed="rId4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Killer app hasn't been written yet, and maybe not even dreamed of yet</a:t>
            </a:r>
            <a:endParaRPr/>
          </a:p>
          <a:p>
            <a:pPr marL="285840" indent="-284400">
              <a:lnSpc>
                <a:spcPct val="150000"/>
              </a:lnSpc>
              <a:buBlip>
                <a:blip r:embed="rId5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Please ask questions!</a:t>
            </a:r>
            <a:endParaRPr/>
          </a:p>
        </p:txBody>
      </p:sp>
    </p:spTree>
  </p:cSld>
  <p:transition spd="slow">
    <p:push dir="u"/>
  </p:transition>
  <p:timing>
    <p:tnLst>
      <p:par>
        <p:cTn id="9" dur="indefinite" restart="never" nodeType="tmRoot">
          <p:childTnLst>
            <p:seq>
              <p:cTn id="10" nodeType="mainSeq">
                <p:childTnLst>
                  <p:par>
                    <p:cTn id="11" fill="freeze">
                      <p:stCondLst>
                        <p:cond delay="0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88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88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3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88">
                                            <p:txEl>
                                              <p:pRg st="23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88">
                                            <p:txEl>
                                              <p:pRg st="23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3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88">
                                            <p:txEl>
                                              <p:pRg st="23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88">
                                            <p:txEl>
                                              <p:pRg st="23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freeze">
                      <p:stCondLst>
                        <p:cond delay="indefinite"/>
                      </p:stCondLst>
                      <p:childTnLst>
                        <p:par>
                          <p:cTn id="30" fill="freeze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3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88">
                                            <p:txEl>
                                              <p:pRg st="23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88">
                                            <p:txEl>
                                              <p:pRg st="23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freeze">
                      <p:stCondLst>
                        <p:cond delay="indefinite"/>
                      </p:stCondLst>
                      <p:childTnLst>
                        <p:par>
                          <p:cTn id="36" fill="freeze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3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88">
                                            <p:txEl>
                                              <p:pRg st="23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88">
                                            <p:txEl>
                                              <p:pRg st="23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 rot="21595200">
            <a:off x="1236600" y="192240"/>
            <a:ext cx="667044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000" spc="-1" strike="noStrike">
                <a:solidFill>
                  <a:srgbClr val="00aedb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DejaVu Sans"/>
              </a:rPr>
              <a:t>Bitcoin introduced the Blockchain to the world...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1645920" y="5244480"/>
            <a:ext cx="58518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Raleway"/>
              </a:rPr>
              <a:t>But what really is a blockchain?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323640" y="2551680"/>
            <a:ext cx="3958920" cy="28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834640" y="1738080"/>
            <a:ext cx="3199320" cy="319932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41" dur="indefinite" restart="never" nodeType="tmRoot">
          <p:childTnLst>
            <p:seq>
              <p:cTn id="42" nodeType="mainSeq">
                <p:childTnLst>
                  <p:par>
                    <p:cTn id="43" fill="freeze">
                      <p:stCondLst>
                        <p:cond delay="0"/>
                      </p:stCondLst>
                      <p:childTnLst>
                        <p:par>
                          <p:cTn id="44" fill="freeze">
                            <p:stCondLst>
                              <p:cond delay="0"/>
                            </p:stCondLst>
                            <p:childTnLst>
                              <p:par>
                                <p:cTn id="4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freeze">
                            <p:stCondLst>
                              <p:cond delay="500"/>
                            </p:stCondLst>
                            <p:childTnLst>
                              <p:par>
                                <p:cTn id="5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91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91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5220000" y="4005000"/>
            <a:ext cx="5682960" cy="222012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285840" y="260640"/>
            <a:ext cx="5108760" cy="15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800" spc="-1" strike="noStrike">
                <a:solidFill>
                  <a:srgbClr val="00aedb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DejaVu Sans"/>
              </a:rPr>
              <a:t>Shared Ledger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323640" y="1857960"/>
            <a:ext cx="8567640" cy="22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marL="285840" indent="-284400">
              <a:lnSpc>
                <a:spcPct val="150000"/>
              </a:lnSpc>
              <a:buBlip>
                <a:blip r:embed="rId2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Global peer-to-peer network</a:t>
            </a:r>
            <a:endParaRPr/>
          </a:p>
          <a:p>
            <a:pPr marL="285840" indent="-284400">
              <a:lnSpc>
                <a:spcPct val="150000"/>
              </a:lnSpc>
              <a:buBlip>
                <a:blip r:embed="rId3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Decentralized – no one controls the network, no one needs to be trusted</a:t>
            </a:r>
            <a:endParaRPr/>
          </a:p>
          <a:p>
            <a:pPr marL="285840" indent="-284400">
              <a:lnSpc>
                <a:spcPct val="150000"/>
              </a:lnSpc>
              <a:buBlip>
                <a:blip r:embed="rId4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Transparent – every member of the network can see every transaction</a:t>
            </a:r>
            <a:endParaRPr/>
          </a:p>
          <a:p>
            <a:pPr marL="285840" indent="-284400">
              <a:lnSpc>
                <a:spcPct val="150000"/>
              </a:lnSpc>
              <a:buBlip>
                <a:blip r:embed="rId5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Anonymous (but not untraceable)</a:t>
            </a:r>
            <a:endParaRPr/>
          </a:p>
        </p:txBody>
      </p:sp>
    </p:spTree>
  </p:cSld>
  <p:transition spd="slow">
    <p:push dir="u"/>
  </p:transition>
  <p:timing>
    <p:tnLst>
      <p:par>
        <p:cTn id="54" dur="indefinite" restart="never" nodeType="tmRoot">
          <p:childTnLst>
            <p:seq>
              <p:cTn id="55" nodeType="mainSeq">
                <p:childTnLst>
                  <p:par>
                    <p:cTn id="56" fill="freeze">
                      <p:stCondLst>
                        <p:cond delay="0"/>
                      </p:stCondLst>
                      <p:childTnLst>
                        <p:par>
                          <p:cTn id="57" fill="freeze">
                            <p:stCondLst>
                              <p:cond delay="0"/>
                            </p:stCondLst>
                            <p:childTnLst>
                              <p:par>
                                <p:cTn id="5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95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95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freeze">
                      <p:stCondLst>
                        <p:cond delay="indefinite"/>
                      </p:stCondLst>
                      <p:childTnLst>
                        <p:par>
                          <p:cTn id="63" fill="freeze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01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95">
                                            <p:txEl>
                                              <p:pRg st="201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95">
                                            <p:txEl>
                                              <p:pRg st="201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freeze">
                      <p:stCondLst>
                        <p:cond delay="indefinite"/>
                      </p:stCondLst>
                      <p:childTnLst>
                        <p:par>
                          <p:cTn id="69" fill="freeze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01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95">
                                            <p:txEl>
                                              <p:pRg st="201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95">
                                            <p:txEl>
                                              <p:pRg st="201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freeze">
                      <p:stCondLst>
                        <p:cond delay="indefinite"/>
                      </p:stCondLst>
                      <p:childTnLst>
                        <p:par>
                          <p:cTn id="75" fill="freeze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01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95">
                                            <p:txEl>
                                              <p:pRg st="201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95">
                                            <p:txEl>
                                              <p:pRg st="201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freeze">
                      <p:stCondLst>
                        <p:cond delay="indefinite"/>
                      </p:stCondLst>
                      <p:childTnLst>
                        <p:par>
                          <p:cTn id="81" fill="freeze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01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95">
                                            <p:txEl>
                                              <p:pRg st="201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95">
                                            <p:txEl>
                                              <p:pRg st="201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5220000" y="4005000"/>
            <a:ext cx="5682960" cy="222012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285840" y="260640"/>
            <a:ext cx="5108760" cy="15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800" spc="-1" strike="noStrike">
                <a:solidFill>
                  <a:srgbClr val="00aedb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DejaVu Sans"/>
              </a:rPr>
              <a:t>Blocks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365760" y="1162440"/>
            <a:ext cx="8567640" cy="22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marL="285840" indent="-284400">
              <a:lnSpc>
                <a:spcPct val="150000"/>
              </a:lnSpc>
              <a:buBlip>
                <a:blip r:embed="rId2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A “block” is a group of transactions, anyone can submit a transaction to the network to be included in a block</a:t>
            </a:r>
            <a:endParaRPr/>
          </a:p>
          <a:p>
            <a:pPr marL="285840" indent="-284400">
              <a:lnSpc>
                <a:spcPct val="150000"/>
              </a:lnSpc>
              <a:buBlip>
                <a:blip r:embed="rId3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Blocks are “mined” by searching for a hash of all of the transactions in the block with an appropriate number of leading zeroes (“proof of work”), once network agrees that a block is valid work begins on the next block</a:t>
            </a:r>
            <a:endParaRPr/>
          </a:p>
          <a:p>
            <a:pPr marL="285840" indent="-284400">
              <a:lnSpc>
                <a:spcPct val="150000"/>
              </a:lnSpc>
              <a:buBlip>
                <a:blip r:embed="rId4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Difficulty is adjusted to target a stable block generation time (15 minutes for Bitcoin)</a:t>
            </a:r>
            <a:endParaRPr/>
          </a:p>
          <a:p>
            <a:pPr marL="285840" indent="-284400">
              <a:lnSpc>
                <a:spcPct val="150000"/>
              </a:lnSpc>
              <a:buBlip>
                <a:blip r:embed="rId5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The hash of the previous block is included in the current block, creating the “chain”.  Because of this it's impossible to forge any block without forging them all!</a:t>
            </a:r>
            <a:endParaRPr/>
          </a:p>
        </p:txBody>
      </p:sp>
    </p:spTree>
  </p:cSld>
  <p:transition spd="slow">
    <p:push dir="u"/>
  </p:transition>
  <p:timing>
    <p:tnLst>
      <p:par>
        <p:cTn id="86" dur="indefinite" restart="never" nodeType="tmRoot">
          <p:childTnLst>
            <p:seq>
              <p:cTn id="87" nodeType="mainSeq">
                <p:childTnLst>
                  <p:par>
                    <p:cTn id="88" fill="freeze">
                      <p:stCondLst>
                        <p:cond delay="0"/>
                      </p:stCondLst>
                      <p:childTnLst>
                        <p:par>
                          <p:cTn id="89" fill="freeze">
                            <p:stCondLst>
                              <p:cond delay="0"/>
                            </p:stCondLst>
                            <p:childTnLst>
                              <p:par>
                                <p:cTn id="9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98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98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freeze">
                      <p:stCondLst>
                        <p:cond delay="indefinite"/>
                      </p:stCondLst>
                      <p:childTnLst>
                        <p:par>
                          <p:cTn id="95" fill="freeze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85" end="5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98">
                                            <p:txEl>
                                              <p:pRg st="585" end="5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98">
                                            <p:txEl>
                                              <p:pRg st="585" end="5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freeze">
                      <p:stCondLst>
                        <p:cond delay="indefinite"/>
                      </p:stCondLst>
                      <p:childTnLst>
                        <p:par>
                          <p:cTn id="101" fill="freeze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85" end="5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98">
                                            <p:txEl>
                                              <p:pRg st="585" end="5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98">
                                            <p:txEl>
                                              <p:pRg st="585" end="5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freeze">
                      <p:stCondLst>
                        <p:cond delay="indefinite"/>
                      </p:stCondLst>
                      <p:childTnLst>
                        <p:par>
                          <p:cTn id="107" fill="freeze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85" end="5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98">
                                            <p:txEl>
                                              <p:pRg st="585" end="5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98">
                                            <p:txEl>
                                              <p:pRg st="585" end="5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freeze">
                      <p:stCondLst>
                        <p:cond delay="indefinite"/>
                      </p:stCondLst>
                      <p:childTnLst>
                        <p:par>
                          <p:cTn id="113" fill="freeze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85" end="5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98">
                                            <p:txEl>
                                              <p:pRg st="585" end="5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98">
                                            <p:txEl>
                                              <p:pRg st="585" end="5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"/>
          <p:cNvPicPr/>
          <p:nvPr/>
        </p:nvPicPr>
        <p:blipFill>
          <a:blip r:embed="rId1"/>
          <a:stretch/>
        </p:blipFill>
        <p:spPr>
          <a:xfrm>
            <a:off x="5220000" y="4005000"/>
            <a:ext cx="5682960" cy="222012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285840" y="260640"/>
            <a:ext cx="6663240" cy="15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800" spc="-1" strike="noStrike">
                <a:solidFill>
                  <a:srgbClr val="00aedb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DejaVu Sans"/>
              </a:rPr>
              <a:t>Accounts (“Wallets”)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365760" y="1737360"/>
            <a:ext cx="8567640" cy="22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marL="285840" indent="-284400">
              <a:lnSpc>
                <a:spcPct val="150000"/>
              </a:lnSpc>
              <a:buBlip>
                <a:blip r:embed="rId2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An account is simply a public/private key pair</a:t>
            </a:r>
            <a:endParaRPr/>
          </a:p>
          <a:p>
            <a:pPr marL="285840" indent="-284400">
              <a:lnSpc>
                <a:spcPct val="150000"/>
              </a:lnSpc>
              <a:buBlip>
                <a:blip r:embed="rId3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To submit a transaction to the blockchain, it must be signed with the private key of the account</a:t>
            </a:r>
            <a:endParaRPr/>
          </a:p>
          <a:p>
            <a:pPr marL="285840" indent="-284400">
              <a:lnSpc>
                <a:spcPct val="150000"/>
              </a:lnSpc>
              <a:buBlip>
                <a:blip r:embed="rId4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Obviously, losing your private key or having it stolen is irrecoverable</a:t>
            </a:r>
            <a:endParaRPr/>
          </a:p>
          <a:p>
            <a:pPr marL="285840" indent="-284400">
              <a:lnSpc>
                <a:spcPct val="150000"/>
              </a:lnSpc>
              <a:buBlip>
                <a:blip r:embed="rId5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Transactions are validated by miners so you can't just send add anything to the chain</a:t>
            </a:r>
            <a:endParaRPr/>
          </a:p>
        </p:txBody>
      </p:sp>
    </p:spTree>
  </p:cSld>
  <p:transition spd="slow">
    <p:push dir="u"/>
  </p:transition>
  <p:timing>
    <p:tnLst>
      <p:par>
        <p:cTn id="118" dur="indefinite" restart="never" nodeType="tmRoot">
          <p:childTnLst>
            <p:seq>
              <p:cTn id="119" nodeType="mainSeq">
                <p:childTnLst>
                  <p:par>
                    <p:cTn id="120" fill="freeze">
                      <p:stCondLst>
                        <p:cond delay="0"/>
                      </p:stCondLst>
                      <p:childTnLst>
                        <p:par>
                          <p:cTn id="121" fill="freeze">
                            <p:stCondLst>
                              <p:cond delay="0"/>
                            </p:stCondLst>
                            <p:childTnLst>
                              <p:par>
                                <p:cTn id="12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101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101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freeze">
                      <p:stCondLst>
                        <p:cond delay="indefinite"/>
                      </p:stCondLst>
                      <p:childTnLst>
                        <p:par>
                          <p:cTn id="127" fill="freeze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0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101">
                                            <p:txEl>
                                              <p:pRg st="30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101">
                                            <p:txEl>
                                              <p:pRg st="30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freeze">
                      <p:stCondLst>
                        <p:cond delay="indefinite"/>
                      </p:stCondLst>
                      <p:childTnLst>
                        <p:par>
                          <p:cTn id="133" fill="freeze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0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101">
                                            <p:txEl>
                                              <p:pRg st="30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101">
                                            <p:txEl>
                                              <p:pRg st="30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freeze">
                      <p:stCondLst>
                        <p:cond delay="indefinite"/>
                      </p:stCondLst>
                      <p:childTnLst>
                        <p:par>
                          <p:cTn id="139" fill="freeze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0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101">
                                            <p:txEl>
                                              <p:pRg st="30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3" dur="500" fill="hold"/>
                                        <p:tgtEl>
                                          <p:spTgt spid="101">
                                            <p:txEl>
                                              <p:pRg st="30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freeze">
                      <p:stCondLst>
                        <p:cond delay="indefinite"/>
                      </p:stCondLst>
                      <p:childTnLst>
                        <p:par>
                          <p:cTn id="145" fill="freeze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0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101">
                                            <p:txEl>
                                              <p:pRg st="30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9" dur="500" fill="hold"/>
                                        <p:tgtEl>
                                          <p:spTgt spid="101">
                                            <p:txEl>
                                              <p:pRg st="30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5220000" y="4005000"/>
            <a:ext cx="5682960" cy="222012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285840" y="260640"/>
            <a:ext cx="785124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800" spc="-1" strike="noStrike">
                <a:solidFill>
                  <a:srgbClr val="00aedb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DejaVu Sans"/>
              </a:rPr>
              <a:t>That's Great!  But...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323640" y="1857960"/>
            <a:ext cx="8567640" cy="253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Bitcoin solved a very specific case of what blockchains could be used for.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85840" indent="-284400">
              <a:lnSpc>
                <a:spcPct val="150000"/>
              </a:lnSpc>
              <a:buBlip>
                <a:blip r:embed="rId2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Bitcoins can be transferred without having to trust anyone, but what if you want to conditionally send bitcoins?  Who do you trust to escrow?</a:t>
            </a:r>
            <a:endParaRPr/>
          </a:p>
          <a:p>
            <a:pPr marL="285840" indent="-284400">
              <a:lnSpc>
                <a:spcPct val="150000"/>
              </a:lnSpc>
              <a:buBlip>
                <a:blip r:embed="rId3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A global shared ledger is useful far beyond financial transactions:</a:t>
            </a:r>
            <a:endParaRPr/>
          </a:p>
          <a:p>
            <a:pPr lvl="1" marL="432000" indent="-215640">
              <a:lnSpc>
                <a:spcPct val="15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Transparent voting / decentralized organizations</a:t>
            </a:r>
            <a:endParaRPr/>
          </a:p>
          <a:p>
            <a:pPr lvl="1" marL="432000" indent="-215640">
              <a:lnSpc>
                <a:spcPct val="15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Notarization (proof of ownership)</a:t>
            </a:r>
            <a:endParaRPr/>
          </a:p>
          <a:p>
            <a:pPr lvl="1" marL="432000" indent="-215640">
              <a:lnSpc>
                <a:spcPct val="15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Prediction markets</a:t>
            </a:r>
            <a:endParaRPr/>
          </a:p>
          <a:p>
            <a:pPr lvl="1" marL="432000" indent="-215640">
              <a:lnSpc>
                <a:spcPct val="15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IOT?</a:t>
            </a:r>
            <a:endParaRPr/>
          </a:p>
        </p:txBody>
      </p:sp>
    </p:spTree>
  </p:cSld>
  <p:transition spd="slow">
    <p:push dir="u"/>
  </p:transition>
  <p:timing>
    <p:tnLst>
      <p:par>
        <p:cTn id="150" dur="indefinite" restart="never" nodeType="tmRoot">
          <p:childTnLst>
            <p:seq>
              <p:cTn id="151" nodeType="mainSeq">
                <p:childTnLst>
                  <p:par>
                    <p:cTn id="152" fill="freeze">
                      <p:stCondLst>
                        <p:cond delay="0"/>
                      </p:stCondLst>
                      <p:childTnLst>
                        <p:par>
                          <p:cTn id="153" fill="freeze">
                            <p:stCondLst>
                              <p:cond delay="0"/>
                            </p:stCondLst>
                            <p:childTnLst>
                              <p:par>
                                <p:cTn id="154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6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23640" y="260640"/>
            <a:ext cx="6899760" cy="15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800" spc="-1" strike="noStrike">
                <a:solidFill>
                  <a:srgbClr val="00aedb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DejaVu Sans"/>
              </a:rPr>
              <a:t>Introducing Ethereum</a:t>
            </a:r>
            <a:endParaRPr/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4381920" y="1828800"/>
            <a:ext cx="4761720" cy="375228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288720" y="2123640"/>
            <a:ext cx="4282920" cy="253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marL="285840" indent="-284400">
              <a:lnSpc>
                <a:spcPct val="150000"/>
              </a:lnSpc>
              <a:buBlip>
                <a:blip r:embed="rId2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Turing complete blockchain: allows “Smart Contracts” to run on the blockchain</a:t>
            </a:r>
            <a:endParaRPr/>
          </a:p>
          <a:p>
            <a:pPr marL="285840" indent="-284400">
              <a:lnSpc>
                <a:spcPct val="150000"/>
              </a:lnSpc>
              <a:buBlip>
                <a:blip r:embed="rId3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Integrates well with Javascript, allowing easy development of Ethereum-based web applications</a:t>
            </a:r>
            <a:endParaRPr/>
          </a:p>
          <a:p>
            <a:pPr marL="285840" indent="-284400">
              <a:lnSpc>
                <a:spcPct val="150000"/>
              </a:lnSpc>
              <a:buBlip>
                <a:blip r:embed="rId4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15 second block time target</a:t>
            </a:r>
            <a:endParaRPr/>
          </a:p>
        </p:txBody>
      </p:sp>
    </p:spTree>
  </p:cSld>
  <p:transition spd="slow">
    <p:push dir="u"/>
  </p:transition>
  <p:timing>
    <p:tnLst>
      <p:par>
        <p:cTn id="158" dur="indefinite" restart="never" nodeType="tmRoot">
          <p:childTnLst>
            <p:seq>
              <p:cTn id="15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5220000" y="4005000"/>
            <a:ext cx="5682960" cy="222012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285840" y="260640"/>
            <a:ext cx="8766360" cy="15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000" spc="-1" strike="noStrike">
                <a:solidFill>
                  <a:srgbClr val="00aedb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DejaVu Sans"/>
              </a:rPr>
              <a:t>But why do we need Ethereum?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323640" y="908640"/>
            <a:ext cx="543672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Raleway"/>
              </a:rPr>
              <a:t>Can't we just extend Bitcoin?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323640" y="1857960"/>
            <a:ext cx="8567640" cy="22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People have been having this argument since Ethereum was announced...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85840" indent="-284400">
              <a:lnSpc>
                <a:spcPct val="150000"/>
              </a:lnSpc>
              <a:buBlip>
                <a:blip r:embed="rId2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Bitcoin does have a scripting language, but it's not fully turing complete</a:t>
            </a:r>
            <a:endParaRPr/>
          </a:p>
          <a:p>
            <a:pPr marL="285840" indent="-284400">
              <a:lnSpc>
                <a:spcPct val="150000"/>
              </a:lnSpc>
              <a:buBlip>
                <a:blip r:embed="rId3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Lots of people are working on using Bitcoin “sidechains” to implement smart contracts (Counterparty is probably the most mature implementation, also Rootstock)</a:t>
            </a:r>
            <a:endParaRPr/>
          </a:p>
          <a:p>
            <a:pPr marL="285840" indent="-284400">
              <a:lnSpc>
                <a:spcPct val="150000"/>
              </a:lnSpc>
              <a:buBlip>
                <a:blip r:embed="rId4"/>
              </a:buBlip>
            </a:pPr>
            <a:r>
              <a:rPr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-Light"/>
                <a:ea typeface="Raleway"/>
              </a:rPr>
              <a:t>It may one day be just as easy to do smart contracts with Bitcoin as it is with Ethereum, but that day isn't today, and Ethereum is here. :)</a:t>
            </a:r>
            <a:endParaRPr/>
          </a:p>
        </p:txBody>
      </p:sp>
    </p:spTree>
  </p:cSld>
  <p:transition spd="slow">
    <p:push dir="u"/>
  </p:transition>
  <p:timing>
    <p:tnLst>
      <p:par>
        <p:cTn id="160" dur="indefinite" restart="never" nodeType="tmRoot">
          <p:childTnLst>
            <p:seq>
              <p:cTn id="161" dur="indefinite" nodeType="mainSeq"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111">
                                            <p:txEl>
                                              <p:p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111">
                                            <p:txEl>
                                              <p:p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47" end="4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111">
                                            <p:txEl>
                                              <p:pRg st="447" end="4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111">
                                            <p:txEl>
                                              <p:pRg st="447" end="4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47" end="4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111">
                                            <p:txEl>
                                              <p:pRg st="447" end="4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111">
                                            <p:txEl>
                                              <p:pRg st="447" end="4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47" end="4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111">
                                            <p:txEl>
                                              <p:pRg st="447" end="4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111">
                                            <p:txEl>
                                              <p:pRg st="447" end="4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47" end="4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111">
                                            <p:txEl>
                                              <p:pRg st="447" end="4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111">
                                            <p:txEl>
                                              <p:pRg st="447" end="4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Application>LibreOffice/5.0.3.2$Linux_X86_64 LibreOffice_project/00m0$Build-2</Application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2015-01-28T17:34:31Z</dcterms:created>
  <dc:creator>ubu</dc:creator>
  <dc:language>en-US</dc:language>
  <cp:lastModifiedBy>mrosack </cp:lastModifiedBy>
  <dcterms:modified xsi:type="dcterms:W3CDTF">2016-03-12T06:55:45Z</dcterms:modified>
  <cp:revision>51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0x01010035771CBA9B8D7D4EAB55348E11CDFA3F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  <property fmtid="{D5CDD505-2E9C-101B-9397-08002B2CF9AE}" pid="13" name="_dlc_DocIdItemGuid">
    <vt:lpwstr>860882fe-8653-4964-b108-1826c43834cf</vt:lpwstr>
  </property>
</Properties>
</file>