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58E26-0076-48CB-9058-4452CE3FDA4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6F13-DA1F-4147-9246-A1DBABF48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0256-12F4-88F9-4FE9-3A0B9072F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C92C-B967-9783-FD09-406EB4C80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34C2-D1F2-1C30-A0CD-20E7A813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B218-AB37-173A-6D40-AEAD8172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6406-4FD1-3ADA-A2F6-735C4CDE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8AFE-0BD7-0F6E-4E12-FA2ED4DC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888A-7D5A-E556-FB80-F062B427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717B-D8E6-E8EC-C19B-325C8C9E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B66F-765E-8E9C-64C5-A17C3DC9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6796-41C8-5CBC-715A-F78899B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6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A7E21-6637-323F-32E7-240B6E9F4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80872-01F9-65FB-4626-C61DBFE4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4C4C-4F82-4B4F-D98C-4EBA0D27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177A-CA64-C7E7-DFEC-79C89C84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27106-E2A2-6E3C-79C4-ED407480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E8A0-F8A3-3AEE-8C5B-648AEBB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582C-C723-6265-44AA-E87712D0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17EB-A28F-B1D3-9B8F-69E268E6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B707-DD50-BC05-D17E-14167EDB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C907-5FCD-3794-C0BB-DD1F25EE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9B59-CCFE-0F96-9BA9-95F2C079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4935-736D-B2F8-4310-660BD3E3A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2D6B-43C2-63AB-1D7E-8F22E09F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7ADC-37F2-ADD8-D256-8E2D508D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35A3-49EE-078C-6614-52FD88CB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0030-1708-0656-3C58-5B3372B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1FF8-75EB-2640-2C6E-9AF59373F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37160-E3C1-1F48-B6E9-408D85EB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E7DB-E63B-5B56-55CA-12AF61EB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6128-D188-651C-013B-D49446E4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E8AD-EE88-387B-451E-74DD74B4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2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2B1-5C2A-707E-8FBE-72E603AD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96422-0BE5-5327-2512-97B987839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A647F-96C7-43F8-7DAC-265568CD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29FC6-7904-1CE3-B9DB-C508974B5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896ED-FC3D-AC6C-E84F-DC8FFDD81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D9FA8-F7F1-F526-C5F8-FA7D7010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2916C-FE04-FB57-719A-C8285423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94208-846D-B4F4-BCB6-EE6C7CA2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E353-5E38-94C9-FDC8-46193BB2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36829-3084-A749-0427-DA4753C8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0BAF0-9FE4-3935-9614-4CBBA07A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4CF95-26A3-9514-CD6F-EA894F57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E901-BF8C-4305-CFF6-AE27A5F9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28ACA-C939-7CEB-90BE-4BAE7C8D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EFE7-B37D-2650-D5B6-2CC7A8D6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13A4-2A02-C9D0-6C27-529E411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5DF1-E763-328F-061C-8D7EF536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1824B-E174-BC2E-28D6-3DA2EB6D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49162-0ECD-A0FD-E836-B95C573E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3CF78-48D0-C4EB-A0BE-072C17D2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92AA-D11F-8692-076D-442F9E9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3244-8F81-0038-6C49-067C435E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E7949-CA9C-76CB-595A-980F337C4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FED9F-8F1E-08BC-F398-48EFA6117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3680B-95C6-53FE-F02E-9105D63E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84D13-112E-07DF-3238-BBF2CEC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E0D7-B5C5-4A3F-D98B-B923FCF1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61E7D-B8EB-9236-658C-4AB57D9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6AAA-2651-80FA-961D-93F1EEA6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6335-42D2-7BBA-38C1-0DC06D44E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AFB10-B31C-4E53-9A26-536AD2B98F9C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379F-0D34-A738-7269-3A49DEEA5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EA9F-2FDF-50B0-69B8-C714349D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36DBC-9E30-4022-9DBF-63AA4C50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EA20-82D1-E95F-F649-CFFECEA44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and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CCF3-04C3-5F72-F8BD-21F6A6462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the software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278437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25BBA-739E-34AF-9FA7-EFD69932C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C38-E613-F5E0-461F-557F5B5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A8C3-C627-80C1-E0CA-6C4F247F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759516"/>
          </a:xfrm>
        </p:spPr>
        <p:txBody>
          <a:bodyPr>
            <a:normAutofit/>
          </a:bodyPr>
          <a:lstStyle/>
          <a:p>
            <a:r>
              <a:rPr lang="en-US" dirty="0"/>
              <a:t>Sprint Review</a:t>
            </a:r>
          </a:p>
          <a:p>
            <a:pPr lvl="1"/>
            <a:r>
              <a:rPr lang="en-US" dirty="0"/>
              <a:t>Occurs at the end of the sprint</a:t>
            </a:r>
          </a:p>
          <a:p>
            <a:pPr lvl="1"/>
            <a:r>
              <a:rPr lang="en-US" dirty="0"/>
              <a:t>The development team presents the product increment to the product owner</a:t>
            </a:r>
          </a:p>
          <a:p>
            <a:pPr lvl="1"/>
            <a:r>
              <a:rPr lang="en-US" dirty="0"/>
              <a:t>Ideally, live demonstrations of what improvements have been added</a:t>
            </a:r>
          </a:p>
          <a:p>
            <a:pPr lvl="1"/>
            <a:r>
              <a:rPr lang="en-US" dirty="0"/>
              <a:t>The product owner determines whether each user story is Done</a:t>
            </a:r>
          </a:p>
          <a:p>
            <a:pPr lvl="1"/>
            <a:r>
              <a:rPr lang="en-US" dirty="0"/>
              <a:t>Opportunity for product owner and customers to offer feedback to the development team</a:t>
            </a:r>
          </a:p>
          <a:p>
            <a:pPr lvl="2"/>
            <a:r>
              <a:rPr lang="en-US" dirty="0"/>
              <a:t>Are we on the right track?</a:t>
            </a:r>
          </a:p>
          <a:p>
            <a:pPr lvl="2"/>
            <a:r>
              <a:rPr lang="en-US" dirty="0"/>
              <a:t>Have our priorities changed?</a:t>
            </a:r>
          </a:p>
          <a:p>
            <a:pPr lvl="2"/>
            <a:r>
              <a:rPr lang="en-US" dirty="0"/>
              <a:t>Are there any new requirements?</a:t>
            </a:r>
          </a:p>
          <a:p>
            <a:pPr lvl="1"/>
            <a:r>
              <a:rPr lang="en-US" dirty="0"/>
              <a:t>Feedback is captured as new user stories in the product backlog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4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60D95-BA86-0FC7-CE43-8F53365BD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CDC-148F-F439-2F32-6B0DA41D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D35B-7AE6-7BFD-F9A8-44262269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759516"/>
          </a:xfrm>
        </p:spPr>
        <p:txBody>
          <a:bodyPr>
            <a:normAutofit/>
          </a:bodyPr>
          <a:lstStyle/>
          <a:p>
            <a:r>
              <a:rPr lang="en-US" dirty="0"/>
              <a:t>Sprint Retrospective</a:t>
            </a:r>
          </a:p>
          <a:p>
            <a:pPr lvl="1"/>
            <a:r>
              <a:rPr lang="en-US" dirty="0"/>
              <a:t>Occurs at the end of the sprint</a:t>
            </a:r>
          </a:p>
          <a:p>
            <a:pPr lvl="1"/>
            <a:r>
              <a:rPr lang="en-US" dirty="0"/>
              <a:t>The development team reflects on the completed sprint</a:t>
            </a:r>
          </a:p>
          <a:p>
            <a:pPr lvl="1"/>
            <a:r>
              <a:rPr lang="en-US" dirty="0"/>
              <a:t>What went well?</a:t>
            </a:r>
          </a:p>
          <a:p>
            <a:pPr lvl="2"/>
            <a:r>
              <a:rPr lang="en-US" dirty="0"/>
              <a:t>Focused on process, not work product</a:t>
            </a:r>
          </a:p>
          <a:p>
            <a:pPr lvl="1"/>
            <a:r>
              <a:rPr lang="en-US" dirty="0"/>
              <a:t>What didn’t go well?</a:t>
            </a:r>
          </a:p>
          <a:p>
            <a:pPr lvl="1"/>
            <a:r>
              <a:rPr lang="en-US" dirty="0"/>
              <a:t>What one change are we going to make to the process to improve it for the next sprint?</a:t>
            </a:r>
          </a:p>
          <a:p>
            <a:pPr lvl="2"/>
            <a:r>
              <a:rPr lang="en-US" dirty="0"/>
              <a:t>Scrum is, and must be, ever-changing and ever-improving</a:t>
            </a:r>
          </a:p>
          <a:p>
            <a:pPr lvl="2"/>
            <a:r>
              <a:rPr lang="en-US" dirty="0"/>
              <a:t>Every Scrum team must adapt the process over time to suit itself</a:t>
            </a:r>
          </a:p>
          <a:p>
            <a:pPr lvl="2"/>
            <a:r>
              <a:rPr lang="en-US" dirty="0"/>
              <a:t>Continuous improvement is a core value of Agile</a:t>
            </a:r>
          </a:p>
        </p:txBody>
      </p:sp>
    </p:spTree>
    <p:extLst>
      <p:ext uri="{BB962C8B-B14F-4D97-AF65-F5344CB8AC3E}">
        <p14:creationId xmlns:p14="http://schemas.microsoft.com/office/powerpoint/2010/main" val="44684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993F-D74B-424F-7AC8-F40752E14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6BF2-B596-0AB5-9356-7C6735FA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waterfall?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4647-E1E1-CBBD-5D25-DD601A2AD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759516"/>
          </a:xfrm>
        </p:spPr>
        <p:txBody>
          <a:bodyPr>
            <a:normAutofit/>
          </a:bodyPr>
          <a:lstStyle/>
          <a:p>
            <a:r>
              <a:rPr lang="en-US" dirty="0"/>
              <a:t>Waterfall development involves doing every step of the software lifecycle once, in order:</a:t>
            </a:r>
          </a:p>
          <a:p>
            <a:pPr lvl="1"/>
            <a:r>
              <a:rPr lang="en-US" dirty="0"/>
              <a:t>Requirements analysis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Once each step of waterfall is complete, we don’t go backwards.</a:t>
            </a:r>
          </a:p>
          <a:p>
            <a:pPr lvl="1"/>
            <a:r>
              <a:rPr lang="en-US" dirty="0"/>
              <a:t>No mechanism for feedback</a:t>
            </a:r>
          </a:p>
          <a:p>
            <a:pPr lvl="1"/>
            <a:r>
              <a:rPr lang="en-US" dirty="0"/>
              <a:t>No easy way to change course if requirements or priorities change</a:t>
            </a:r>
          </a:p>
          <a:p>
            <a:pPr lvl="1"/>
            <a:r>
              <a:rPr lang="en-US" dirty="0"/>
              <a:t>No easy way to address defects found in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0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D735E-C92E-D605-C356-89495B26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17D6-34A4-44BD-1AC5-161C439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waterfall?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AC17-9285-8A62-99AF-85DC68B4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759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Waterfall was not an absolute disaster. It did not crush every software project into rubble. But it was, and remains, a disastrous way to run a software project.</a:t>
            </a:r>
          </a:p>
          <a:p>
            <a:pPr marL="0" indent="0">
              <a:buNone/>
            </a:pPr>
            <a:r>
              <a:rPr lang="en-US" i="1" dirty="0"/>
              <a:t>The thing about the Waterfall idea is that it just makes so much sense. First we analyze the problem, then we design the solution, and then we implement the design.</a:t>
            </a:r>
          </a:p>
          <a:p>
            <a:pPr marL="0" indent="0">
              <a:buNone/>
            </a:pPr>
            <a:r>
              <a:rPr lang="en-US" i="1" dirty="0"/>
              <a:t>Simple. Direct. Obvious. And wrong.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(Martin, 2020)</a:t>
            </a:r>
          </a:p>
        </p:txBody>
      </p:sp>
    </p:spTree>
    <p:extLst>
      <p:ext uri="{BB962C8B-B14F-4D97-AF65-F5344CB8AC3E}">
        <p14:creationId xmlns:p14="http://schemas.microsoft.com/office/powerpoint/2010/main" val="204247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8B02-A86A-9D0B-82CA-C30B1AB64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A142-44BF-D238-3FE3-2E70BEE8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waterfall?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5D8C-D2A8-143C-A0AD-089F2C98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1765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is a product that is easy to change.</a:t>
            </a:r>
          </a:p>
          <a:p>
            <a:pPr lvl="1"/>
            <a:r>
              <a:rPr lang="en-US" dirty="0"/>
              <a:t>“Had we wanted [the behavior of our machines] to be hard to change, we would have called it hardware.”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Waterfall development makes change expensive and difficult.</a:t>
            </a:r>
          </a:p>
          <a:p>
            <a:r>
              <a:rPr lang="en-US" dirty="0"/>
              <a:t>Example: focus on detox/wellness trips</a:t>
            </a:r>
          </a:p>
          <a:p>
            <a:pPr lvl="1"/>
            <a:r>
              <a:rPr lang="en-US" dirty="0"/>
              <a:t>Had we been in a waterfall model, this change could have set us back weeks or months – the code could have been structured to support and promote different kinds of trips</a:t>
            </a:r>
          </a:p>
          <a:p>
            <a:pPr lvl="1"/>
            <a:r>
              <a:rPr lang="en-US" dirty="0"/>
              <a:t>At best, lots of work would have been wasted (e.g., support for many kinds of trips and filtering among them)</a:t>
            </a:r>
          </a:p>
          <a:p>
            <a:pPr lvl="1"/>
            <a:r>
              <a:rPr lang="en-US" dirty="0"/>
              <a:t>Agile allowed us to respond to that change effortlessly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BA0FA-B47A-165B-EC77-1AEAE3F7D375}"/>
              </a:ext>
            </a:extLst>
          </p:cNvPr>
          <p:cNvSpPr txBox="1"/>
          <p:nvPr/>
        </p:nvSpPr>
        <p:spPr>
          <a:xfrm>
            <a:off x="838200" y="5852160"/>
            <a:ext cx="1024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Martin, 2020.</a:t>
            </a:r>
          </a:p>
        </p:txBody>
      </p:sp>
    </p:spTree>
    <p:extLst>
      <p:ext uri="{BB962C8B-B14F-4D97-AF65-F5344CB8AC3E}">
        <p14:creationId xmlns:p14="http://schemas.microsoft.com/office/powerpoint/2010/main" val="289587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1A04-3FDD-5A21-F178-502A121F1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E11B-0870-BC99-6D94-1F313B26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258A-6340-EE77-AE8E-F6D4D51D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176581"/>
          </a:xfrm>
        </p:spPr>
        <p:txBody>
          <a:bodyPr>
            <a:normAutofit/>
          </a:bodyPr>
          <a:lstStyle/>
          <a:p>
            <a:r>
              <a:rPr lang="en-US" dirty="0"/>
              <a:t>Agile is about collaboration, flexibility, and responsiveness to change.</a:t>
            </a:r>
          </a:p>
          <a:p>
            <a:r>
              <a:rPr lang="en-US" dirty="0"/>
              <a:t>If the product is inherently difficult and expensive to change, then waterfall makes sense.</a:t>
            </a:r>
          </a:p>
          <a:p>
            <a:pPr lvl="1"/>
            <a:r>
              <a:rPr lang="en-US" dirty="0"/>
              <a:t>Example: hardware</a:t>
            </a:r>
          </a:p>
          <a:p>
            <a:r>
              <a:rPr lang="en-US" dirty="0"/>
              <a:t>Waterfall development turns </a:t>
            </a:r>
            <a:r>
              <a:rPr lang="en-US" i="1" dirty="0"/>
              <a:t>software</a:t>
            </a:r>
            <a:r>
              <a:rPr lang="en-US" dirty="0"/>
              <a:t> into </a:t>
            </a:r>
            <a:r>
              <a:rPr lang="en-US" i="1" dirty="0"/>
              <a:t>hardware</a:t>
            </a:r>
            <a:r>
              <a:rPr lang="en-US" dirty="0"/>
              <a:t> by making </a:t>
            </a:r>
            <a:r>
              <a:rPr lang="en-US"/>
              <a:t>change difficult </a:t>
            </a:r>
            <a:r>
              <a:rPr lang="en-US" dirty="0"/>
              <a:t>and expensive.</a:t>
            </a:r>
          </a:p>
          <a:p>
            <a:r>
              <a:rPr lang="en-US" dirty="0"/>
              <a:t>Agile is the most appropriate development philosophy for software.</a:t>
            </a:r>
          </a:p>
        </p:txBody>
      </p:sp>
    </p:spTree>
    <p:extLst>
      <p:ext uri="{BB962C8B-B14F-4D97-AF65-F5344CB8AC3E}">
        <p14:creationId xmlns:p14="http://schemas.microsoft.com/office/powerpoint/2010/main" val="92074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67AB-7749-330B-F104-55BB31D7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647B-1C8F-0B21-7E62-A78E6F61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Beck, Beedle, van </a:t>
            </a:r>
            <a:r>
              <a:rPr lang="en-US" dirty="0" err="1"/>
              <a:t>Bennekum</a:t>
            </a:r>
            <a:r>
              <a:rPr lang="en-US" dirty="0"/>
              <a:t>, Cockburn, Cunningham, Fowler, </a:t>
            </a:r>
            <a:r>
              <a:rPr lang="en-US" dirty="0" err="1"/>
              <a:t>Grenning</a:t>
            </a:r>
            <a:r>
              <a:rPr lang="en-US" dirty="0"/>
              <a:t>, Highsmith, Hunt, Jeffries, Kern, Marick, Martin, Mellor, Schwaber, Sutherland, Thomas. (2001). </a:t>
            </a:r>
            <a:r>
              <a:rPr lang="en-US" i="1" dirty="0"/>
              <a:t>Manifesto for Agile Software Development.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https://agilemanifesto.org/</a:t>
            </a:r>
            <a:endParaRPr lang="en-US" dirty="0"/>
          </a:p>
          <a:p>
            <a:r>
              <a:rPr lang="en-US" dirty="0"/>
              <a:t>Cobb, C. (2015). </a:t>
            </a:r>
            <a:r>
              <a:rPr lang="en-US" i="1" dirty="0"/>
              <a:t>The Project Manager’s Guide to Mastering Agile.</a:t>
            </a:r>
            <a:r>
              <a:rPr lang="en-US" dirty="0"/>
              <a:t> Wiley.</a:t>
            </a:r>
          </a:p>
          <a:p>
            <a:r>
              <a:rPr lang="en-US" dirty="0"/>
              <a:t>Martin, R. C. (2020) </a:t>
            </a:r>
            <a:r>
              <a:rPr lang="en-US" i="1" dirty="0"/>
              <a:t>Clean Agile: Back to basics.</a:t>
            </a:r>
            <a:r>
              <a:rPr lang="en-US" dirty="0"/>
              <a:t> Pearson Education.</a:t>
            </a:r>
          </a:p>
          <a:p>
            <a:r>
              <a:rPr lang="en-US" dirty="0"/>
              <a:t>Sutherland, J. (2014). </a:t>
            </a:r>
            <a:r>
              <a:rPr lang="en-US" i="1" dirty="0"/>
              <a:t>Scrum: The art of doing twice the work in half the time. </a:t>
            </a:r>
            <a:r>
              <a:rPr lang="en-US" dirty="0"/>
              <a:t>Crown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F100-6277-0733-6AB2-2C667BD2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5279-C191-EB30-D4F7-9D28E3BF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3843655"/>
          </a:xfrm>
        </p:spPr>
        <p:txBody>
          <a:bodyPr/>
          <a:lstStyle/>
          <a:p>
            <a:r>
              <a:rPr lang="en-US" dirty="0"/>
              <a:t>A set of values and principles that guide us to a better way of developing software.</a:t>
            </a:r>
          </a:p>
          <a:p>
            <a:r>
              <a:rPr lang="en-US" dirty="0"/>
              <a:t>In Agile, we value: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While there is value in the items on the right, we value the items on the left more.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B5D0-9CF5-27CF-9AD9-97ECD72B48BF}"/>
              </a:ext>
            </a:extLst>
          </p:cNvPr>
          <p:cNvSpPr txBox="1"/>
          <p:nvPr/>
        </p:nvSpPr>
        <p:spPr>
          <a:xfrm>
            <a:off x="838200" y="5852160"/>
            <a:ext cx="1024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Beck et al., 2001.</a:t>
            </a:r>
          </a:p>
          <a:p>
            <a:pPr marL="342900" indent="-342900">
              <a:buAutoNum type="arabicPeriod"/>
            </a:pPr>
            <a:r>
              <a:rPr lang="en-US" dirty="0"/>
              <a:t>Beck et al., 2001.</a:t>
            </a:r>
          </a:p>
        </p:txBody>
      </p:sp>
    </p:spTree>
    <p:extLst>
      <p:ext uri="{BB962C8B-B14F-4D97-AF65-F5344CB8AC3E}">
        <p14:creationId xmlns:p14="http://schemas.microsoft.com/office/powerpoint/2010/main" val="177490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C90FC-403B-909A-B0B5-5EE604317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86C8-0313-B11C-7243-8851E4C6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0023-76DC-1273-F4B5-B740CC9E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3843655"/>
          </a:xfrm>
        </p:spPr>
        <p:txBody>
          <a:bodyPr/>
          <a:lstStyle/>
          <a:p>
            <a:r>
              <a:rPr lang="en-US" dirty="0"/>
              <a:t>A framework for putting the Agile values into practice</a:t>
            </a:r>
          </a:p>
          <a:p>
            <a:r>
              <a:rPr lang="en-US" dirty="0"/>
              <a:t>Based on Taiichi Ohno’s Toyota Production System</a:t>
            </a:r>
          </a:p>
          <a:p>
            <a:pPr lvl="1"/>
            <a:r>
              <a:rPr lang="en-US" dirty="0"/>
              <a:t>“Production should flow swiftly and calmly throughout the process”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“One of management’s key tasks is to identify and remove impediments”</a:t>
            </a:r>
            <a:r>
              <a:rPr lang="en-US" baseline="30000" dirty="0"/>
              <a:t>2</a:t>
            </a:r>
          </a:p>
          <a:p>
            <a:r>
              <a:rPr lang="en-US" dirty="0"/>
              <a:t>Not a methodology or a prescription</a:t>
            </a:r>
          </a:p>
          <a:p>
            <a:r>
              <a:rPr lang="en-US" dirty="0"/>
              <a:t>Not about going fast</a:t>
            </a:r>
          </a:p>
          <a:p>
            <a:pPr lvl="1"/>
            <a:r>
              <a:rPr lang="en-US" dirty="0"/>
              <a:t>“Agile is about knowing, as early as possible, just how screwed we are.”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Knowing this allows us to make business decisions based on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592-72D3-E579-5A7D-0E880B7B7691}"/>
              </a:ext>
            </a:extLst>
          </p:cNvPr>
          <p:cNvSpPr txBox="1"/>
          <p:nvPr/>
        </p:nvSpPr>
        <p:spPr>
          <a:xfrm>
            <a:off x="838200" y="5852160"/>
            <a:ext cx="1024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Sutherland, 2014.</a:t>
            </a:r>
          </a:p>
          <a:p>
            <a:pPr marL="342900" indent="-342900">
              <a:buAutoNum type="arabicPeriod"/>
            </a:pPr>
            <a:r>
              <a:rPr lang="en-US" dirty="0"/>
              <a:t>Sutherland, 2014.</a:t>
            </a:r>
          </a:p>
          <a:p>
            <a:pPr marL="342900" indent="-342900">
              <a:buAutoNum type="arabicPeriod"/>
            </a:pPr>
            <a:r>
              <a:rPr lang="en-US" dirty="0"/>
              <a:t>Martin, 2020.</a:t>
            </a:r>
          </a:p>
        </p:txBody>
      </p:sp>
    </p:spTree>
    <p:extLst>
      <p:ext uri="{BB962C8B-B14F-4D97-AF65-F5344CB8AC3E}">
        <p14:creationId xmlns:p14="http://schemas.microsoft.com/office/powerpoint/2010/main" val="41890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7D9E-7EB5-2E87-BAFF-B491FB4B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EA3F-57BE-6F21-1874-899E19B3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E753-3848-F6B8-DA2F-367D9E06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3843655"/>
          </a:xfrm>
        </p:spPr>
        <p:txBody>
          <a:bodyPr/>
          <a:lstStyle/>
          <a:p>
            <a:r>
              <a:rPr lang="en-US" dirty="0"/>
              <a:t>Three roles on a Scrum Team</a:t>
            </a:r>
          </a:p>
          <a:p>
            <a:pPr lvl="1"/>
            <a:r>
              <a:rPr lang="en-US" dirty="0"/>
              <a:t>Product Owner</a:t>
            </a:r>
          </a:p>
          <a:p>
            <a:pPr lvl="2"/>
            <a:r>
              <a:rPr lang="en-US" dirty="0"/>
              <a:t>“Responsible for  maximizing the value of the product and the work of the Development Team”</a:t>
            </a:r>
            <a:r>
              <a:rPr lang="en-US" baseline="30000" dirty="0"/>
              <a:t>1</a:t>
            </a:r>
            <a:endParaRPr lang="en-US" dirty="0"/>
          </a:p>
          <a:p>
            <a:pPr lvl="2"/>
            <a:r>
              <a:rPr lang="en-US" dirty="0"/>
              <a:t>Owns and manages the product backlog (items that may be worked on in the future)</a:t>
            </a:r>
          </a:p>
          <a:p>
            <a:pPr lvl="2"/>
            <a:r>
              <a:rPr lang="en-US" dirty="0"/>
              <a:t>Orders and prioritizes backlog items</a:t>
            </a:r>
          </a:p>
          <a:p>
            <a:pPr lvl="2"/>
            <a:r>
              <a:rPr lang="en-US" dirty="0"/>
              <a:t>Ensures that backlog items are clearly defined and understandable to the development team</a:t>
            </a:r>
          </a:p>
          <a:p>
            <a:pPr lvl="2"/>
            <a:r>
              <a:rPr lang="en-US" dirty="0"/>
              <a:t>Represents the customer’s interests to the team</a:t>
            </a:r>
          </a:p>
          <a:p>
            <a:pPr lvl="2"/>
            <a:r>
              <a:rPr lang="en-US" dirty="0"/>
              <a:t>Directs the team’s work priorities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69975-B1B4-B96C-C228-5692616FB879}"/>
              </a:ext>
            </a:extLst>
          </p:cNvPr>
          <p:cNvSpPr txBox="1"/>
          <p:nvPr/>
        </p:nvSpPr>
        <p:spPr>
          <a:xfrm>
            <a:off x="838200" y="5852160"/>
            <a:ext cx="1024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Cobb, 2015.</a:t>
            </a:r>
          </a:p>
        </p:txBody>
      </p:sp>
    </p:spTree>
    <p:extLst>
      <p:ext uri="{BB962C8B-B14F-4D97-AF65-F5344CB8AC3E}">
        <p14:creationId xmlns:p14="http://schemas.microsoft.com/office/powerpoint/2010/main" val="41662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48948-97A8-81B7-FF4A-C22D608B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A73D-7DF4-7C04-DE3A-3CC9AC67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3103-A69B-599E-11D4-F7574408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3843655"/>
          </a:xfrm>
        </p:spPr>
        <p:txBody>
          <a:bodyPr/>
          <a:lstStyle/>
          <a:p>
            <a:r>
              <a:rPr lang="en-US" dirty="0"/>
              <a:t>Three roles on a Scrum Team</a:t>
            </a:r>
          </a:p>
          <a:p>
            <a:pPr lvl="1"/>
            <a:r>
              <a:rPr lang="en-US" dirty="0"/>
              <a:t>Scrum Master</a:t>
            </a:r>
          </a:p>
          <a:p>
            <a:pPr lvl="2"/>
            <a:r>
              <a:rPr lang="en-US" dirty="0"/>
              <a:t>Responsible for the Scrum process, “ensuring that the team adheres to Scrum theory, practices, and rules”</a:t>
            </a:r>
            <a:r>
              <a:rPr lang="en-US" baseline="30000" dirty="0"/>
              <a:t>1</a:t>
            </a:r>
            <a:endParaRPr lang="en-US" dirty="0"/>
          </a:p>
          <a:p>
            <a:pPr lvl="2"/>
            <a:r>
              <a:rPr lang="en-US" dirty="0"/>
              <a:t>Leads and moderates the Scrum events</a:t>
            </a:r>
          </a:p>
          <a:p>
            <a:pPr lvl="2"/>
            <a:r>
              <a:rPr lang="en-US" dirty="0"/>
              <a:t>Coaches the team (and, if necessary, the organization) on Scrum theory and practice</a:t>
            </a:r>
          </a:p>
          <a:p>
            <a:pPr lvl="2"/>
            <a:r>
              <a:rPr lang="en-US" dirty="0"/>
              <a:t>Removes obstacles that hinder the progress of other team members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C0667-1A78-3552-6375-7980DBAA39C1}"/>
              </a:ext>
            </a:extLst>
          </p:cNvPr>
          <p:cNvSpPr txBox="1"/>
          <p:nvPr/>
        </p:nvSpPr>
        <p:spPr>
          <a:xfrm>
            <a:off x="838200" y="5852160"/>
            <a:ext cx="1024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Cobb, 2015.</a:t>
            </a:r>
          </a:p>
        </p:txBody>
      </p:sp>
    </p:spTree>
    <p:extLst>
      <p:ext uri="{BB962C8B-B14F-4D97-AF65-F5344CB8AC3E}">
        <p14:creationId xmlns:p14="http://schemas.microsoft.com/office/powerpoint/2010/main" val="126150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ED8E8-819E-49CC-D245-E80B4926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1BFB-D58C-5892-7577-CB91CD48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8CC4-D635-8C5B-8AFF-47F831AD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3843655"/>
          </a:xfrm>
        </p:spPr>
        <p:txBody>
          <a:bodyPr/>
          <a:lstStyle/>
          <a:p>
            <a:r>
              <a:rPr lang="en-US" dirty="0"/>
              <a:t>Three roles on a Scrum Team</a:t>
            </a:r>
          </a:p>
          <a:p>
            <a:pPr lvl="1"/>
            <a:r>
              <a:rPr lang="en-US" dirty="0"/>
              <a:t>Development team</a:t>
            </a:r>
          </a:p>
          <a:p>
            <a:pPr lvl="2"/>
            <a:r>
              <a:rPr lang="en-US" dirty="0"/>
              <a:t>“Consists of professionals who do the work of delivering a potentially releasable increment of ‘Done’ product at the end of each Sprint.”</a:t>
            </a:r>
            <a:r>
              <a:rPr lang="en-US" baseline="30000" dirty="0"/>
              <a:t>1</a:t>
            </a:r>
            <a:endParaRPr lang="en-US" dirty="0"/>
          </a:p>
          <a:p>
            <a:pPr lvl="2"/>
            <a:r>
              <a:rPr lang="en-US" dirty="0"/>
              <a:t>Implements the code, tests, and whatever documentation is necessary</a:t>
            </a:r>
          </a:p>
          <a:p>
            <a:pPr lvl="2"/>
            <a:r>
              <a:rPr lang="en-US" dirty="0"/>
              <a:t>No distinction between development team members in terms of title or role</a:t>
            </a:r>
          </a:p>
          <a:p>
            <a:pPr lvl="2"/>
            <a:r>
              <a:rPr lang="en-US" dirty="0"/>
              <a:t>No sub-teams responsible for siloed pieces of the product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C96C6-4BB2-491A-13A2-4A8CF46B6C1E}"/>
              </a:ext>
            </a:extLst>
          </p:cNvPr>
          <p:cNvSpPr txBox="1"/>
          <p:nvPr/>
        </p:nvSpPr>
        <p:spPr>
          <a:xfrm>
            <a:off x="838200" y="5852160"/>
            <a:ext cx="1024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Cobb, 2015.</a:t>
            </a:r>
          </a:p>
        </p:txBody>
      </p:sp>
    </p:spTree>
    <p:extLst>
      <p:ext uri="{BB962C8B-B14F-4D97-AF65-F5344CB8AC3E}">
        <p14:creationId xmlns:p14="http://schemas.microsoft.com/office/powerpoint/2010/main" val="24097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556C-EA61-4086-A8D8-708005C5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EC27-A19F-4A26-4505-3F07C44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CBD3-A7EE-A633-378F-642A34D8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3843655"/>
          </a:xfrm>
        </p:spPr>
        <p:txBody>
          <a:bodyPr/>
          <a:lstStyle/>
          <a:p>
            <a:r>
              <a:rPr lang="en-US" dirty="0"/>
              <a:t>Work is divided into sprints</a:t>
            </a:r>
          </a:p>
          <a:p>
            <a:pPr lvl="1"/>
            <a:r>
              <a:rPr lang="en-US" dirty="0"/>
              <a:t>One or two weeks</a:t>
            </a:r>
          </a:p>
          <a:p>
            <a:pPr lvl="1"/>
            <a:r>
              <a:rPr lang="en-US" dirty="0"/>
              <a:t>Each sprint has the goal of delivering a specific, measurable improvement of the product to the user</a:t>
            </a:r>
          </a:p>
          <a:p>
            <a:pPr lvl="1"/>
            <a:r>
              <a:rPr lang="en-US" dirty="0"/>
              <a:t>Each sprint ends with a potentially releasable product increment</a:t>
            </a:r>
          </a:p>
          <a:p>
            <a:pPr lvl="2"/>
            <a:r>
              <a:rPr lang="en-US" dirty="0"/>
              <a:t>When to release is a business decision, not a technical one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5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D65A0-09A8-CCEF-3DF0-E06F8F41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BEB0-1F9A-2754-C72F-ED587484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769-207F-4C84-B993-2FB75230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7595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Sprint Planning</a:t>
            </a:r>
          </a:p>
          <a:p>
            <a:pPr lvl="1"/>
            <a:r>
              <a:rPr lang="en-US" dirty="0"/>
              <a:t>Occurs at the beginning of each sprint</a:t>
            </a:r>
          </a:p>
          <a:p>
            <a:pPr lvl="1"/>
            <a:r>
              <a:rPr lang="en-US" dirty="0"/>
              <a:t>Development team estimates the relative complexity of the top elements of the backlog (roughly two sprints’ worth of work)</a:t>
            </a:r>
          </a:p>
          <a:p>
            <a:pPr lvl="2"/>
            <a:r>
              <a:rPr lang="en-US" dirty="0"/>
              <a:t>User stories are measured in “story points” compared to a relatively small control story rather than in units of time</a:t>
            </a:r>
          </a:p>
          <a:p>
            <a:pPr lvl="2"/>
            <a:r>
              <a:rPr lang="en-US" dirty="0"/>
              <a:t>People are better at relative estimation (</a:t>
            </a:r>
            <a:r>
              <a:rPr lang="en-US" i="1" dirty="0"/>
              <a:t>“x is about twice as big as y”)</a:t>
            </a:r>
            <a:r>
              <a:rPr lang="en-US" dirty="0"/>
              <a:t> than absolute estimation </a:t>
            </a:r>
            <a:r>
              <a:rPr lang="en-US" i="1" dirty="0"/>
              <a:t>(“x will take six days and y will take two”)</a:t>
            </a:r>
            <a:endParaRPr lang="en-US" dirty="0"/>
          </a:p>
          <a:p>
            <a:pPr lvl="1"/>
            <a:r>
              <a:rPr lang="en-US" dirty="0"/>
              <a:t>The product owner and development team negotiate what the contents of the sprint will be</a:t>
            </a:r>
          </a:p>
          <a:p>
            <a:pPr lvl="2"/>
            <a:r>
              <a:rPr lang="en-US" dirty="0"/>
              <a:t>A sprint goal is established – the product increment will be </a:t>
            </a:r>
            <a:r>
              <a:rPr lang="en-US" i="1" dirty="0"/>
              <a:t>this</a:t>
            </a:r>
            <a:endParaRPr lang="en-US" dirty="0"/>
          </a:p>
          <a:p>
            <a:pPr lvl="2"/>
            <a:r>
              <a:rPr lang="en-US" dirty="0"/>
              <a:t>Development team agrees to an amount of work they can commit to completing during the sprint</a:t>
            </a:r>
          </a:p>
          <a:p>
            <a:pPr lvl="2"/>
            <a:r>
              <a:rPr lang="en-US" dirty="0"/>
              <a:t>Previous sprints’ metrics are used to estimate velocity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09352-3095-BA28-341D-6E53970E4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5CE2-096E-69D4-A020-D41BA21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Scrum?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0C7F-4547-F9B2-58B5-418FB5A3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172"/>
            <a:ext cx="10515600" cy="47595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Daily Scrum</a:t>
            </a:r>
          </a:p>
          <a:p>
            <a:pPr lvl="1"/>
            <a:r>
              <a:rPr lang="en-US" dirty="0"/>
              <a:t>Occurs at the same time each day</a:t>
            </a:r>
          </a:p>
          <a:p>
            <a:pPr lvl="1"/>
            <a:r>
              <a:rPr lang="en-US" dirty="0"/>
              <a:t>The development team meets for a few minutes (not more than 15)</a:t>
            </a:r>
          </a:p>
          <a:p>
            <a:pPr lvl="1"/>
            <a:r>
              <a:rPr lang="en-US" dirty="0"/>
              <a:t>The intention is for the team to keep abreast of each other’s progress and to address potential setbacks or delays as soon as possible</a:t>
            </a:r>
          </a:p>
          <a:p>
            <a:pPr lvl="1"/>
            <a:r>
              <a:rPr lang="en-US" dirty="0"/>
              <a:t>Each development team member answers three questions:</a:t>
            </a:r>
          </a:p>
          <a:p>
            <a:pPr lvl="2"/>
            <a:r>
              <a:rPr lang="en-US" dirty="0"/>
              <a:t>“What did I do yesterday to help the team’s progress towards the sprint goal?”</a:t>
            </a:r>
          </a:p>
          <a:p>
            <a:pPr lvl="2"/>
            <a:r>
              <a:rPr lang="en-US" dirty="0"/>
              <a:t>“What will I do today?”</a:t>
            </a:r>
          </a:p>
          <a:p>
            <a:pPr lvl="2"/>
            <a:r>
              <a:rPr lang="en-US" dirty="0"/>
              <a:t>“What is getting in my way, or what do I need help with?”</a:t>
            </a:r>
          </a:p>
          <a:p>
            <a:pPr lvl="1"/>
            <a:r>
              <a:rPr lang="en-US" dirty="0"/>
              <a:t>Daily scrum is a place where developers can find opportunities to support and help one another in common pursuit of the sprint goal</a:t>
            </a:r>
          </a:p>
          <a:p>
            <a:pPr lvl="1"/>
            <a:r>
              <a:rPr lang="en-US" dirty="0"/>
              <a:t>No technical discussions are held during scrum – follow-on meetings are encouraged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1364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Agile and Scrum</vt:lpstr>
      <vt:lpstr>What is Agile?</vt:lpstr>
      <vt:lpstr>What is Scrum?</vt:lpstr>
      <vt:lpstr>How do we Scrum?</vt:lpstr>
      <vt:lpstr>How do we Scrum?</vt:lpstr>
      <vt:lpstr>How do we Scrum?</vt:lpstr>
      <vt:lpstr>How do we Scrum?</vt:lpstr>
      <vt:lpstr>How do we Scrum?</vt:lpstr>
      <vt:lpstr>How do we Scrum?</vt:lpstr>
      <vt:lpstr>How do we Scrum?</vt:lpstr>
      <vt:lpstr>How do we Scrum?</vt:lpstr>
      <vt:lpstr>Why not waterfall?</vt:lpstr>
      <vt:lpstr>Why not waterfall?</vt:lpstr>
      <vt:lpstr>Why not waterfall?</vt:lpstr>
      <vt:lpstr>Waterfall vs.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Rosati</dc:creator>
  <cp:lastModifiedBy>Michael Rosati</cp:lastModifiedBy>
  <cp:revision>1</cp:revision>
  <dcterms:created xsi:type="dcterms:W3CDTF">2025-10-19T05:08:55Z</dcterms:created>
  <dcterms:modified xsi:type="dcterms:W3CDTF">2025-10-19T06:51:09Z</dcterms:modified>
</cp:coreProperties>
</file>