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5" r:id="rId2"/>
    <p:sldId id="275" r:id="rId3"/>
    <p:sldId id="327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DA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5691" autoAdjust="0"/>
  </p:normalViewPr>
  <p:slideViewPr>
    <p:cSldViewPr snapToGrid="0" snapToObjects="1">
      <p:cViewPr varScale="1">
        <p:scale>
          <a:sx n="80" d="100"/>
          <a:sy n="80" d="100"/>
        </p:scale>
        <p:origin x="1341" y="45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6007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rd_ppt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685800" y="824332"/>
            <a:ext cx="7553325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003262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UC Berkeley Primary Logo_Berkeley 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rd_ppt9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685800" y="824332"/>
            <a:ext cx="7553325" cy="2723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003262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685800" y="332021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003262"/>
                </a:solidFill>
                <a:latin typeface="FreightSans Pro Semibold"/>
                <a:cs typeface="Freight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450102"/>
            <a:ext cx="7662333" cy="18701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UC Berkeley Primary Logo_Berkeley 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 descr="UC Berkeley Primary Logo_Berkeley Blue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9" y="6078189"/>
            <a:ext cx="1343211" cy="4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4" r:id="rId2"/>
    <p:sldLayoutId id="214748368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003262"/>
          </a:solidFill>
          <a:latin typeface="Lucida Grande"/>
          <a:ea typeface="+mj-ea"/>
          <a:cs typeface="Lucida Grand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ts-reference.com/cbb/seasons/2015-ratings.html#ratings::non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83644"/>
            <a:ext cx="4807424" cy="32383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3622"/>
            <a:ext cx="7662333" cy="1870111"/>
          </a:xfrm>
        </p:spPr>
        <p:txBody>
          <a:bodyPr/>
          <a:lstStyle/>
          <a:p>
            <a:r>
              <a:rPr lang="en-US" b="0" dirty="0"/>
              <a:t>NCAA March Madness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Farshad Miraftab</a:t>
            </a:r>
          </a:p>
          <a:p>
            <a:r>
              <a:rPr lang="en-US" dirty="0"/>
              <a:t>Matthew Rosendin</a:t>
            </a:r>
          </a:p>
          <a:p>
            <a:r>
              <a:rPr lang="en-US" dirty="0" err="1"/>
              <a:t>Nabeel</a:t>
            </a:r>
            <a:r>
              <a:rPr lang="en-US" dirty="0"/>
              <a:t> </a:t>
            </a:r>
            <a:r>
              <a:rPr lang="en-US" dirty="0" err="1"/>
              <a:t>Saleem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0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>
            <a:normAutofit/>
          </a:bodyPr>
          <a:lstStyle/>
          <a:p>
            <a:r>
              <a:rPr lang="en-US" dirty="0"/>
              <a:t>Features Selected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48015" y="1514902"/>
            <a:ext cx="7731459" cy="117370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After iterating through various combination of features, we settled on a total of 18 features.</a:t>
            </a:r>
          </a:p>
          <a:p>
            <a:pPr marL="0" indent="0" fontAlgn="base">
              <a:buNone/>
            </a:pPr>
            <a:endParaRPr lang="en-US" dirty="0"/>
          </a:p>
          <a:p>
            <a:r>
              <a:rPr lang="en-US" u="sng" dirty="0"/>
              <a:t>Features</a:t>
            </a:r>
            <a:r>
              <a:rPr lang="en-US" dirty="0"/>
              <a:t>: Seeds, APG, BPG, SPG, ORPG, FGP, MOV, SOS, SRS.</a:t>
            </a:r>
            <a:endParaRPr lang="en-US" sz="2400" dirty="0"/>
          </a:p>
        </p:txBody>
      </p:sp>
      <p:pic>
        <p:nvPicPr>
          <p:cNvPr id="5122" name="Picture 2" descr="https://lh6.googleusercontent.com/952wFt-sqY0jGoGErjMhf9eps6WoLoSXbDMt8WtYUWHmyufCnnYrb4RHgSiAHRsFYMpufAb5Ev2rFS5aHsQX9IdFUyrbw6qp0048UM9VYbn5tHdbVFekuNnf1dFmT-MGfpXHzXFwG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3056672"/>
            <a:ext cx="82105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uZ4zfACLRqQd_DehwghY1dqNb-Eit05FS7zsA-s6Jirs9DLPA3ovvLvnNAr8U3unhzClZba4n2TaYrjEa0YT9kAPUneOFp3DporMUia1VeuR5ygy9H5G_C1TUv8kQjwidAgwYsYUp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8" y="5056922"/>
            <a:ext cx="2758267" cy="8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4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>
            <a:normAutofit/>
          </a:bodyPr>
          <a:lstStyle/>
          <a:p>
            <a:r>
              <a:rPr lang="en-US" dirty="0"/>
              <a:t>Classification Techniques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48015" y="1514901"/>
            <a:ext cx="6530457" cy="4449171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Logistic Regression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Logistic Regression with Regularization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Random Forest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CART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Support Vector Machine – Linear Kernel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Support Vector Machine – Radial Kernel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38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Results</a:t>
            </a:r>
          </a:p>
        </p:txBody>
      </p:sp>
      <p:pic>
        <p:nvPicPr>
          <p:cNvPr id="7170" name="Picture 2" descr="https://lh6.googleusercontent.com/pu6NfE4ETtArI5FiXt82-40Le-6fGLjQLijBqNHoRgkDOjkduqcM3cOlGvZIoRJU8FMKAueP0JhEyLnThu6TctwFNA7mcEGjokPfqkjhTsKcXOYoLN5rE2n3UZJiBg8b2g7hDXJE6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9" y="2011671"/>
            <a:ext cx="7717809" cy="40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2247"/>
              </p:ext>
            </p:extLst>
          </p:nvPr>
        </p:nvGraphicFramePr>
        <p:xfrm>
          <a:off x="2246194" y="1227945"/>
          <a:ext cx="4521957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7319">
                  <a:extLst>
                    <a:ext uri="{9D8B030D-6E8A-4147-A177-3AD203B41FA5}">
                      <a16:colId xmlns:a16="http://schemas.microsoft.com/office/drawing/2014/main" val="908126997"/>
                    </a:ext>
                  </a:extLst>
                </a:gridCol>
                <a:gridCol w="1507319">
                  <a:extLst>
                    <a:ext uri="{9D8B030D-6E8A-4147-A177-3AD203B41FA5}">
                      <a16:colId xmlns:a16="http://schemas.microsoft.com/office/drawing/2014/main" val="1202388751"/>
                    </a:ext>
                  </a:extLst>
                </a:gridCol>
                <a:gridCol w="1507319">
                  <a:extLst>
                    <a:ext uri="{9D8B030D-6E8A-4147-A177-3AD203B41FA5}">
                      <a16:colId xmlns:a16="http://schemas.microsoft.com/office/drawing/2014/main" val="3527749598"/>
                    </a:ext>
                  </a:extLst>
                </a:gridCol>
              </a:tblGrid>
              <a:tr h="295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3745"/>
                  </a:ext>
                </a:extLst>
              </a:tr>
              <a:tr h="295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93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8106772" cy="924989"/>
          </a:xfrm>
        </p:spPr>
        <p:txBody>
          <a:bodyPr>
            <a:noAutofit/>
          </a:bodyPr>
          <a:lstStyle/>
          <a:p>
            <a:r>
              <a:rPr lang="en-US" sz="3200" dirty="0"/>
              <a:t>Logistic Regression - Regularization Results</a:t>
            </a:r>
          </a:p>
        </p:txBody>
      </p:sp>
      <p:pic>
        <p:nvPicPr>
          <p:cNvPr id="10242" name="Picture 2" descr="https://lh3.googleusercontent.com/klGqtcO0JI124jB2wLv3_dkIl1kcxw763g9aXhwIF_rDCrLxAxAYvVCa1Jvf_GaXz08xg5WNZPZcpkq2uJjn0r9U5aB50YVxNiDQ4WJYXHgVAA7HLEGMoZthqX6W1mrwZKPXNNWY6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1202580"/>
            <a:ext cx="8516203" cy="44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0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Logistic Regression - Regularization Results</a:t>
            </a:r>
          </a:p>
        </p:txBody>
      </p:sp>
      <p:pic>
        <p:nvPicPr>
          <p:cNvPr id="11266" name="Picture 2" descr="https://lh4.googleusercontent.com/P4P0X_Q5a4JLew6CNiInmOlT_gJ7gb6epVODfd4aHUieJQqTa5wZcyxg0Z0LIhX7TiFl4btJWPK0KiWnzVOcQBtZrShbIN_LF7VtHukWji898p_J5cMUrB9vf6Pt9gwAnXMBAKhDr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1" y="1774209"/>
            <a:ext cx="8117200" cy="42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23602"/>
              </p:ext>
            </p:extLst>
          </p:nvPr>
        </p:nvGraphicFramePr>
        <p:xfrm>
          <a:off x="2246194" y="930681"/>
          <a:ext cx="4521957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7319">
                  <a:extLst>
                    <a:ext uri="{9D8B030D-6E8A-4147-A177-3AD203B41FA5}">
                      <a16:colId xmlns:a16="http://schemas.microsoft.com/office/drawing/2014/main" val="908126997"/>
                    </a:ext>
                  </a:extLst>
                </a:gridCol>
                <a:gridCol w="1507319">
                  <a:extLst>
                    <a:ext uri="{9D8B030D-6E8A-4147-A177-3AD203B41FA5}">
                      <a16:colId xmlns:a16="http://schemas.microsoft.com/office/drawing/2014/main" val="1202388751"/>
                    </a:ext>
                  </a:extLst>
                </a:gridCol>
                <a:gridCol w="1507319">
                  <a:extLst>
                    <a:ext uri="{9D8B030D-6E8A-4147-A177-3AD203B41FA5}">
                      <a16:colId xmlns:a16="http://schemas.microsoft.com/office/drawing/2014/main" val="3527749598"/>
                    </a:ext>
                  </a:extLst>
                </a:gridCol>
              </a:tblGrid>
              <a:tr h="295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3745"/>
                  </a:ext>
                </a:extLst>
              </a:tr>
              <a:tr h="295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3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Random Forest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38146"/>
              </p:ext>
            </p:extLst>
          </p:nvPr>
        </p:nvGraphicFramePr>
        <p:xfrm>
          <a:off x="2246194" y="930681"/>
          <a:ext cx="4521956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30489">
                  <a:extLst>
                    <a:ext uri="{9D8B030D-6E8A-4147-A177-3AD203B41FA5}">
                      <a16:colId xmlns:a16="http://schemas.microsoft.com/office/drawing/2014/main" val="908126997"/>
                    </a:ext>
                  </a:extLst>
                </a:gridCol>
                <a:gridCol w="1130489">
                  <a:extLst>
                    <a:ext uri="{9D8B030D-6E8A-4147-A177-3AD203B41FA5}">
                      <a16:colId xmlns:a16="http://schemas.microsoft.com/office/drawing/2014/main" val="1202388751"/>
                    </a:ext>
                  </a:extLst>
                </a:gridCol>
                <a:gridCol w="1130489">
                  <a:extLst>
                    <a:ext uri="{9D8B030D-6E8A-4147-A177-3AD203B41FA5}">
                      <a16:colId xmlns:a16="http://schemas.microsoft.com/office/drawing/2014/main" val="3527749598"/>
                    </a:ext>
                  </a:extLst>
                </a:gridCol>
                <a:gridCol w="1130489">
                  <a:extLst>
                    <a:ext uri="{9D8B030D-6E8A-4147-A177-3AD203B41FA5}">
                      <a16:colId xmlns:a16="http://schemas.microsoft.com/office/drawing/2014/main" val="1485993355"/>
                    </a:ext>
                  </a:extLst>
                </a:gridCol>
              </a:tblGrid>
              <a:tr h="295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Mtry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3745"/>
                  </a:ext>
                </a:extLst>
              </a:tr>
              <a:tr h="154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2488"/>
                  </a:ext>
                </a:extLst>
              </a:tr>
            </a:tbl>
          </a:graphicData>
        </a:graphic>
      </p:graphicFrame>
      <p:pic>
        <p:nvPicPr>
          <p:cNvPr id="12290" name="Picture 2" descr="https://lh5.googleusercontent.com/yeU-waXEf2mywqOihLz8P7UJgrG_-5LSbfpu7NHpbNnHyrVRMrSzwhhea87Ir3oQPrVTs4msgDW41b0Mik_QwMNkHPPOOtY8TZqyg_iXbKAUCLj0bUmmU0z7cIjTchUoN3OesG4D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4" y="1820482"/>
            <a:ext cx="8003326" cy="42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Random Forest – ‘Important’ Features</a:t>
            </a:r>
          </a:p>
        </p:txBody>
      </p:sp>
      <p:pic>
        <p:nvPicPr>
          <p:cNvPr id="13314" name="Picture 2" descr="https://lh3.googleusercontent.com/3bkojqQP7YhyIvknxFu9TOstJi-U5Zi00NRW9G2YUjT9fJcuz7TdxHK5ZpMGXhXJKQKtoyte_Y4zRvrXA34J6oranwaddg8p_HsDVh-U83Yx8XyfigEsbxj2FWbeofsl9u_EN86UV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4" y="1214651"/>
            <a:ext cx="8765590" cy="461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9203" y="1528550"/>
            <a:ext cx="8765591" cy="116688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CART Results</a:t>
            </a:r>
          </a:p>
        </p:txBody>
      </p:sp>
      <p:pic>
        <p:nvPicPr>
          <p:cNvPr id="14338" name="Picture 2" descr="https://lh4.googleusercontent.com/n6p4LFqKNEmXLNdEjkLBGRAaLGHBTMti88OMvA10LQcAdZUuEO5lj_2rbWUPZCccWG20EZVdnEkAwJxq2KMNQ5nwz_HnALU5b_EbawXZWKtKvqoBTmkADoXTGfNqLKrdWSP40ravR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4" y="1820482"/>
            <a:ext cx="7964424" cy="41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20092"/>
              </p:ext>
            </p:extLst>
          </p:nvPr>
        </p:nvGraphicFramePr>
        <p:xfrm>
          <a:off x="2246194" y="930681"/>
          <a:ext cx="4521956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30489">
                  <a:extLst>
                    <a:ext uri="{9D8B030D-6E8A-4147-A177-3AD203B41FA5}">
                      <a16:colId xmlns:a16="http://schemas.microsoft.com/office/drawing/2014/main" val="908126997"/>
                    </a:ext>
                  </a:extLst>
                </a:gridCol>
                <a:gridCol w="1130489">
                  <a:extLst>
                    <a:ext uri="{9D8B030D-6E8A-4147-A177-3AD203B41FA5}">
                      <a16:colId xmlns:a16="http://schemas.microsoft.com/office/drawing/2014/main" val="1202388751"/>
                    </a:ext>
                  </a:extLst>
                </a:gridCol>
                <a:gridCol w="1130489">
                  <a:extLst>
                    <a:ext uri="{9D8B030D-6E8A-4147-A177-3AD203B41FA5}">
                      <a16:colId xmlns:a16="http://schemas.microsoft.com/office/drawing/2014/main" val="3527749598"/>
                    </a:ext>
                  </a:extLst>
                </a:gridCol>
                <a:gridCol w="1130489">
                  <a:extLst>
                    <a:ext uri="{9D8B030D-6E8A-4147-A177-3AD203B41FA5}">
                      <a16:colId xmlns:a16="http://schemas.microsoft.com/office/drawing/2014/main" val="1485993355"/>
                    </a:ext>
                  </a:extLst>
                </a:gridCol>
              </a:tblGrid>
              <a:tr h="295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3745"/>
                  </a:ext>
                </a:extLst>
              </a:tr>
              <a:tr h="154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5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Support Vector Machines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43229"/>
              </p:ext>
            </p:extLst>
          </p:nvPr>
        </p:nvGraphicFramePr>
        <p:xfrm>
          <a:off x="1303361" y="930681"/>
          <a:ext cx="6039135" cy="11656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7827">
                  <a:extLst>
                    <a:ext uri="{9D8B030D-6E8A-4147-A177-3AD203B41FA5}">
                      <a16:colId xmlns:a16="http://schemas.microsoft.com/office/drawing/2014/main" val="3410874485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908126997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1202388751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3527749598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1485993355"/>
                    </a:ext>
                  </a:extLst>
                </a:gridCol>
              </a:tblGrid>
              <a:tr h="43409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374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248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93132"/>
                  </a:ext>
                </a:extLst>
              </a:tr>
            </a:tbl>
          </a:graphicData>
        </a:graphic>
      </p:graphicFrame>
      <p:pic>
        <p:nvPicPr>
          <p:cNvPr id="15362" name="Picture 2" descr="https://lh6.googleusercontent.com/h4oJqFK4oCOxq0eMTPkoiGgZbb1xmsAu4coLButraGrfxS7g1yv4M5gtcUuznAsddzz8LcMHX05-HuWVHMbjBBUlr2zdfmYkk729lXwjND6vUvqUlqqcP2TuVzfcgj86-_hPA_0IQ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2254577"/>
            <a:ext cx="7117307" cy="3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Summary of Models</a:t>
            </a:r>
          </a:p>
        </p:txBody>
      </p:sp>
      <p:pic>
        <p:nvPicPr>
          <p:cNvPr id="16386" name="Picture 2" descr="https://lh6.googleusercontent.com/F15ov29Qi3Z-I3zW3mVGENbHdhd3CEWzD5dKPCyS6pOzbvcrKdA0Ioq7eBPNXoxCY16UYvRpO9WMtU518LHOUg0w3XknVn8zGKEs7HlLL8Q6CaPdfkj40_SocXp_7V_hHjuLPFuKn7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9" y="3377821"/>
            <a:ext cx="6314663" cy="33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13554"/>
              </p:ext>
            </p:extLst>
          </p:nvPr>
        </p:nvGraphicFramePr>
        <p:xfrm>
          <a:off x="170598" y="933314"/>
          <a:ext cx="7826990" cy="235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80429">
                  <a:extLst>
                    <a:ext uri="{9D8B030D-6E8A-4147-A177-3AD203B41FA5}">
                      <a16:colId xmlns:a16="http://schemas.microsoft.com/office/drawing/2014/main" val="3410874485"/>
                    </a:ext>
                  </a:extLst>
                </a:gridCol>
                <a:gridCol w="1128227">
                  <a:extLst>
                    <a:ext uri="{9D8B030D-6E8A-4147-A177-3AD203B41FA5}">
                      <a16:colId xmlns:a16="http://schemas.microsoft.com/office/drawing/2014/main" val="908126997"/>
                    </a:ext>
                  </a:extLst>
                </a:gridCol>
                <a:gridCol w="972778">
                  <a:extLst>
                    <a:ext uri="{9D8B030D-6E8A-4147-A177-3AD203B41FA5}">
                      <a16:colId xmlns:a16="http://schemas.microsoft.com/office/drawing/2014/main" val="1202388751"/>
                    </a:ext>
                  </a:extLst>
                </a:gridCol>
                <a:gridCol w="972778">
                  <a:extLst>
                    <a:ext uri="{9D8B030D-6E8A-4147-A177-3AD203B41FA5}">
                      <a16:colId xmlns:a16="http://schemas.microsoft.com/office/drawing/2014/main" val="3527749598"/>
                    </a:ext>
                  </a:extLst>
                </a:gridCol>
                <a:gridCol w="972778">
                  <a:extLst>
                    <a:ext uri="{9D8B030D-6E8A-4147-A177-3AD203B41FA5}">
                      <a16:colId xmlns:a16="http://schemas.microsoft.com/office/drawing/2014/main" val="1485993355"/>
                    </a:ext>
                  </a:extLst>
                </a:gridCol>
              </a:tblGrid>
              <a:tr h="3385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TPR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3745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84.3%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90.3%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84.2%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341384248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 -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86.9%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94.7%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89.5%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3627193132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91.4%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393714034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73.1%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78.7%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76.7%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407580760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 – Linear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83.6%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81.2%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2644908904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 – Radial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82.1%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82.7%</a:t>
                      </a:r>
                      <a:endParaRPr lang="en-US" sz="1600" dirty="0">
                        <a:effectLst/>
                      </a:endParaRPr>
                    </a:p>
                  </a:txBody>
                  <a:tcPr marL="54429" marR="54429" marT="54429" marB="54429"/>
                </a:tc>
                <a:extLst>
                  <a:ext uri="{0D108BD9-81ED-4DB2-BD59-A6C34878D82A}">
                    <a16:rowId xmlns:a16="http://schemas.microsoft.com/office/drawing/2014/main" val="397990302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316" y="1589964"/>
            <a:ext cx="7944863" cy="3207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16" y="2276397"/>
            <a:ext cx="7944863" cy="32072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9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5848066" cy="357971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dirty="0"/>
              <a:t>Context &amp; Goal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/>
              <a:t>Descriptive Analysis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/>
              <a:t>Data Preparation and Manipulation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/>
              <a:t>Model Results &amp; Comparisons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/>
              <a:t>Monte Carlo Simulation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/>
              <a:t>Impact &amp; Opportunities for Improvement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645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Logistic Regression vs. Random Forest</a:t>
            </a:r>
          </a:p>
        </p:txBody>
      </p:sp>
      <p:pic>
        <p:nvPicPr>
          <p:cNvPr id="17410" name="Picture 2" descr="https://lh4.googleusercontent.com/aEJQ82LP1d2WkADjm8TkLNQDznW3zlh9PBEjJ10qNqC296andHXiiBzaCefrnle_4yXXAtF7Y6VYPoifQ6GR_x8UCWkPC5fwjcvVt6pIPS-rLh82fucIcxibgRJTi12wk_FrDtgXh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5" y="1160167"/>
            <a:ext cx="8493736" cy="44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Logistic Regression - Reg vs. Random Forest</a:t>
            </a:r>
          </a:p>
        </p:txBody>
      </p:sp>
      <p:pic>
        <p:nvPicPr>
          <p:cNvPr id="18434" name="Picture 2" descr="https://lh6.googleusercontent.com/DLvswEmli-IC6-Bcl1qTLcgk-hJ6QPWvPeb4OgbyCOD0pmZqKpDKlqmQRhk-jFaGOzhWuTQNiIRsXDoieS4FqnlWq9DxqUH1fQuwd-DUCXlZgGdjj9bi63fAtI5fEkIOnbKBA6VWE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0" y="1054244"/>
            <a:ext cx="8516204" cy="44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7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Simulating 2017 Bracket</a:t>
            </a:r>
          </a:p>
        </p:txBody>
      </p:sp>
      <p:pic>
        <p:nvPicPr>
          <p:cNvPr id="19458" name="Picture 2" descr="https://lh5.googleusercontent.com/o7WnHpLBy7_YpIKerI_7aznLlb-5s4RTuLmUWK03FTI6kjyIUCTAXtdgKMkf2YIvQUNEBxGAAK6X4FwUjLRjXVREGaGIMzBFleHqztHApGlbakukGcs8g6LZUcoqMMm5UScUJ_PW6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9" y="3247664"/>
            <a:ext cx="8795984" cy="20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4243" y="1019349"/>
            <a:ext cx="8277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D637F"/>
                </a:solidFill>
                <a:latin typeface="Arial" panose="020B0604020202020204" pitchFamily="34" charset="0"/>
              </a:rPr>
              <a:t>Major 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Accounts for uncertainty in prediction for a given match.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Ability to ‘evaluate’ thousands of potential brackets and identify sensitivities.</a:t>
            </a:r>
          </a:p>
          <a:p>
            <a:pPr lvl="1"/>
            <a:endParaRPr lang="en-US" dirty="0">
              <a:solidFill>
                <a:srgbClr val="2D637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Logistic Regression probabilities used for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5,000 trials performed in excel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D63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9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Simulation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947" y="1309773"/>
            <a:ext cx="8277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D637F"/>
                </a:solidFill>
                <a:latin typeface="Arial" panose="020B0604020202020204" pitchFamily="34" charset="0"/>
              </a:rPr>
              <a:t>42/63</a:t>
            </a:r>
            <a:r>
              <a:rPr lang="en-US" b="1" dirty="0">
                <a:solidFill>
                  <a:srgbClr val="2D637F"/>
                </a:solidFill>
                <a:latin typeface="Arial" panose="020B0604020202020204" pitchFamily="34" charset="0"/>
              </a:rPr>
              <a:t> total picks correct </a:t>
            </a:r>
            <a:endParaRPr lang="en-US" b="1" u="sng" dirty="0">
              <a:solidFill>
                <a:srgbClr val="2D637F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485" name="Picture 5" descr="https://lh3.googleusercontent.com/xh0TEVtZwaHtGvzji4I5Z7Gb5rBy8fUTbPSwsUciss2_4HPT5WIN9Kgg6tXeeRToITPqsfeBkno6q2D8TgOH9Pnwr-N3biyGldBMVlJvRFP9BFfcpGwHDDOefrYDGII6c7CSxI__r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8" y="3135367"/>
            <a:ext cx="433999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 descr="https://lh5.googleusercontent.com/Y3OminiKrAmg0vnLGNAiPiFVr4YLlikVevQyzP0CtLZvgNULA2D7lAU-61MdJRffYUnoZXJSJxtJB8-X_qArwNQzSvNa0sP0InzSV5AXrKi1NrdbH8tdRP7Jo_oGKHvq0Qewo7HN-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83" y="3135367"/>
            <a:ext cx="45815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0281" y="3630305"/>
            <a:ext cx="443552" cy="14261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5470" y="3782705"/>
            <a:ext cx="443552" cy="14261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/>
          <p:cNvSpPr/>
          <p:nvPr/>
        </p:nvSpPr>
        <p:spPr>
          <a:xfrm>
            <a:off x="4640239" y="571499"/>
            <a:ext cx="3455159" cy="2026495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81.9 percentile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3166281" y="1406913"/>
            <a:ext cx="1296537" cy="17783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6"/>
            <a:ext cx="8106772" cy="687454"/>
          </a:xfrm>
        </p:spPr>
        <p:txBody>
          <a:bodyPr>
            <a:noAutofit/>
          </a:bodyPr>
          <a:lstStyle/>
          <a:p>
            <a:r>
              <a:rPr lang="en-US" sz="3200" dirty="0"/>
              <a:t>Impact and Opportunities for Improvement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243" y="1019349"/>
            <a:ext cx="8277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Feature engineering and selection</a:t>
            </a:r>
          </a:p>
          <a:p>
            <a:endParaRPr lang="en-US" dirty="0">
              <a:solidFill>
                <a:srgbClr val="2D637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Increased granularity in features (e.g., player stats)</a:t>
            </a:r>
          </a:p>
          <a:p>
            <a:endParaRPr lang="en-US" dirty="0">
              <a:solidFill>
                <a:srgbClr val="2D637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Observe team trends throughout season (e.g., momentum going into tournament)</a:t>
            </a:r>
          </a:p>
          <a:p>
            <a:endParaRPr lang="en-US" dirty="0">
              <a:solidFill>
                <a:srgbClr val="2D637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637F"/>
                </a:solidFill>
                <a:latin typeface="Arial" panose="020B0604020202020204" pitchFamily="34" charset="0"/>
              </a:rPr>
              <a:t>Ensemble models to alleviate ‘conflicting’ probabilities</a:t>
            </a:r>
          </a:p>
        </p:txBody>
      </p:sp>
      <p:pic>
        <p:nvPicPr>
          <p:cNvPr id="21506" name="Picture 2" descr="https://lh3.googleusercontent.com/IS80Vfb6bSz5WRE5xQe-LJr0ZxFnxoxsqLdA_y2F2CMwfZaShuTW9g9uOKl1SRFeVGmBMhH46QA_00L8nOzppgHJUn795WShPEYiwUWB8lpEVQb8FtnFPYB0yGw-jHRHHKtc75QPML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4" y="3511917"/>
            <a:ext cx="2934271" cy="23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9364" y="5263407"/>
            <a:ext cx="2129051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2D637F"/>
                </a:solidFill>
                <a:latin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sz="1100" i="1" dirty="0"/>
              <a:t>Note: Even with very accurate model, chances of predicting a perfect bracket are terrible</a:t>
            </a:r>
          </a:p>
        </p:txBody>
      </p:sp>
    </p:spTree>
    <p:extLst>
      <p:ext uri="{BB962C8B-B14F-4D97-AF65-F5344CB8AC3E}">
        <p14:creationId xmlns:p14="http://schemas.microsoft.com/office/powerpoint/2010/main" val="6702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22190"/>
            <a:ext cx="7983940" cy="357971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/>
              <a:t>Each year, the greatest tournament in college sports takes place in what is known as March Madness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Excluding the first four at large teams, 64 total teams are entered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Millions participate every year in hope of beating others in predicting the best bracket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There are 2</a:t>
            </a:r>
            <a:r>
              <a:rPr lang="en-US" sz="1400" baseline="30000" dirty="0"/>
              <a:t>63</a:t>
            </a:r>
            <a:r>
              <a:rPr lang="en-US" sz="2400" dirty="0"/>
              <a:t> different ways to fill a bracket</a:t>
            </a:r>
          </a:p>
          <a:p>
            <a:pPr lvl="1" fontAlgn="base"/>
            <a:r>
              <a:rPr lang="en-US" dirty="0"/>
              <a:t>Odds are 1 in 9.2 Quintillion!!!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38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48016" y="1722441"/>
            <a:ext cx="7874760" cy="4255277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2000" b="1" u="sng" dirty="0"/>
              <a:t>What</a:t>
            </a:r>
          </a:p>
          <a:p>
            <a:pPr marL="0" indent="0" fontAlgn="base">
              <a:buNone/>
            </a:pPr>
            <a:r>
              <a:rPr lang="en-US" sz="2000" dirty="0"/>
              <a:t>Predict the outcome of the 63 games of the 2017 tournament, in hope of placing our bracket in the top 25 percentile on ESPN’s Annual Tourney Challenge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algn="ctr" fontAlgn="base">
              <a:buNone/>
            </a:pPr>
            <a:r>
              <a:rPr lang="en-US" sz="2000" b="1" u="sng" dirty="0"/>
              <a:t>How</a:t>
            </a:r>
          </a:p>
          <a:p>
            <a:pPr marL="0" indent="0" fontAlgn="base">
              <a:buNone/>
            </a:pPr>
            <a:r>
              <a:rPr lang="en-US" sz="2000" dirty="0"/>
              <a:t>Step 1:  Predict </a:t>
            </a:r>
            <a:r>
              <a:rPr lang="en-US" sz="2000" i="1" u="sng" dirty="0"/>
              <a:t>probabilities</a:t>
            </a:r>
            <a:r>
              <a:rPr lang="en-US" sz="2000" dirty="0"/>
              <a:t> of outcome for all pairwise matchups</a:t>
            </a:r>
          </a:p>
          <a:p>
            <a:pPr marL="0" indent="0" fontAlgn="base">
              <a:buNone/>
            </a:pPr>
            <a:r>
              <a:rPr lang="en-US" sz="2000" dirty="0"/>
              <a:t>Step 2:  Perform a simulation using the probabilities to account 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algn="ctr" fontAlgn="base">
              <a:buNone/>
            </a:pPr>
            <a:r>
              <a:rPr lang="en-US" sz="2000" b="1" u="sng" dirty="0"/>
              <a:t>Why</a:t>
            </a:r>
          </a:p>
          <a:p>
            <a:pPr marL="0" indent="0" fontAlgn="base">
              <a:buNone/>
            </a:pPr>
            <a:r>
              <a:rPr lang="en-US" sz="2000" dirty="0"/>
              <a:t>Predict a perfect bracket next year and make a $1B off Warren Buffet</a:t>
            </a:r>
          </a:p>
        </p:txBody>
      </p:sp>
    </p:spTree>
    <p:extLst>
      <p:ext uri="{BB962C8B-B14F-4D97-AF65-F5344CB8AC3E}">
        <p14:creationId xmlns:p14="http://schemas.microsoft.com/office/powerpoint/2010/main" val="41186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1026" name="Picture 2" descr="https://lh4.googleusercontent.com/snTN-oBbISx0WNaGPp5ZYiRd7LoQvouCg_pyAalrvnvpxroiG7m0kL-ErOouau60jcxL-7zAVOMx5TQN-U5ATSE7o6b4nT2et2A43uQVitAKybCKXl6OOwZEn12-NSiclY3N6Q37l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09" y="1320421"/>
            <a:ext cx="5118835" cy="51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 (Cont’d)</a:t>
            </a:r>
          </a:p>
        </p:txBody>
      </p:sp>
      <p:pic>
        <p:nvPicPr>
          <p:cNvPr id="2050" name="Picture 2" descr="https://lh5.googleusercontent.com/pI_OPEuMxdLHBICIqHSr5GmzQvOAy8JwxIfus5cokZW-BMCBOIDu1ln5mkuEy1G9IXZjY00jchlD3gdwCfAr7Fbtu9rmHAxNq8l4FP88gLK6NcZW3ICN2Fl38hP_rYyt4y03AM_gf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44" y="1227945"/>
            <a:ext cx="5310968" cy="531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 (Cont’d)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48015" y="1514902"/>
            <a:ext cx="7731459" cy="117370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The first time 64 teams were introduced was in 1985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(1985-2017)</a:t>
            </a:r>
          </a:p>
        </p:txBody>
      </p:sp>
      <p:pic>
        <p:nvPicPr>
          <p:cNvPr id="3074" name="Picture 2" descr="https://lh3.googleusercontent.com/nxvAHPE5jYSg3-2TfWGdy2h3oUI2-YbojT3krgCEqQuu-XCW0ieXUoIwjV2ILjUEkiR342wb0SSjwuB7BiwOX1hj0pa5czJGRj6My-etAf9jSM8UewRF8YxCc_jGakUspagcjHScP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1" y="3152163"/>
            <a:ext cx="8282989" cy="226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4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806521" cy="1143000"/>
          </a:xfrm>
        </p:spPr>
        <p:txBody>
          <a:bodyPr>
            <a:normAutofit/>
          </a:bodyPr>
          <a:lstStyle/>
          <a:p>
            <a:r>
              <a:rPr lang="en-US" sz="4400" dirty="0"/>
              <a:t>Data Sources &amp;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716" y="1510901"/>
            <a:ext cx="4353636" cy="1307362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Table 1:</a:t>
            </a:r>
          </a:p>
          <a:p>
            <a:pPr marL="0" indent="0" algn="ctr">
              <a:buNone/>
            </a:pPr>
            <a:r>
              <a:rPr lang="en-US" sz="2000" b="1" dirty="0"/>
              <a:t>Teams.csv (365x2)</a:t>
            </a:r>
          </a:p>
          <a:p>
            <a:r>
              <a:rPr lang="en-US" sz="2000" dirty="0"/>
              <a:t>A list of all NCAA D1 Men’s team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04716" y="2881952"/>
            <a:ext cx="4353636" cy="2870579"/>
          </a:xfrm>
          <a:ln w="1270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4200" b="1" dirty="0"/>
              <a:t>Table 2: </a:t>
            </a:r>
          </a:p>
          <a:p>
            <a:pPr marL="0" indent="0" algn="ctr">
              <a:buNone/>
            </a:pPr>
            <a:r>
              <a:rPr lang="en-US" sz="4200" b="1" dirty="0"/>
              <a:t>RegularSeasonDetailedResults.csv (76kx34)</a:t>
            </a:r>
            <a:endParaRPr lang="en-US" sz="4200" dirty="0"/>
          </a:p>
          <a:p>
            <a:pPr fontAlgn="base"/>
            <a:r>
              <a:rPr lang="en-US" sz="4200" dirty="0"/>
              <a:t>All season matches from 2003 to present.</a:t>
            </a:r>
          </a:p>
          <a:p>
            <a:pPr fontAlgn="base"/>
            <a:r>
              <a:rPr lang="en-US" sz="4200" dirty="0"/>
              <a:t>Stats for both winning and losing teams (e.g. assists).</a:t>
            </a:r>
          </a:p>
          <a:p>
            <a:pPr fontAlgn="base"/>
            <a:r>
              <a:rPr lang="en-US" sz="4200" dirty="0"/>
              <a:t>Aggregate games into season stats.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640241" y="1510901"/>
            <a:ext cx="4314968" cy="1307362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Table 3: 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School Ratings </a:t>
            </a:r>
            <a:r>
              <a:rPr lang="en-US" b="1" dirty="0">
                <a:hlinkClick r:id="rId2"/>
              </a:rPr>
              <a:t>link</a:t>
            </a:r>
            <a:r>
              <a:rPr lang="en-US" b="1" dirty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(5307x12)</a:t>
            </a:r>
            <a:endParaRPr lang="en-US" dirty="0"/>
          </a:p>
          <a:p>
            <a:pPr fontAlgn="base"/>
            <a:r>
              <a:rPr lang="en-US" dirty="0"/>
              <a:t>Team Season Ratings (e.g., SRS)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53889" y="2881952"/>
            <a:ext cx="4314968" cy="1559845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Table 4: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TourneyCompactResults.csv (2114x8)</a:t>
            </a:r>
            <a:endParaRPr lang="en-US" dirty="0"/>
          </a:p>
          <a:p>
            <a:pPr fontAlgn="base"/>
            <a:r>
              <a:rPr lang="en-US" dirty="0"/>
              <a:t>All tournament matches along with outcomes since 1985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653889" y="4487841"/>
            <a:ext cx="4314968" cy="1264690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Table 5: 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TourneySeeds.csv (2151x3)</a:t>
            </a:r>
            <a:endParaRPr lang="en-US" dirty="0"/>
          </a:p>
          <a:p>
            <a:pPr fontAlgn="base"/>
            <a:r>
              <a:rPr lang="en-US" dirty="0"/>
              <a:t>The seeds of teams that were selected.</a:t>
            </a:r>
          </a:p>
        </p:txBody>
      </p:sp>
    </p:spTree>
    <p:extLst>
      <p:ext uri="{BB962C8B-B14F-4D97-AF65-F5344CB8AC3E}">
        <p14:creationId xmlns:p14="http://schemas.microsoft.com/office/powerpoint/2010/main" val="68752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016" y="84945"/>
            <a:ext cx="7464425" cy="1143000"/>
          </a:xfrm>
        </p:spPr>
        <p:txBody>
          <a:bodyPr>
            <a:normAutofit/>
          </a:bodyPr>
          <a:lstStyle/>
          <a:p>
            <a:r>
              <a:rPr lang="en-US" dirty="0"/>
              <a:t>Features Selected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48015" y="1514902"/>
            <a:ext cx="7731459" cy="117370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After iterating through various combination of features, we settled on a total of 18 features.</a:t>
            </a:r>
          </a:p>
          <a:p>
            <a:pPr marL="0" indent="0" fontAlgn="base">
              <a:buNone/>
            </a:pPr>
            <a:endParaRPr lang="en-US" dirty="0"/>
          </a:p>
          <a:p>
            <a:r>
              <a:rPr lang="en-US" u="sng" dirty="0"/>
              <a:t>Features</a:t>
            </a:r>
            <a:r>
              <a:rPr lang="en-US" dirty="0"/>
              <a:t>: Seeds, APG, BPG, SPG, ORPG, FGP, MOV, SOS, SRS.</a:t>
            </a:r>
            <a:endParaRPr lang="en-US" sz="2400" dirty="0"/>
          </a:p>
        </p:txBody>
      </p:sp>
      <p:pic>
        <p:nvPicPr>
          <p:cNvPr id="5122" name="Picture 2" descr="https://lh6.googleusercontent.com/952wFt-sqY0jGoGErjMhf9eps6WoLoSXbDMt8WtYUWHmyufCnnYrb4RHgSiAHRsFYMpufAb5Ev2rFS5aHsQX9IdFUyrbw6qp0048UM9VYbn5tHdbVFekuNnf1dFmT-MGfpXHzXFwG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3056672"/>
            <a:ext cx="82105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uZ4zfACLRqQd_DehwghY1dqNb-Eit05FS7zsA-s6Jirs9DLPA3ovvLvnNAr8U3unhzClZba4n2TaYrjEa0YT9kAPUneOFp3DporMUia1VeuR5ygy9H5G_C1TUv8kQjwidAgwYsYUp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8" y="5056922"/>
            <a:ext cx="2758267" cy="8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326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688</Words>
  <Application>Microsoft Office PowerPoint</Application>
  <PresentationFormat>On-screen Show (4:3)</PresentationFormat>
  <Paragraphs>188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FreightSans Pro Semibold</vt:lpstr>
      <vt:lpstr>Lucida Grande</vt:lpstr>
      <vt:lpstr>Custom Design</vt:lpstr>
      <vt:lpstr>NCAA March Madness Analytics</vt:lpstr>
      <vt:lpstr>Agenda</vt:lpstr>
      <vt:lpstr>Context</vt:lpstr>
      <vt:lpstr>Goal</vt:lpstr>
      <vt:lpstr>Descriptive Analysis</vt:lpstr>
      <vt:lpstr>Descriptive Analysis (Cont’d)</vt:lpstr>
      <vt:lpstr>Descriptive Analysis (Cont’d)</vt:lpstr>
      <vt:lpstr>Data Sources &amp; Manipulation</vt:lpstr>
      <vt:lpstr>Features Selected</vt:lpstr>
      <vt:lpstr>Features Selected</vt:lpstr>
      <vt:lpstr>Classification Techniques</vt:lpstr>
      <vt:lpstr>Logistic Regression Results</vt:lpstr>
      <vt:lpstr>Logistic Regression - Regularization Results</vt:lpstr>
      <vt:lpstr>Logistic Regression - Regularization Results</vt:lpstr>
      <vt:lpstr>Random Forest Results</vt:lpstr>
      <vt:lpstr>Random Forest – ‘Important’ Features</vt:lpstr>
      <vt:lpstr>CART Results</vt:lpstr>
      <vt:lpstr>Support Vector Machines</vt:lpstr>
      <vt:lpstr>Summary of Models</vt:lpstr>
      <vt:lpstr>Logistic Regression vs. Random Forest</vt:lpstr>
      <vt:lpstr>Logistic Regression - Reg vs. Random Forest</vt:lpstr>
      <vt:lpstr>Simulating 2017 Bracket</vt:lpstr>
      <vt:lpstr>Simulation Results</vt:lpstr>
      <vt:lpstr>Impact and Opportunities for Improvement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fmiraftab</cp:lastModifiedBy>
  <cp:revision>101</cp:revision>
  <dcterms:created xsi:type="dcterms:W3CDTF">2013-01-15T19:08:57Z</dcterms:created>
  <dcterms:modified xsi:type="dcterms:W3CDTF">2017-04-28T06:28:11Z</dcterms:modified>
</cp:coreProperties>
</file>