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6" r:id="rId6"/>
    <p:sldId id="276" r:id="rId7"/>
    <p:sldId id="267" r:id="rId8"/>
    <p:sldId id="280" r:id="rId9"/>
    <p:sldId id="279" r:id="rId10"/>
    <p:sldId id="277" r:id="rId11"/>
    <p:sldId id="270" r:id="rId12"/>
    <p:sldId id="274" r:id="rId13"/>
    <p:sldId id="273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miraftab" initials="f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801" autoAdjust="0"/>
    <p:restoredTop sz="94660"/>
  </p:normalViewPr>
  <p:slideViewPr>
    <p:cSldViewPr>
      <p:cViewPr varScale="1">
        <p:scale>
          <a:sx n="45" d="100"/>
          <a:sy n="45" d="100"/>
        </p:scale>
        <p:origin x="184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25T22:44:51.797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4/26/17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4/26/17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1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9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1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7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63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8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9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9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4/26/17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0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57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74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comments" Target="../comments/comment1.xm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ports-reference.com/cbb/seasons/2015-ratings.html#ratings::non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NCAA March Madness Bracket</a:t>
            </a:r>
            <a:br>
              <a:rPr lang="en-US" dirty="0"/>
            </a:br>
            <a:r>
              <a:rPr lang="en-US" dirty="0"/>
              <a:t>Predictive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Farshad Miraftab, Matthew Rosendin, Nabeel Saleem</a:t>
            </a: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mr-IN" dirty="0"/>
              <a:t>–</a:t>
            </a:r>
            <a:r>
              <a:rPr lang="en-US" dirty="0"/>
              <a:t> Classification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2838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mr-IN" dirty="0"/>
              <a:t>–</a:t>
            </a:r>
            <a:r>
              <a:rPr lang="en-US" dirty="0"/>
              <a:t> Simulation</a:t>
            </a:r>
          </a:p>
        </p:txBody>
      </p:sp>
    </p:spTree>
    <p:extLst>
      <p:ext uri="{BB962C8B-B14F-4D97-AF65-F5344CB8AC3E}">
        <p14:creationId xmlns:p14="http://schemas.microsoft.com/office/powerpoint/2010/main" val="180577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10058400" cy="434340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algn="ctr"/>
            <a:r>
              <a:rPr lang="en-US" b="1" dirty="0"/>
              <a:t>GOAL: Correctly predict the true NCAA tournament bracket for 2017 (and future years)</a:t>
            </a:r>
          </a:p>
          <a:p>
            <a:r>
              <a:rPr lang="en-US" dirty="0"/>
              <a:t>Tournament Overview</a:t>
            </a:r>
          </a:p>
          <a:p>
            <a:r>
              <a:rPr lang="en-US" dirty="0"/>
              <a:t>Descriptive Analytics</a:t>
            </a:r>
          </a:p>
          <a:p>
            <a:r>
              <a:rPr lang="en-US" dirty="0"/>
              <a:t>Dataset</a:t>
            </a:r>
          </a:p>
          <a:p>
            <a:pPr lvl="1"/>
            <a:r>
              <a:rPr lang="en-US" dirty="0"/>
              <a:t>Data Cleanup</a:t>
            </a:r>
          </a:p>
          <a:p>
            <a:pPr lvl="1"/>
            <a:r>
              <a:rPr lang="en-US" dirty="0"/>
              <a:t>Feature Description and </a:t>
            </a:r>
            <a:r>
              <a:rPr lang="en-US" dirty="0" err="1"/>
              <a:t>Slection</a:t>
            </a:r>
            <a:endParaRPr lang="en-US" dirty="0"/>
          </a:p>
          <a:p>
            <a:r>
              <a:rPr lang="en-US" dirty="0"/>
              <a:t>Method Overview</a:t>
            </a:r>
          </a:p>
          <a:p>
            <a:pPr lvl="1"/>
            <a:r>
              <a:rPr lang="en-US" dirty="0"/>
              <a:t>Classification Algorithms</a:t>
            </a:r>
          </a:p>
          <a:p>
            <a:pPr lvl="1"/>
            <a:r>
              <a:rPr lang="en-US" dirty="0"/>
              <a:t>Simulation</a:t>
            </a:r>
          </a:p>
          <a:p>
            <a:r>
              <a:rPr lang="en-US" dirty="0"/>
              <a:t>Classification Algorithm Results</a:t>
            </a:r>
          </a:p>
          <a:p>
            <a:r>
              <a:rPr lang="en-US" dirty="0"/>
              <a:t>Simulation Results</a:t>
            </a:r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Tournament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10058400" cy="434340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Annual college basketball tournament</a:t>
            </a:r>
          </a:p>
          <a:p>
            <a:pPr marL="342900" indent="-342900">
              <a:buFontTx/>
              <a:buChar char="-"/>
            </a:pPr>
            <a:r>
              <a:rPr lang="en-US" dirty="0"/>
              <a:t>The ‘top’ 64 teams are admitted to the tournament</a:t>
            </a:r>
          </a:p>
          <a:p>
            <a:pPr marL="342900" indent="-342900">
              <a:buFontTx/>
              <a:buChar char="-"/>
            </a:pPr>
            <a:r>
              <a:rPr lang="en-US" dirty="0"/>
              <a:t>Single game elimination (a total of 63 matches are played concluding the champions)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32 + 16 + 8 + 4 + 2 + Final = 6</a:t>
            </a:r>
          </a:p>
          <a:p>
            <a:pPr marL="342900" indent="-342900">
              <a:buFontTx/>
              <a:buChar char="-"/>
            </a:pPr>
            <a:r>
              <a:rPr lang="en-US" dirty="0"/>
              <a:t>There are 2</a:t>
            </a:r>
            <a:r>
              <a:rPr lang="en-US" baseline="30000" dirty="0"/>
              <a:t>63</a:t>
            </a:r>
            <a:r>
              <a:rPr lang="en-US" dirty="0"/>
              <a:t> ways of selecting a bracket (~9.2 quintillion ways – impossible!)</a:t>
            </a:r>
          </a:p>
        </p:txBody>
      </p:sp>
      <p:sp>
        <p:nvSpPr>
          <p:cNvPr id="4" name="Speech Bubble: Rectangle 3"/>
          <p:cNvSpPr/>
          <p:nvPr/>
        </p:nvSpPr>
        <p:spPr>
          <a:xfrm>
            <a:off x="7924800" y="455542"/>
            <a:ext cx="3657600" cy="873594"/>
          </a:xfrm>
          <a:prstGeom prst="wedgeRectCallout">
            <a:avLst>
              <a:gd name="adj1" fmla="val -77748"/>
              <a:gd name="adj2" fmla="val 3726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ysClr val="windowText" lastClr="000000"/>
                </a:solidFill>
              </a:rPr>
              <a:t>Nabeel</a:t>
            </a:r>
            <a:r>
              <a:rPr lang="en-US" sz="3600" dirty="0">
                <a:solidFill>
                  <a:sysClr val="windowText" lastClr="000000"/>
                </a:solidFill>
              </a:rPr>
              <a:t> to review</a:t>
            </a:r>
          </a:p>
        </p:txBody>
      </p:sp>
    </p:spTree>
    <p:extLst>
      <p:ext uri="{BB962C8B-B14F-4D97-AF65-F5344CB8AC3E}">
        <p14:creationId xmlns:p14="http://schemas.microsoft.com/office/powerpoint/2010/main" val="161386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Analytics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398486"/>
            <a:ext cx="2082800" cy="2197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00" y="2398486"/>
            <a:ext cx="3086100" cy="2197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300" y="2469243"/>
            <a:ext cx="2616200" cy="2120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28700" y="2133600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Most Titles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46600" y="2133600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Most Finals Appearances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77200" y="21336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Most Final Four Appearances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9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0"/>
            <a:ext cx="6489700" cy="634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9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0"/>
            <a:ext cx="6261100" cy="625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05000"/>
            <a:ext cx="10058400" cy="3886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Table 1 – Teams.csv (365x2)</a:t>
            </a:r>
          </a:p>
          <a:p>
            <a:r>
              <a:rPr lang="en-US" dirty="0"/>
              <a:t>A list of all NCAA teams</a:t>
            </a:r>
          </a:p>
          <a:p>
            <a:pPr marL="0" indent="0">
              <a:buNone/>
            </a:pPr>
            <a:r>
              <a:rPr lang="en-US" b="1" dirty="0"/>
              <a:t>Table 2 – RegularSeasonDetailedResults.csv (76,000x34)</a:t>
            </a:r>
          </a:p>
          <a:p>
            <a:r>
              <a:rPr lang="en-US" dirty="0"/>
              <a:t>Historical </a:t>
            </a:r>
            <a:r>
              <a:rPr lang="en-US" b="1" i="1" u="sng" dirty="0"/>
              <a:t>season</a:t>
            </a:r>
            <a:r>
              <a:rPr lang="en-US" dirty="0"/>
              <a:t> matches dating back to 2003</a:t>
            </a:r>
          </a:p>
          <a:p>
            <a:r>
              <a:rPr lang="en-US" dirty="0"/>
              <a:t>Winning and Losing team stats (points, assists, blocks, fouls etc.)</a:t>
            </a:r>
          </a:p>
          <a:p>
            <a:r>
              <a:rPr lang="en-US" dirty="0"/>
              <a:t>Data manipulation required to iterate through each team to aggregate season stats by team by season</a:t>
            </a:r>
          </a:p>
          <a:p>
            <a:pPr marL="0" indent="0">
              <a:buNone/>
            </a:pPr>
            <a:r>
              <a:rPr lang="en-US" b="1" dirty="0"/>
              <a:t>Table 3 – School Ratings </a:t>
            </a:r>
            <a:r>
              <a:rPr lang="en-US" b="1" dirty="0">
                <a:hlinkClick r:id="rId2"/>
              </a:rPr>
              <a:t>link</a:t>
            </a:r>
            <a:r>
              <a:rPr lang="en-US" b="1" dirty="0"/>
              <a:t> (5307x12)</a:t>
            </a:r>
          </a:p>
          <a:p>
            <a:r>
              <a:rPr lang="en-US" dirty="0"/>
              <a:t>Additional season stats (MOV, SRS, SOS, DSRS, OSRS)</a:t>
            </a:r>
          </a:p>
          <a:p>
            <a:pPr marL="0" indent="0">
              <a:buNone/>
            </a:pPr>
            <a:r>
              <a:rPr lang="en-US" b="1" dirty="0"/>
              <a:t>Table 4 – TourneyCompactResults.csv (2114x8)</a:t>
            </a:r>
          </a:p>
          <a:p>
            <a:r>
              <a:rPr lang="en-US" dirty="0"/>
              <a:t>All tournament matches along with outcome since 1985</a:t>
            </a:r>
          </a:p>
          <a:p>
            <a:pPr marL="0" indent="0">
              <a:buNone/>
            </a:pPr>
            <a:r>
              <a:rPr lang="en-US" b="1" dirty="0"/>
              <a:t>Table 5 – TourneySeeds.csv (2151x3)</a:t>
            </a:r>
          </a:p>
          <a:p>
            <a:r>
              <a:rPr lang="en-US" dirty="0"/>
              <a:t>The seeds of teams that were admitted to tournament forever season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peech Bubble: Rectangle 3"/>
          <p:cNvSpPr/>
          <p:nvPr/>
        </p:nvSpPr>
        <p:spPr>
          <a:xfrm>
            <a:off x="7924800" y="455542"/>
            <a:ext cx="3657600" cy="873594"/>
          </a:xfrm>
          <a:prstGeom prst="wedgeRectCallout">
            <a:avLst>
              <a:gd name="adj1" fmla="val -77748"/>
              <a:gd name="adj2" fmla="val 3726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ysClr val="windowText" lastClr="000000"/>
                </a:solidFill>
              </a:rPr>
              <a:t>Team to add</a:t>
            </a:r>
          </a:p>
        </p:txBody>
      </p:sp>
    </p:spTree>
    <p:extLst>
      <p:ext uri="{BB962C8B-B14F-4D97-AF65-F5344CB8AC3E}">
        <p14:creationId xmlns:p14="http://schemas.microsoft.com/office/powerpoint/2010/main" val="184891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Overview </a:t>
            </a:r>
            <a:r>
              <a:rPr lang="mr-IN" dirty="0"/>
              <a:t>–</a:t>
            </a:r>
            <a:r>
              <a:rPr lang="en-US" dirty="0"/>
              <a:t> Classification Algorithms</a:t>
            </a:r>
          </a:p>
        </p:txBody>
      </p:sp>
      <p:sp>
        <p:nvSpPr>
          <p:cNvPr id="3" name="Speech Bubble: Rectangle 2"/>
          <p:cNvSpPr/>
          <p:nvPr/>
        </p:nvSpPr>
        <p:spPr>
          <a:xfrm>
            <a:off x="8077200" y="899434"/>
            <a:ext cx="3657600" cy="873594"/>
          </a:xfrm>
          <a:prstGeom prst="wedgeRectCallout">
            <a:avLst>
              <a:gd name="adj1" fmla="val -77748"/>
              <a:gd name="adj2" fmla="val 3726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ysClr val="windowText" lastClr="000000"/>
                </a:solidFill>
              </a:rPr>
              <a:t>Farshad to expand on these thoughts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1773028"/>
            <a:ext cx="99364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Logistic Regression with Regularization</a:t>
            </a:r>
          </a:p>
          <a:p>
            <a:r>
              <a:rPr lang="en-US" dirty="0"/>
              <a:t>CART</a:t>
            </a:r>
          </a:p>
          <a:p>
            <a:r>
              <a:rPr lang="en-US" dirty="0"/>
              <a:t>Support Vector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Radial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Accuracy for each model</a:t>
            </a:r>
          </a:p>
          <a:p>
            <a:r>
              <a:rPr lang="en-US" dirty="0"/>
              <a:t>Cross validation visuals for RF, Logistic regression regularization, CART, and SVM</a:t>
            </a:r>
          </a:p>
          <a:p>
            <a:r>
              <a:rPr lang="en-US" dirty="0"/>
              <a:t>ROC curve for all models except SVM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Overview </a:t>
            </a:r>
            <a:r>
              <a:rPr lang="mr-IN" dirty="0"/>
              <a:t>–</a:t>
            </a:r>
            <a:r>
              <a:rPr lang="en-US" dirty="0"/>
              <a:t> Simulation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5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E42578-9CD4-4AFF-AA5E-F33052F6B6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DDEFBA-1D7E-4587-9763-EBF5A6740E9A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D30E8E9-C5F6-40D8-943C-DA5B4196A6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95</TotalTime>
  <Words>306</Words>
  <Application>Microsoft Macintosh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Franklin Gothic Medium</vt:lpstr>
      <vt:lpstr>Mangal</vt:lpstr>
      <vt:lpstr>Arial</vt:lpstr>
      <vt:lpstr>Retrospect</vt:lpstr>
      <vt:lpstr>NCAA March Madness Bracket Predictive Analytics</vt:lpstr>
      <vt:lpstr>Agenda</vt:lpstr>
      <vt:lpstr>Tournament Overview</vt:lpstr>
      <vt:lpstr>Descriptive Analytics</vt:lpstr>
      <vt:lpstr>PowerPoint Presentation</vt:lpstr>
      <vt:lpstr>PowerPoint Presentation</vt:lpstr>
      <vt:lpstr>Data Sets</vt:lpstr>
      <vt:lpstr>Method Overview – Classification Algorithms</vt:lpstr>
      <vt:lpstr>Method Overview – Simulation </vt:lpstr>
      <vt:lpstr>Results – Classification Algorithms</vt:lpstr>
      <vt:lpstr>Results – Simulation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NCAA March Madness Bracket Predictive Analytics</dc:title>
  <dc:creator>Matthew Rosendin</dc:creator>
  <cp:lastModifiedBy>Matthew Rosendin</cp:lastModifiedBy>
  <cp:revision>15</cp:revision>
  <dcterms:created xsi:type="dcterms:W3CDTF">2017-04-23T19:39:55Z</dcterms:created>
  <dcterms:modified xsi:type="dcterms:W3CDTF">2017-04-27T00:16:24Z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