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14"/>
  </p:notesMasterIdLst>
  <p:handoutMasterIdLst>
    <p:handoutMasterId r:id="rId15"/>
  </p:handoutMasterIdLst>
  <p:sldIdLst>
    <p:sldId id="1477" r:id="rId2"/>
    <p:sldId id="1478" r:id="rId3"/>
    <p:sldId id="1480" r:id="rId4"/>
    <p:sldId id="1479" r:id="rId5"/>
    <p:sldId id="1481" r:id="rId6"/>
    <p:sldId id="1482" r:id="rId7"/>
    <p:sldId id="1486" r:id="rId8"/>
    <p:sldId id="1485" r:id="rId9"/>
    <p:sldId id="1484" r:id="rId10"/>
    <p:sldId id="1483" r:id="rId11"/>
    <p:sldId id="1487" r:id="rId12"/>
    <p:sldId id="1488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  <a:srgbClr val="445469"/>
    <a:srgbClr val="FBB62B"/>
    <a:srgbClr val="364D65"/>
    <a:srgbClr val="19232E"/>
    <a:srgbClr val="2F2F2F"/>
    <a:srgbClr val="FBC81F"/>
    <a:srgbClr val="2C4054"/>
    <a:srgbClr val="FADF35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4" autoAdjust="0"/>
    <p:restoredTop sz="99409" autoAdjust="0"/>
  </p:normalViewPr>
  <p:slideViewPr>
    <p:cSldViewPr snapToGrid="0" snapToObjects="1">
      <p:cViewPr varScale="1">
        <p:scale>
          <a:sx n="58" d="100"/>
          <a:sy n="58" d="100"/>
        </p:scale>
        <p:origin x="456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89F62-93B9-4178-B9E2-86700CF10C90}" type="datetimeFigureOut">
              <a:rPr lang="en-CA" smtClean="0"/>
              <a:t>2020-02-25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CF69B-D799-4EBD-8D85-F4E6C21B0F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18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v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1214" y="4490357"/>
            <a:ext cx="14750824" cy="5834743"/>
          </a:xfrm>
          <a:prstGeom prst="rect">
            <a:avLst/>
          </a:prstGeom>
        </p:spPr>
        <p:txBody>
          <a:bodyPr/>
          <a:lstStyle>
            <a:lvl1pPr>
              <a:lnSpc>
                <a:spcPct val="66000"/>
              </a:lnSpc>
              <a:defRPr sz="14000" cap="all" spc="-600" baseline="0">
                <a:solidFill>
                  <a:srgbClr val="63666A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MEET YOUR</a:t>
            </a:r>
            <a:br>
              <a:rPr lang="en-US" dirty="0"/>
            </a:br>
            <a:r>
              <a:rPr lang="en-US" dirty="0"/>
              <a:t>NEW TITLE</a:t>
            </a:r>
            <a:br>
              <a:rPr lang="en-US" dirty="0"/>
            </a:br>
            <a:r>
              <a:rPr lang="en-US" dirty="0"/>
              <a:t>SLIDE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AB939-5D9A-496A-8EC0-576A225894F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551214" y="10325100"/>
            <a:ext cx="14750825" cy="1300843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>
              <a:defRPr sz="7000" baseline="0">
                <a:solidFill>
                  <a:srgbClr val="63666A"/>
                </a:solidFill>
                <a:latin typeface="Arial Regular"/>
              </a:defRPr>
            </a:lvl1pPr>
          </a:lstStyle>
          <a:p>
            <a:pPr lvl="0"/>
            <a:r>
              <a:rPr lang="en-US" dirty="0"/>
              <a:t>Subhead goes here.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48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November 20, 2017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141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678">
          <p15:clr>
            <a:srgbClr val="FBAE40"/>
          </p15:clr>
        </p15:guide>
        <p15:guide id="3" orient="horz" pos="6504">
          <p15:clr>
            <a:srgbClr val="FBAE40"/>
          </p15:clr>
        </p15:guide>
        <p15:guide id="4" orient="horz" pos="2712">
          <p15:clr>
            <a:srgbClr val="FBAE40"/>
          </p15:clr>
        </p15:guide>
        <p15:guide id="5" pos="105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613" y="12712700"/>
            <a:ext cx="822642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Ivey_Logo_RGB_2013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6399" y="730249"/>
            <a:ext cx="7405767" cy="2651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138" y="730249"/>
            <a:ext cx="4804511" cy="1198245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438" y="12712700"/>
            <a:ext cx="548481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AB939-5D9A-496A-8EC0-576A225894FA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51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214" y="3891473"/>
            <a:ext cx="17325722" cy="3142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0" dirty="0"/>
              <a:t>MSc Consulting + </a:t>
            </a:r>
            <a:br>
              <a:rPr lang="en-US" sz="10000" dirty="0"/>
            </a:br>
            <a:r>
              <a:rPr lang="en-US" sz="10000" dirty="0"/>
              <a:t>Finance &amp; Technology Club Case Competition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7CD483-DE80-4C01-96DB-26CE44C3D06A}"/>
              </a:ext>
            </a:extLst>
          </p:cNvPr>
          <p:cNvSpPr txBox="1">
            <a:spLocks/>
          </p:cNvSpPr>
          <p:nvPr/>
        </p:nvSpPr>
        <p:spPr>
          <a:xfrm>
            <a:off x="1551214" y="9235805"/>
            <a:ext cx="17325722" cy="3142928"/>
          </a:xfrm>
          <a:prstGeom prst="rect">
            <a:avLst/>
          </a:prstGeom>
        </p:spPr>
        <p:txBody>
          <a:bodyPr vert="horz" lIns="182843" tIns="91422" rIns="182843" bIns="9142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7000" kern="1200" baseline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6000" dirty="0"/>
              <a:t>Microsoft Case: </a:t>
            </a:r>
            <a:br>
              <a:rPr lang="en-US" sz="6000" dirty="0"/>
            </a:br>
            <a:r>
              <a:rPr lang="en-US" sz="6000" dirty="0"/>
              <a:t>Case Outline &amp; Dataset Outline</a:t>
            </a:r>
          </a:p>
        </p:txBody>
      </p:sp>
    </p:spTree>
    <p:extLst>
      <p:ext uri="{BB962C8B-B14F-4D97-AF65-F5344CB8AC3E}">
        <p14:creationId xmlns:p14="http://schemas.microsoft.com/office/powerpoint/2010/main" val="324527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6DF71F-D7B1-4F6D-9DC0-2D3DD792B042}"/>
              </a:ext>
            </a:extLst>
          </p:cNvPr>
          <p:cNvSpPr txBox="1">
            <a:spLocks/>
          </p:cNvSpPr>
          <p:nvPr/>
        </p:nvSpPr>
        <p:spPr>
          <a:xfrm>
            <a:off x="1980237" y="4367900"/>
            <a:ext cx="6297489" cy="15676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arial black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4AC68-44CB-4062-B290-1DD0254B7B75}"/>
              </a:ext>
            </a:extLst>
          </p:cNvPr>
          <p:cNvSpPr txBox="1">
            <a:spLocks/>
          </p:cNvSpPr>
          <p:nvPr/>
        </p:nvSpPr>
        <p:spPr>
          <a:xfrm>
            <a:off x="2216427" y="3429540"/>
            <a:ext cx="12364097" cy="861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Data Set: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931F5-4CC7-44C0-93F2-9FD8A38239E0}"/>
              </a:ext>
            </a:extLst>
          </p:cNvPr>
          <p:cNvSpPr txBox="1"/>
          <p:nvPr/>
        </p:nvSpPr>
        <p:spPr>
          <a:xfrm>
            <a:off x="14580524" y="6055653"/>
            <a:ext cx="7797338" cy="70942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Cloud revenue growth comes primarily from new customers; possibly limited capacity to grow cloud service revenues organically?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Non-Surface revenues from existing customers are declining (!)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Revenues from existing Surface customers grow dramatically YoY; indication of a good product with very strong potential despite current revenues being small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A2AE-26CA-4F25-BE7B-77A95A197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4" y="5699955"/>
            <a:ext cx="12967763" cy="6203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9EA2A0-331D-45C2-9A75-7BCDF11C3F02}"/>
              </a:ext>
            </a:extLst>
          </p:cNvPr>
          <p:cNvSpPr/>
          <p:nvPr/>
        </p:nvSpPr>
        <p:spPr>
          <a:xfrm>
            <a:off x="3217052" y="8527569"/>
            <a:ext cx="3200374" cy="266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DD4EE-87B7-44BF-A477-570DFF12D763}"/>
              </a:ext>
            </a:extLst>
          </p:cNvPr>
          <p:cNvSpPr/>
          <p:nvPr/>
        </p:nvSpPr>
        <p:spPr>
          <a:xfrm>
            <a:off x="6417426" y="7311644"/>
            <a:ext cx="3491345" cy="266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B6C196-A19C-4891-8752-8A5BA01A2068}"/>
              </a:ext>
            </a:extLst>
          </p:cNvPr>
          <p:cNvSpPr/>
          <p:nvPr/>
        </p:nvSpPr>
        <p:spPr>
          <a:xfrm>
            <a:off x="11363526" y="10076507"/>
            <a:ext cx="2127121" cy="267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6DF71F-D7B1-4F6D-9DC0-2D3DD792B042}"/>
              </a:ext>
            </a:extLst>
          </p:cNvPr>
          <p:cNvSpPr txBox="1">
            <a:spLocks/>
          </p:cNvSpPr>
          <p:nvPr/>
        </p:nvSpPr>
        <p:spPr>
          <a:xfrm>
            <a:off x="1980237" y="4367900"/>
            <a:ext cx="6297489" cy="15676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arial black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4AC68-44CB-4062-B290-1DD0254B7B75}"/>
              </a:ext>
            </a:extLst>
          </p:cNvPr>
          <p:cNvSpPr txBox="1">
            <a:spLocks/>
          </p:cNvSpPr>
          <p:nvPr/>
        </p:nvSpPr>
        <p:spPr>
          <a:xfrm>
            <a:off x="2216427" y="3429540"/>
            <a:ext cx="12364097" cy="861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75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Data Set: 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931F5-4CC7-44C0-93F2-9FD8A38239E0}"/>
              </a:ext>
            </a:extLst>
          </p:cNvPr>
          <p:cNvSpPr txBox="1"/>
          <p:nvPr/>
        </p:nvSpPr>
        <p:spPr>
          <a:xfrm>
            <a:off x="1504584" y="4542737"/>
            <a:ext cx="14595342" cy="87100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So which is the superior product to focus on? Hard to say -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Despite small current market, Surface products have potential to shore up weaknesses in traditional PC business; strategies focusing on aggressive customer acquisition and cross-selling in the right regions, </a:t>
            </a:r>
            <a:r>
              <a:rPr lang="en-US" sz="3500" dirty="0" err="1">
                <a:latin typeface="Arial" panose="020B0604020202020204" pitchFamily="34" charset="0"/>
                <a:cs typeface="Arial" panose="020B0604020202020204" pitchFamily="34" charset="0"/>
              </a:rPr>
              <a:t>tech+consulting</a:t>
            </a: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 &amp; education markets should win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Cloud services generate significant revenues (larger pie), particularly from financial services and healthcare sectors; strong growth in a few regions, but currently limited up-selling on existing customers may limit long-term revenue potential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Most importantly – there is still lots of other ways to slice the data (using Workforce Size, cross-sales, share of wallet estimate via IT budgets, etc.). It will be interesting to see what students come up with, and how the data informs whatever strategy they take!</a:t>
            </a:r>
          </a:p>
        </p:txBody>
      </p:sp>
    </p:spTree>
    <p:extLst>
      <p:ext uri="{BB962C8B-B14F-4D97-AF65-F5344CB8AC3E}">
        <p14:creationId xmlns:p14="http://schemas.microsoft.com/office/powerpoint/2010/main" val="74585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6DF71F-D7B1-4F6D-9DC0-2D3DD792B042}"/>
              </a:ext>
            </a:extLst>
          </p:cNvPr>
          <p:cNvSpPr txBox="1">
            <a:spLocks/>
          </p:cNvSpPr>
          <p:nvPr/>
        </p:nvSpPr>
        <p:spPr>
          <a:xfrm>
            <a:off x="1980237" y="4367900"/>
            <a:ext cx="6297489" cy="15676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arial black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4AC68-44CB-4062-B290-1DD0254B7B75}"/>
              </a:ext>
            </a:extLst>
          </p:cNvPr>
          <p:cNvSpPr txBox="1">
            <a:spLocks/>
          </p:cNvSpPr>
          <p:nvPr/>
        </p:nvSpPr>
        <p:spPr>
          <a:xfrm>
            <a:off x="2216427" y="3429540"/>
            <a:ext cx="12364097" cy="861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75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Questions/Suggestions?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931F5-4CC7-44C0-93F2-9FD8A38239E0}"/>
              </a:ext>
            </a:extLst>
          </p:cNvPr>
          <p:cNvSpPr txBox="1"/>
          <p:nvPr/>
        </p:nvSpPr>
        <p:spPr>
          <a:xfrm>
            <a:off x="1504584" y="4542737"/>
            <a:ext cx="14595342" cy="22467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We are releasing the case Wednesday afternoon and have attached the Tableau workbook and data set to play around with -</a:t>
            </a:r>
          </a:p>
          <a:p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Thanks for reading, looking forward to the fun on Saturday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95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6DF71F-D7B1-4F6D-9DC0-2D3DD792B042}"/>
              </a:ext>
            </a:extLst>
          </p:cNvPr>
          <p:cNvSpPr txBox="1">
            <a:spLocks/>
          </p:cNvSpPr>
          <p:nvPr/>
        </p:nvSpPr>
        <p:spPr>
          <a:xfrm>
            <a:off x="1980237" y="4367900"/>
            <a:ext cx="6297489" cy="15676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arial black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79BFDD7-7CC3-4A06-B1FA-FC89272B08DF}"/>
              </a:ext>
            </a:extLst>
          </p:cNvPr>
          <p:cNvSpPr txBox="1">
            <a:spLocks/>
          </p:cNvSpPr>
          <p:nvPr/>
        </p:nvSpPr>
        <p:spPr>
          <a:xfrm>
            <a:off x="1652337" y="5695762"/>
            <a:ext cx="18063410" cy="7153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7000" kern="1200" baseline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800" dirty="0">
              <a:latin typeface="arial"/>
              <a:cs typeface="Calibri"/>
            </a:endParaRPr>
          </a:p>
          <a:p>
            <a:pPr marL="342900" indent="-342900"/>
            <a:r>
              <a:rPr lang="en-US" sz="4100" dirty="0">
                <a:latin typeface="arial"/>
                <a:cs typeface="arial"/>
              </a:rPr>
              <a:t>Students will be asked to make a strategic recommendation for Microsoft regarding products in the Asia-Pacific region. The two general paths to a “solution” are:</a:t>
            </a:r>
          </a:p>
          <a:p>
            <a:pPr marL="800100" lvl="1" indent="-342900"/>
            <a:r>
              <a:rPr lang="en-US" sz="100" dirty="0">
                <a:latin typeface="arial"/>
                <a:cs typeface="arial"/>
              </a:rPr>
              <a:t>As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Focus on personal computing, specifically the new “Surface” product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Invest in cloud products, which are projected to see massive growth globally</a:t>
            </a:r>
            <a:b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</a:br>
            <a:endParaRPr lang="en-US" sz="3200" dirty="0">
              <a:solidFill>
                <a:srgbClr val="63666A"/>
              </a:solidFill>
              <a:latin typeface="arial"/>
              <a:cs typeface="arial"/>
            </a:endParaRPr>
          </a:p>
          <a:p>
            <a:pPr marL="800100" lvl="1" indent="-342900"/>
            <a:endParaRPr lang="en-US" sz="100" dirty="0">
              <a:solidFill>
                <a:srgbClr val="63666A"/>
              </a:solidFill>
              <a:latin typeface="arial"/>
              <a:cs typeface="arial"/>
            </a:endParaRPr>
          </a:p>
          <a:p>
            <a:pPr marL="342900" indent="-342900"/>
            <a:r>
              <a:rPr lang="en-US" sz="4100" dirty="0">
                <a:latin typeface="arial"/>
                <a:cs typeface="arial"/>
              </a:rPr>
              <a:t>Strong presentations will:</a:t>
            </a:r>
          </a:p>
          <a:p>
            <a:pPr marL="800100" lvl="1" indent="-342900"/>
            <a:r>
              <a:rPr lang="en-US" sz="100" dirty="0">
                <a:latin typeface="arial"/>
                <a:cs typeface="arial"/>
              </a:rPr>
              <a:t>As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Offer a recommendation on product focus and the product’s target market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Outline a high-level strategy for that product and the target market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Justify their recommendation and strategy using both quantitative (data + financials) and qualitative analysis (competition, customers, capabilities, etc.)</a:t>
            </a:r>
            <a:endParaRPr lang="en-US" sz="7800" dirty="0">
              <a:solidFill>
                <a:srgbClr val="63666A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r>
              <a:rPr lang="en-US" sz="100" dirty="0">
                <a:latin typeface="arial"/>
                <a:cs typeface="arial"/>
              </a:rPr>
              <a:t> </a:t>
            </a:r>
          </a:p>
          <a:p>
            <a:pPr marL="457200" lvl="1" indent="0">
              <a:buNone/>
            </a:pPr>
            <a:endParaRPr lang="en-US" sz="100" dirty="0">
              <a:latin typeface="arial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4AC68-44CB-4062-B290-1DD0254B7B75}"/>
              </a:ext>
            </a:extLst>
          </p:cNvPr>
          <p:cNvSpPr txBox="1">
            <a:spLocks/>
          </p:cNvSpPr>
          <p:nvPr/>
        </p:nvSpPr>
        <p:spPr>
          <a:xfrm>
            <a:off x="2216427" y="4255054"/>
            <a:ext cx="11146647" cy="861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85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Student Objectives</a:t>
            </a:r>
          </a:p>
        </p:txBody>
      </p:sp>
    </p:spTree>
    <p:extLst>
      <p:ext uri="{BB962C8B-B14F-4D97-AF65-F5344CB8AC3E}">
        <p14:creationId xmlns:p14="http://schemas.microsoft.com/office/powerpoint/2010/main" val="148913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6DF71F-D7B1-4F6D-9DC0-2D3DD792B042}"/>
              </a:ext>
            </a:extLst>
          </p:cNvPr>
          <p:cNvSpPr txBox="1">
            <a:spLocks/>
          </p:cNvSpPr>
          <p:nvPr/>
        </p:nvSpPr>
        <p:spPr>
          <a:xfrm>
            <a:off x="1980237" y="4367900"/>
            <a:ext cx="6297489" cy="15676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arial black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79BFDD7-7CC3-4A06-B1FA-FC89272B08DF}"/>
              </a:ext>
            </a:extLst>
          </p:cNvPr>
          <p:cNvSpPr txBox="1">
            <a:spLocks/>
          </p:cNvSpPr>
          <p:nvPr/>
        </p:nvSpPr>
        <p:spPr>
          <a:xfrm>
            <a:off x="1652337" y="5695762"/>
            <a:ext cx="18063410" cy="7867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7000" kern="1200" baseline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800" dirty="0">
              <a:latin typeface="arial"/>
              <a:cs typeface="Calibri"/>
            </a:endParaRPr>
          </a:p>
          <a:p>
            <a:pPr marL="342900" indent="-342900"/>
            <a:r>
              <a:rPr lang="en-US" sz="4100" dirty="0">
                <a:latin typeface="arial"/>
                <a:cs typeface="arial"/>
              </a:rPr>
              <a:t>Case takes place at year-end 2017, focusing on Asia-Pacific market strategy</a:t>
            </a:r>
          </a:p>
          <a:p>
            <a:pPr marL="342900" indent="-342900"/>
            <a:r>
              <a:rPr lang="en-US" sz="4100" dirty="0">
                <a:latin typeface="arial"/>
                <a:cs typeface="arial"/>
              </a:rPr>
              <a:t>Two products of focus for strategy: PC business and cloud services</a:t>
            </a:r>
          </a:p>
          <a:p>
            <a:pPr marL="457200" lvl="1" indent="0">
              <a:buNone/>
            </a:pPr>
            <a:b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</a:br>
            <a:endParaRPr lang="en-US" sz="3200" dirty="0">
              <a:solidFill>
                <a:srgbClr val="63666A"/>
              </a:solidFill>
              <a:latin typeface="arial"/>
              <a:cs typeface="arial"/>
            </a:endParaRPr>
          </a:p>
          <a:p>
            <a:pPr marL="800100" lvl="1" indent="-342900"/>
            <a:endParaRPr lang="en-US" sz="100" dirty="0">
              <a:solidFill>
                <a:srgbClr val="63666A"/>
              </a:solidFill>
              <a:latin typeface="arial"/>
              <a:cs typeface="arial"/>
            </a:endParaRPr>
          </a:p>
          <a:p>
            <a:pPr marL="342900" indent="-342900"/>
            <a:r>
              <a:rPr lang="en-US" sz="3800" dirty="0">
                <a:latin typeface="arial"/>
                <a:cs typeface="arial"/>
              </a:rPr>
              <a:t>Personal Computing Business:</a:t>
            </a:r>
          </a:p>
          <a:p>
            <a:pPr marL="800100" lvl="1" indent="-342900"/>
            <a:r>
              <a:rPr lang="en-US" sz="100" dirty="0">
                <a:latin typeface="arial"/>
                <a:cs typeface="arial"/>
              </a:rPr>
              <a:t>As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Traditional PC hardware business model under threat by growing competition, maturing industry; revenues fell 6% in 2016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Surface products launched in 2012 to combat this: flexible and mobile laptop/tablet product (“inclusion design”, considering all possible end-consumer needs from product inception)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Consumers increasingly desire “seamless usage across different devices”; bridge gap between work/life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Microsoft may need to aggressively tap into these changing market dynamics to protect its existing PC business, which shows signs of erosion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Asia-Pacific region seeing high growth, high opportunity; distribution channels, marketing, language customization remain question marks for company</a:t>
            </a:r>
          </a:p>
          <a:p>
            <a:pPr marL="800100" lvl="1" indent="-342900"/>
            <a:endParaRPr lang="en-US" sz="3200" dirty="0">
              <a:solidFill>
                <a:srgbClr val="63666A"/>
              </a:solidFill>
              <a:latin typeface="arial"/>
              <a:cs typeface="arial"/>
            </a:endParaRPr>
          </a:p>
          <a:p>
            <a:pPr marL="342900" indent="-342900"/>
            <a:r>
              <a:rPr lang="en-US" sz="3800" dirty="0">
                <a:latin typeface="arial"/>
                <a:cs typeface="arial"/>
              </a:rPr>
              <a:t>Cloud Services Business:</a:t>
            </a:r>
          </a:p>
          <a:p>
            <a:pPr marL="800100" lvl="1" indent="-342900"/>
            <a:r>
              <a:rPr lang="en-US" sz="100" dirty="0">
                <a:latin typeface="arial"/>
                <a:cs typeface="arial"/>
              </a:rPr>
              <a:t>As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High growth yet high risk opportunity; outside of Microsoft’s traditional business, though company has a solid start with Azure (suite of cloud services)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Various applications (data management + storage, predictive modelling, business intelligence) not limited to a single industry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Highly competitive industry (AWS, Alibaba, Microsoft combined &gt; 50% market share) with many smaller start-ups threatening market share</a:t>
            </a:r>
          </a:p>
          <a:p>
            <a:pPr marL="800100" lvl="1" indent="-342900"/>
            <a:r>
              <a:rPr lang="en-US" sz="3200" dirty="0">
                <a:solidFill>
                  <a:srgbClr val="63666A"/>
                </a:solidFill>
                <a:latin typeface="arial"/>
                <a:cs typeface="arial"/>
              </a:rPr>
              <a:t>Asia-Pacific set to see Infrastructure as a Service (IaaS grow 36% YoY in 2017, surpassing Software as a Service (SaaS) for the first time; large companies in region starting to undergo digital transformation</a:t>
            </a:r>
            <a:endParaRPr lang="en-US" sz="7800" dirty="0">
              <a:solidFill>
                <a:srgbClr val="63666A"/>
              </a:solidFill>
              <a:latin typeface="arial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4AC68-44CB-4062-B290-1DD0254B7B75}"/>
              </a:ext>
            </a:extLst>
          </p:cNvPr>
          <p:cNvSpPr txBox="1">
            <a:spLocks/>
          </p:cNvSpPr>
          <p:nvPr/>
        </p:nvSpPr>
        <p:spPr>
          <a:xfrm>
            <a:off x="2216427" y="4255054"/>
            <a:ext cx="11146647" cy="861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85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Key Case Facts</a:t>
            </a:r>
          </a:p>
        </p:txBody>
      </p:sp>
    </p:spTree>
    <p:extLst>
      <p:ext uri="{BB962C8B-B14F-4D97-AF65-F5344CB8AC3E}">
        <p14:creationId xmlns:p14="http://schemas.microsoft.com/office/powerpoint/2010/main" val="227273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6DF71F-D7B1-4F6D-9DC0-2D3DD792B042}"/>
              </a:ext>
            </a:extLst>
          </p:cNvPr>
          <p:cNvSpPr txBox="1">
            <a:spLocks/>
          </p:cNvSpPr>
          <p:nvPr/>
        </p:nvSpPr>
        <p:spPr>
          <a:xfrm>
            <a:off x="1980237" y="4367900"/>
            <a:ext cx="6297489" cy="15676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arial black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79BFDD7-7CC3-4A06-B1FA-FC89272B08DF}"/>
              </a:ext>
            </a:extLst>
          </p:cNvPr>
          <p:cNvSpPr txBox="1">
            <a:spLocks/>
          </p:cNvSpPr>
          <p:nvPr/>
        </p:nvSpPr>
        <p:spPr>
          <a:xfrm>
            <a:off x="1652337" y="5695763"/>
            <a:ext cx="16411074" cy="44197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7000" kern="1200" baseline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800" dirty="0">
              <a:latin typeface="arial"/>
              <a:cs typeface="Calibri"/>
            </a:endParaRPr>
          </a:p>
          <a:p>
            <a:pPr marL="342900" indent="-342900"/>
            <a:r>
              <a:rPr lang="en-US" sz="3800" dirty="0">
                <a:latin typeface="arial"/>
                <a:cs typeface="arial"/>
              </a:rPr>
              <a:t>Students will be provided with a sample data set of 10,000 existing Microsoft enterprise customers, each of which has three years (2015/16/17) of revenue data (30k rows total)</a:t>
            </a:r>
            <a:br>
              <a:rPr lang="en-US" sz="3800" dirty="0">
                <a:latin typeface="arial"/>
                <a:cs typeface="arial"/>
              </a:rPr>
            </a:br>
            <a:endParaRPr lang="en-US" sz="3800" dirty="0">
              <a:latin typeface="arial"/>
              <a:cs typeface="arial"/>
            </a:endParaRPr>
          </a:p>
          <a:p>
            <a:pPr marL="342900" indent="-342900"/>
            <a:r>
              <a:rPr lang="en-US" sz="3800" dirty="0">
                <a:latin typeface="arial"/>
                <a:cs typeface="arial"/>
              </a:rPr>
              <a:t>The data was designed by us, the event organizers, to provide students with extra quantitative depth to justify their solutions, and practice new data skills learned in the MSc program</a:t>
            </a:r>
            <a:br>
              <a:rPr lang="en-US" sz="3800" dirty="0">
                <a:latin typeface="arial"/>
                <a:cs typeface="arial"/>
              </a:rPr>
            </a:br>
            <a:endParaRPr lang="en-US" sz="3800" dirty="0">
              <a:latin typeface="arial"/>
              <a:cs typeface="arial"/>
            </a:endParaRPr>
          </a:p>
          <a:p>
            <a:pPr marL="342900" indent="-342900"/>
            <a:r>
              <a:rPr lang="en-US" sz="3800" b="1" dirty="0">
                <a:latin typeface="arial"/>
                <a:cs typeface="arial"/>
              </a:rPr>
              <a:t>60% of students signed up are Business Analytics students in the new MSc cohort; most have ~2 months of data skills – so set data analysis expectations accordingly!</a:t>
            </a:r>
            <a:br>
              <a:rPr lang="en-US" sz="3800" dirty="0">
                <a:latin typeface="arial"/>
                <a:cs typeface="arial"/>
              </a:rPr>
            </a:br>
            <a:endParaRPr lang="en-US" sz="3800" dirty="0">
              <a:latin typeface="arial"/>
              <a:cs typeface="arial"/>
            </a:endParaRPr>
          </a:p>
          <a:p>
            <a:pPr marL="342900" indent="-342900"/>
            <a:r>
              <a:rPr lang="en-US" sz="3800" dirty="0">
                <a:solidFill>
                  <a:srgbClr val="63666A"/>
                </a:solidFill>
                <a:latin typeface="arial"/>
                <a:cs typeface="arial"/>
              </a:rPr>
              <a:t>Data on companies includes some basic demographics (country of headquarters, sector, workforce size), as well as financial information (revenues from various product + service lines, estimated IT budget in each year); designed for business intelligence rather than modelling</a:t>
            </a:r>
          </a:p>
          <a:p>
            <a:pPr marL="800100" lvl="1" indent="-342900"/>
            <a:endParaRPr lang="en-US" sz="100" dirty="0">
              <a:solidFill>
                <a:srgbClr val="63666A"/>
              </a:solidFill>
              <a:latin typeface="arial"/>
              <a:cs typeface="arial"/>
            </a:endParaRPr>
          </a:p>
          <a:p>
            <a:pPr marL="800100" lvl="1" indent="-342900"/>
            <a:endParaRPr lang="en-US" sz="7800" dirty="0">
              <a:solidFill>
                <a:srgbClr val="63666A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100" dirty="0"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100" dirty="0">
              <a:latin typeface="arial"/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4AC68-44CB-4062-B290-1DD0254B7B75}"/>
              </a:ext>
            </a:extLst>
          </p:cNvPr>
          <p:cNvSpPr txBox="1">
            <a:spLocks/>
          </p:cNvSpPr>
          <p:nvPr/>
        </p:nvSpPr>
        <p:spPr>
          <a:xfrm>
            <a:off x="2216427" y="4255054"/>
            <a:ext cx="11537673" cy="861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85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Data Set Introduction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0D09CA-A040-47FD-997B-560CA7528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62554"/>
              </p:ext>
            </p:extLst>
          </p:nvPr>
        </p:nvGraphicFramePr>
        <p:xfrm>
          <a:off x="882535" y="11101815"/>
          <a:ext cx="9753600" cy="2405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08517">
                  <a:extLst>
                    <a:ext uri="{9D8B030D-6E8A-4147-A177-3AD203B41FA5}">
                      <a16:colId xmlns:a16="http://schemas.microsoft.com/office/drawing/2014/main" val="3793646289"/>
                    </a:ext>
                  </a:extLst>
                </a:gridCol>
                <a:gridCol w="2854074">
                  <a:extLst>
                    <a:ext uri="{9D8B030D-6E8A-4147-A177-3AD203B41FA5}">
                      <a16:colId xmlns:a16="http://schemas.microsoft.com/office/drawing/2014/main" val="292864877"/>
                    </a:ext>
                  </a:extLst>
                </a:gridCol>
                <a:gridCol w="3201014">
                  <a:extLst>
                    <a:ext uri="{9D8B030D-6E8A-4147-A177-3AD203B41FA5}">
                      <a16:colId xmlns:a16="http://schemas.microsoft.com/office/drawing/2014/main" val="2249116798"/>
                    </a:ext>
                  </a:extLst>
                </a:gridCol>
                <a:gridCol w="1989995">
                  <a:extLst>
                    <a:ext uri="{9D8B030D-6E8A-4147-A177-3AD203B41FA5}">
                      <a16:colId xmlns:a16="http://schemas.microsoft.com/office/drawing/2014/main" val="1316509186"/>
                    </a:ext>
                  </a:extLst>
                </a:gridCol>
              </a:tblGrid>
              <a:tr h="4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Enterprise 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Enterprise Country </a:t>
                      </a:r>
                      <a:r>
                        <a:rPr lang="en-US" sz="2000" b="1" u="none" strike="noStrike" dirty="0" err="1">
                          <a:effectLst/>
                        </a:rPr>
                        <a:t>Hq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Enterprise Sector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Workforce Size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5140909"/>
                  </a:ext>
                </a:extLst>
              </a:tr>
              <a:tr h="4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China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Financial Services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From 0 to 1000+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8449566"/>
                  </a:ext>
                </a:extLst>
              </a:tr>
              <a:tr h="4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India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Technology &amp; Consulting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054698"/>
                  </a:ext>
                </a:extLst>
              </a:tr>
              <a:tr h="4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Singapore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Healthcare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603833"/>
                  </a:ext>
                </a:extLst>
              </a:tr>
              <a:tr h="4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South Korea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Education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9981957"/>
                  </a:ext>
                </a:extLst>
              </a:tr>
              <a:tr h="4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Other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8975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9F840B-A924-48C1-BAB7-DD6A01005A1C}"/>
              </a:ext>
            </a:extLst>
          </p:cNvPr>
          <p:cNvSpPr txBox="1"/>
          <p:nvPr/>
        </p:nvSpPr>
        <p:spPr>
          <a:xfrm>
            <a:off x="2781300" y="10285517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/>
              <a:t>Demographic Variables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EB2B93-D95F-40E4-88C5-ABB99592E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01511"/>
              </p:ext>
            </p:extLst>
          </p:nvPr>
        </p:nvGraphicFramePr>
        <p:xfrm>
          <a:off x="13490575" y="11101815"/>
          <a:ext cx="3906086" cy="24059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06086">
                  <a:extLst>
                    <a:ext uri="{9D8B030D-6E8A-4147-A177-3AD203B41FA5}">
                      <a16:colId xmlns:a16="http://schemas.microsoft.com/office/drawing/2014/main" val="2340869530"/>
                    </a:ext>
                  </a:extLst>
                </a:gridCol>
              </a:tblGrid>
              <a:tr h="4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Cloud Service Revenues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2624853"/>
                  </a:ext>
                </a:extLst>
              </a:tr>
              <a:tr h="4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Non-Surface Product Revenues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313568"/>
                  </a:ext>
                </a:extLst>
              </a:tr>
              <a:tr h="4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Surface Product Revenues*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5055732"/>
                  </a:ext>
                </a:extLst>
              </a:tr>
              <a:tr h="4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Office Revenues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8962391"/>
                  </a:ext>
                </a:extLst>
              </a:tr>
              <a:tr h="4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Other Revenues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5908392"/>
                  </a:ext>
                </a:extLst>
              </a:tr>
              <a:tr h="40099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IT Budget Estimate</a:t>
                      </a:r>
                      <a:endParaRPr lang="en-US" sz="2000" b="0" u="none" strike="noStrike" dirty="0">
                        <a:effectLst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70188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31A018-DFB6-4FF0-90D8-A4693EFF7338}"/>
              </a:ext>
            </a:extLst>
          </p:cNvPr>
          <p:cNvSpPr txBox="1"/>
          <p:nvPr/>
        </p:nvSpPr>
        <p:spPr>
          <a:xfrm>
            <a:off x="12490867" y="10263681"/>
            <a:ext cx="6086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/>
              <a:t>Financial Variables (2015-2017)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ED137-2871-4B79-950E-3C0759B29D1D}"/>
              </a:ext>
            </a:extLst>
          </p:cNvPr>
          <p:cNvSpPr txBox="1"/>
          <p:nvPr/>
        </p:nvSpPr>
        <p:spPr>
          <a:xfrm>
            <a:off x="17982866" y="11790504"/>
            <a:ext cx="4548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*It is stated in the case that Surface is introduced to China in 2017; for the sake of the data, we are telling students to assume Surface products were introduced to the Asia-Pacific region in 2014.</a:t>
            </a:r>
          </a:p>
        </p:txBody>
      </p:sp>
    </p:spTree>
    <p:extLst>
      <p:ext uri="{BB962C8B-B14F-4D97-AF65-F5344CB8AC3E}">
        <p14:creationId xmlns:p14="http://schemas.microsoft.com/office/powerpoint/2010/main" val="75202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6DF71F-D7B1-4F6D-9DC0-2D3DD792B042}"/>
              </a:ext>
            </a:extLst>
          </p:cNvPr>
          <p:cNvSpPr txBox="1">
            <a:spLocks/>
          </p:cNvSpPr>
          <p:nvPr/>
        </p:nvSpPr>
        <p:spPr>
          <a:xfrm>
            <a:off x="1980237" y="4367900"/>
            <a:ext cx="6297489" cy="15676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arial black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79BFDD7-7CC3-4A06-B1FA-FC89272B08DF}"/>
              </a:ext>
            </a:extLst>
          </p:cNvPr>
          <p:cNvSpPr txBox="1">
            <a:spLocks/>
          </p:cNvSpPr>
          <p:nvPr/>
        </p:nvSpPr>
        <p:spPr>
          <a:xfrm>
            <a:off x="1652337" y="5695763"/>
            <a:ext cx="16411074" cy="5060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7000" kern="1200" baseline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800" dirty="0">
              <a:latin typeface="arial"/>
              <a:cs typeface="Calibri"/>
            </a:endParaRPr>
          </a:p>
          <a:p>
            <a:pPr marL="342900" indent="-342900"/>
            <a:r>
              <a:rPr lang="en-US" sz="3800" dirty="0">
                <a:latin typeface="arial"/>
                <a:cs typeface="arial"/>
              </a:rPr>
              <a:t>The data is basic, but has enough depth to help inform decisions on each respective product strategy – there is no “right” answer, but there is data to </a:t>
            </a:r>
            <a:r>
              <a:rPr lang="en-US" sz="3800" dirty="0" err="1">
                <a:latin typeface="arial"/>
                <a:cs typeface="arial"/>
              </a:rPr>
              <a:t>favour</a:t>
            </a:r>
            <a:r>
              <a:rPr lang="en-US" sz="3800" dirty="0">
                <a:latin typeface="arial"/>
                <a:cs typeface="arial"/>
              </a:rPr>
              <a:t> some answers over others</a:t>
            </a:r>
            <a:br>
              <a:rPr lang="en-US" sz="3800" dirty="0">
                <a:latin typeface="arial"/>
                <a:cs typeface="arial"/>
              </a:rPr>
            </a:br>
            <a:endParaRPr lang="en-US" sz="3800" dirty="0">
              <a:latin typeface="arial"/>
              <a:cs typeface="arial"/>
            </a:endParaRPr>
          </a:p>
          <a:p>
            <a:pPr marL="342900" indent="-342900"/>
            <a:r>
              <a:rPr lang="en-US" sz="3800" dirty="0">
                <a:latin typeface="arial"/>
                <a:cs typeface="arial"/>
              </a:rPr>
              <a:t>Data analysis will be one small piece of a good presentation (especially since data is strictly for enterprises, excluding retail markets) – the actual strategy that is informed by the data is at least as important</a:t>
            </a:r>
            <a:br>
              <a:rPr lang="en-US" sz="3800" dirty="0">
                <a:latin typeface="arial"/>
                <a:cs typeface="arial"/>
              </a:rPr>
            </a:br>
            <a:endParaRPr lang="en-US" sz="3800" dirty="0">
              <a:latin typeface="arial"/>
              <a:cs typeface="arial"/>
            </a:endParaRPr>
          </a:p>
          <a:p>
            <a:pPr marL="342900" indent="-342900"/>
            <a:r>
              <a:rPr lang="en-US" sz="3800" dirty="0">
                <a:latin typeface="arial"/>
                <a:cs typeface="arial"/>
              </a:rPr>
              <a:t>The following slides offer a sample of some basic analysis through use of the data that might inform strategy:</a:t>
            </a:r>
            <a:endParaRPr lang="en-US" sz="3800" dirty="0">
              <a:solidFill>
                <a:srgbClr val="63666A"/>
              </a:solidFill>
              <a:latin typeface="arial"/>
              <a:cs typeface="arial"/>
            </a:endParaRPr>
          </a:p>
          <a:p>
            <a:pPr marL="457200" lvl="1" indent="0">
              <a:buNone/>
            </a:pPr>
            <a:endParaRPr lang="en-US" sz="100" dirty="0">
              <a:solidFill>
                <a:srgbClr val="63666A"/>
              </a:solidFill>
              <a:latin typeface="arial"/>
              <a:cs typeface="arial"/>
            </a:endParaRPr>
          </a:p>
          <a:p>
            <a:pPr marL="800100" lvl="1" indent="-342900"/>
            <a:r>
              <a:rPr lang="en-US" sz="100" dirty="0">
                <a:latin typeface="arial"/>
                <a:cs typeface="arial"/>
              </a:rPr>
              <a:t>A</a:t>
            </a:r>
            <a:endParaRPr lang="en-US" sz="7800" dirty="0">
              <a:solidFill>
                <a:srgbClr val="63666A"/>
              </a:solidFill>
              <a:latin typeface="arial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4AC68-44CB-4062-B290-1DD0254B7B75}"/>
              </a:ext>
            </a:extLst>
          </p:cNvPr>
          <p:cNvSpPr txBox="1">
            <a:spLocks/>
          </p:cNvSpPr>
          <p:nvPr/>
        </p:nvSpPr>
        <p:spPr>
          <a:xfrm>
            <a:off x="2216427" y="4255054"/>
            <a:ext cx="14209522" cy="861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85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Data Set: Sample Analysis</a:t>
            </a:r>
          </a:p>
        </p:txBody>
      </p:sp>
    </p:spTree>
    <p:extLst>
      <p:ext uri="{BB962C8B-B14F-4D97-AF65-F5344CB8AC3E}">
        <p14:creationId xmlns:p14="http://schemas.microsoft.com/office/powerpoint/2010/main" val="298056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6DF71F-D7B1-4F6D-9DC0-2D3DD792B042}"/>
              </a:ext>
            </a:extLst>
          </p:cNvPr>
          <p:cNvSpPr txBox="1">
            <a:spLocks/>
          </p:cNvSpPr>
          <p:nvPr/>
        </p:nvSpPr>
        <p:spPr>
          <a:xfrm>
            <a:off x="1980237" y="4367900"/>
            <a:ext cx="6297489" cy="15676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arial black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4AC68-44CB-4062-B290-1DD0254B7B75}"/>
              </a:ext>
            </a:extLst>
          </p:cNvPr>
          <p:cNvSpPr txBox="1">
            <a:spLocks/>
          </p:cNvSpPr>
          <p:nvPr/>
        </p:nvSpPr>
        <p:spPr>
          <a:xfrm>
            <a:off x="2216427" y="3429540"/>
            <a:ext cx="12364097" cy="861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Data Set:  Sample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7A726-7C11-4106-B0ED-664D9F24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73" y="4208436"/>
            <a:ext cx="11170952" cy="87449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931F5-4CC7-44C0-93F2-9FD8A38239E0}"/>
              </a:ext>
            </a:extLst>
          </p:cNvPr>
          <p:cNvSpPr txBox="1"/>
          <p:nvPr/>
        </p:nvSpPr>
        <p:spPr>
          <a:xfrm>
            <a:off x="12801599" y="5714693"/>
            <a:ext cx="6982691" cy="49398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China makes up the bulk of revenues with strong growth</a:t>
            </a:r>
            <a:b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Singapore the highest growth region YoY</a:t>
            </a:r>
            <a:b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India and SK have weak growth relatively, but still represent important markets by size</a:t>
            </a:r>
          </a:p>
        </p:txBody>
      </p:sp>
    </p:spTree>
    <p:extLst>
      <p:ext uri="{BB962C8B-B14F-4D97-AF65-F5344CB8AC3E}">
        <p14:creationId xmlns:p14="http://schemas.microsoft.com/office/powerpoint/2010/main" val="317298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6DF71F-D7B1-4F6D-9DC0-2D3DD792B042}"/>
              </a:ext>
            </a:extLst>
          </p:cNvPr>
          <p:cNvSpPr txBox="1">
            <a:spLocks/>
          </p:cNvSpPr>
          <p:nvPr/>
        </p:nvSpPr>
        <p:spPr>
          <a:xfrm>
            <a:off x="1980237" y="4367900"/>
            <a:ext cx="6297489" cy="15676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arial black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4AC68-44CB-4062-B290-1DD0254B7B75}"/>
              </a:ext>
            </a:extLst>
          </p:cNvPr>
          <p:cNvSpPr txBox="1">
            <a:spLocks/>
          </p:cNvSpPr>
          <p:nvPr/>
        </p:nvSpPr>
        <p:spPr>
          <a:xfrm>
            <a:off x="1980237" y="3108563"/>
            <a:ext cx="12364097" cy="861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Data Set:  Sample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931F5-4CC7-44C0-93F2-9FD8A38239E0}"/>
              </a:ext>
            </a:extLst>
          </p:cNvPr>
          <p:cNvSpPr txBox="1"/>
          <p:nvPr/>
        </p:nvSpPr>
        <p:spPr>
          <a:xfrm>
            <a:off x="10141526" y="5247029"/>
            <a:ext cx="9348239" cy="6017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Higher revenues in China driven by larger customer base; only region showing significant customer acquisition growth</a:t>
            </a:r>
            <a:b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Very high avg revenues per customer in specific sectors for Singapore (financial services), India (healthcare); China relatively balanced</a:t>
            </a:r>
            <a:b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Singapore financial services specifically shows very high growth in revenues YoY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EE6644-4545-420A-931E-9589970FB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745" y="3662325"/>
            <a:ext cx="4326651" cy="2472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C4EB80-15BC-48B3-917E-B2A00C73D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909" y="6333817"/>
            <a:ext cx="6607934" cy="72266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7929EC-B3B5-4460-8E07-DC1777322724}"/>
              </a:ext>
            </a:extLst>
          </p:cNvPr>
          <p:cNvSpPr/>
          <p:nvPr/>
        </p:nvSpPr>
        <p:spPr>
          <a:xfrm>
            <a:off x="4887884" y="11571316"/>
            <a:ext cx="2660072" cy="266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1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6DF71F-D7B1-4F6D-9DC0-2D3DD792B042}"/>
              </a:ext>
            </a:extLst>
          </p:cNvPr>
          <p:cNvSpPr txBox="1">
            <a:spLocks/>
          </p:cNvSpPr>
          <p:nvPr/>
        </p:nvSpPr>
        <p:spPr>
          <a:xfrm>
            <a:off x="1980237" y="4367900"/>
            <a:ext cx="6297489" cy="15676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arial black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4AC68-44CB-4062-B290-1DD0254B7B75}"/>
              </a:ext>
            </a:extLst>
          </p:cNvPr>
          <p:cNvSpPr txBox="1">
            <a:spLocks/>
          </p:cNvSpPr>
          <p:nvPr/>
        </p:nvSpPr>
        <p:spPr>
          <a:xfrm>
            <a:off x="2216427" y="3429540"/>
            <a:ext cx="12364097" cy="861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Data Set: Sample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931F5-4CC7-44C0-93F2-9FD8A38239E0}"/>
              </a:ext>
            </a:extLst>
          </p:cNvPr>
          <p:cNvSpPr txBox="1"/>
          <p:nvPr/>
        </p:nvSpPr>
        <p:spPr>
          <a:xfrm>
            <a:off x="12801599" y="5465311"/>
            <a:ext cx="7381703" cy="6017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Cloud clearly the most significant product for enterprises; high growth sector, driven by healthcare and financial services</a:t>
            </a:r>
            <a:b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Stagnant non-Surface revenues in high growth region indicate a need to address PC product strategy; particularly important as these #s exclude retail market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D91ED-098B-4532-81CB-C3C9AAAB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" y="4367901"/>
            <a:ext cx="11834039" cy="8868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244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6DF71F-D7B1-4F6D-9DC0-2D3DD792B042}"/>
              </a:ext>
            </a:extLst>
          </p:cNvPr>
          <p:cNvSpPr txBox="1">
            <a:spLocks/>
          </p:cNvSpPr>
          <p:nvPr/>
        </p:nvSpPr>
        <p:spPr>
          <a:xfrm>
            <a:off x="1980237" y="4367900"/>
            <a:ext cx="6297489" cy="156768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  <a:latin typeface="arial black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B84AC68-44CB-4062-B290-1DD0254B7B75}"/>
              </a:ext>
            </a:extLst>
          </p:cNvPr>
          <p:cNvSpPr txBox="1">
            <a:spLocks/>
          </p:cNvSpPr>
          <p:nvPr/>
        </p:nvSpPr>
        <p:spPr>
          <a:xfrm>
            <a:off x="2216427" y="3429540"/>
            <a:ext cx="12364097" cy="861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sz="14000" kern="1200" cap="all" spc="-600" baseline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4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/>
              </a:rPr>
              <a:t>Data Set: Sample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931F5-4CC7-44C0-93F2-9FD8A38239E0}"/>
              </a:ext>
            </a:extLst>
          </p:cNvPr>
          <p:cNvSpPr txBox="1"/>
          <p:nvPr/>
        </p:nvSpPr>
        <p:spPr>
          <a:xfrm>
            <a:off x="11521440" y="4649847"/>
            <a:ext cx="7797338" cy="82176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Further analysis shows growth in various countries differs by sector and product</a:t>
            </a:r>
            <a:b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China has stagnant non-Surface revenues; massive growth in Surface revenues driven by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tech+consulting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, education sectors; average cloud growth for customer base</a:t>
            </a:r>
            <a:b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India and SK’s modest growth split between Surface and cloud</a:t>
            </a:r>
            <a:b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Singapore’s revenue growth driven entirely by financial services investing in cloud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17990B-0DED-488E-A173-5A37FC56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09" y="4367900"/>
            <a:ext cx="10010337" cy="8781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EA7174-F8DE-466E-B7FD-C1DF80A810DA}"/>
              </a:ext>
            </a:extLst>
          </p:cNvPr>
          <p:cNvSpPr txBox="1"/>
          <p:nvPr/>
        </p:nvSpPr>
        <p:spPr>
          <a:xfrm>
            <a:off x="20033672" y="10812327"/>
            <a:ext cx="3714023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FF0000"/>
                </a:solidFill>
              </a:rPr>
              <a:t>Paired with growing + high avg revenue per customer implies cloud strategies should focus on customer acquisition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8941A8-A415-4113-B4C6-B0707E6FE8EA}"/>
              </a:ext>
            </a:extLst>
          </p:cNvPr>
          <p:cNvCxnSpPr>
            <a:cxnSpLocks/>
          </p:cNvCxnSpPr>
          <p:nvPr/>
        </p:nvCxnSpPr>
        <p:spPr>
          <a:xfrm>
            <a:off x="18936393" y="11614547"/>
            <a:ext cx="10972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BB69DA-B2F5-4959-8C93-8344A8226956}"/>
              </a:ext>
            </a:extLst>
          </p:cNvPr>
          <p:cNvSpPr txBox="1"/>
          <p:nvPr/>
        </p:nvSpPr>
        <p:spPr>
          <a:xfrm>
            <a:off x="20023593" y="6200989"/>
            <a:ext cx="3714023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FF0000"/>
                </a:solidFill>
              </a:rPr>
              <a:t>Surface strategies should address these industries, countries; sectors requiring more dynamic PC products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5C673E-54F4-4A08-B568-707A4CB822C6}"/>
              </a:ext>
            </a:extLst>
          </p:cNvPr>
          <p:cNvCxnSpPr>
            <a:cxnSpLocks/>
          </p:cNvCxnSpPr>
          <p:nvPr/>
        </p:nvCxnSpPr>
        <p:spPr>
          <a:xfrm>
            <a:off x="18753513" y="7003209"/>
            <a:ext cx="127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2731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21922</TotalTime>
  <Words>1220</Words>
  <Application>Microsoft Office PowerPoint</Application>
  <PresentationFormat>Custom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arial black</vt:lpstr>
      <vt:lpstr>arial black</vt:lpstr>
      <vt:lpstr>Arial Regular</vt:lpstr>
      <vt:lpstr>Calibri</vt:lpstr>
      <vt:lpstr>Master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Ivey Business School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Ivey Business School PowerPoint Template</dc:title>
  <dc:subject/>
  <dc:creator>Ivey Business School</dc:creator>
  <cp:keywords/>
  <dc:description>v4.01</dc:description>
  <cp:lastModifiedBy>Ross, MacGregor</cp:lastModifiedBy>
  <cp:revision>3122</cp:revision>
  <dcterms:created xsi:type="dcterms:W3CDTF">2014-11-12T21:47:38Z</dcterms:created>
  <dcterms:modified xsi:type="dcterms:W3CDTF">2020-02-26T00:39:54Z</dcterms:modified>
  <cp:category/>
</cp:coreProperties>
</file>