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81" r:id="rId2"/>
    <p:sldId id="280" r:id="rId3"/>
    <p:sldId id="282" r:id="rId4"/>
    <p:sldId id="25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8" r:id="rId19"/>
    <p:sldId id="272" r:id="rId20"/>
    <p:sldId id="273" r:id="rId21"/>
    <p:sldId id="274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5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478" autoAdjust="0"/>
  </p:normalViewPr>
  <p:slideViewPr>
    <p:cSldViewPr>
      <p:cViewPr varScale="1">
        <p:scale>
          <a:sx n="76" d="100"/>
          <a:sy n="76" d="100"/>
        </p:scale>
        <p:origin x="-13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453D5-BBB6-4437-9AC2-1AE44B4122D3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683ED-7561-4F78-AF54-D07894C5DAB5}">
      <dgm:prSet phldrT="[Text]"/>
      <dgm:spPr/>
      <dgm:t>
        <a:bodyPr/>
        <a:lstStyle/>
        <a:p>
          <a:r>
            <a:rPr lang="en-US" dirty="0" smtClean="0"/>
            <a:t>Proses </a:t>
          </a:r>
          <a:r>
            <a:rPr lang="en-US" dirty="0" err="1" smtClean="0"/>
            <a:t>Rekayasa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gm:t>
    </dgm:pt>
    <dgm:pt modelId="{9232CBD0-BC21-4E1D-AD63-EB133F992647}" type="parTrans" cxnId="{DA10B64D-A810-465F-9F76-9D4057BC743F}">
      <dgm:prSet/>
      <dgm:spPr/>
      <dgm:t>
        <a:bodyPr/>
        <a:lstStyle/>
        <a:p>
          <a:endParaRPr lang="en-US"/>
        </a:p>
      </dgm:t>
    </dgm:pt>
    <dgm:pt modelId="{DF4C1689-438D-45A5-902C-D0284E2CFC39}" type="sibTrans" cxnId="{DA10B64D-A810-465F-9F76-9D4057BC743F}">
      <dgm:prSet/>
      <dgm:spPr/>
      <dgm:t>
        <a:bodyPr/>
        <a:lstStyle/>
        <a:p>
          <a:endParaRPr lang="en-US"/>
        </a:p>
      </dgm:t>
    </dgm:pt>
    <dgm:pt modelId="{B57CFFE2-F889-42AA-BCC1-E23EBCBA2F20}">
      <dgm:prSet phldrT="[Text]"/>
      <dgm:spPr/>
      <dgm:t>
        <a:bodyPr/>
        <a:lstStyle/>
        <a:p>
          <a:r>
            <a:rPr lang="en-US" dirty="0" err="1" smtClean="0"/>
            <a:t>Elisitasi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gm:t>
    </dgm:pt>
    <dgm:pt modelId="{0D834128-5F15-46F6-BFB6-C32BC0B0CD09}" type="parTrans" cxnId="{FFE28EA3-B468-464F-BF00-261F769D92A2}">
      <dgm:prSet/>
      <dgm:spPr/>
      <dgm:t>
        <a:bodyPr/>
        <a:lstStyle/>
        <a:p>
          <a:endParaRPr lang="en-US"/>
        </a:p>
      </dgm:t>
    </dgm:pt>
    <dgm:pt modelId="{6B9B664B-0AE5-4789-8C16-5D9E84A073DD}" type="sibTrans" cxnId="{FFE28EA3-B468-464F-BF00-261F769D92A2}">
      <dgm:prSet/>
      <dgm:spPr/>
      <dgm:t>
        <a:bodyPr/>
        <a:lstStyle/>
        <a:p>
          <a:endParaRPr lang="en-US"/>
        </a:p>
      </dgm:t>
    </dgm:pt>
    <dgm:pt modelId="{9D1C1ABB-C759-4054-9139-E58B615505DA}">
      <dgm:prSet phldrT="[Text]"/>
      <dgm:spPr/>
      <dgm:t>
        <a:bodyPr/>
        <a:lstStyle/>
        <a:p>
          <a:r>
            <a:rPr lang="en-US" dirty="0" err="1" smtClean="0"/>
            <a:t>Spesifikasi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/>
        </a:p>
      </dgm:t>
    </dgm:pt>
    <dgm:pt modelId="{AEEC7691-5405-4AF0-B597-6255025B3FD7}" type="parTrans" cxnId="{BADA52E9-E58B-4227-8CF1-2CC3374056FA}">
      <dgm:prSet/>
      <dgm:spPr/>
      <dgm:t>
        <a:bodyPr/>
        <a:lstStyle/>
        <a:p>
          <a:endParaRPr lang="en-US"/>
        </a:p>
      </dgm:t>
    </dgm:pt>
    <dgm:pt modelId="{00A6239E-E2A0-4908-A19E-C13C6BD2BDC4}" type="sibTrans" cxnId="{BADA52E9-E58B-4227-8CF1-2CC3374056FA}">
      <dgm:prSet/>
      <dgm:spPr/>
      <dgm:t>
        <a:bodyPr/>
        <a:lstStyle/>
        <a:p>
          <a:endParaRPr lang="en-US"/>
        </a:p>
      </dgm:t>
    </dgm:pt>
    <dgm:pt modelId="{6D112F2B-A718-4256-AEB9-E954D918DE22}">
      <dgm:prSet phldrT="[Text]"/>
      <dgm:spPr/>
      <dgm:t>
        <a:bodyPr/>
        <a:lstStyle/>
        <a:p>
          <a:r>
            <a:rPr lang="en-US" dirty="0" err="1" smtClean="0"/>
            <a:t>Validasi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Prototyping</a:t>
          </a:r>
        </a:p>
      </dgm:t>
    </dgm:pt>
    <dgm:pt modelId="{A50C5FA1-A690-43CA-BC4D-DFF149D38603}" type="parTrans" cxnId="{287F8000-C71B-43AE-90A0-C14EACC7894B}">
      <dgm:prSet/>
      <dgm:spPr/>
      <dgm:t>
        <a:bodyPr/>
        <a:lstStyle/>
        <a:p>
          <a:endParaRPr lang="en-US"/>
        </a:p>
      </dgm:t>
    </dgm:pt>
    <dgm:pt modelId="{CCF72754-ACA7-4779-AD0F-891D5D5904AF}" type="sibTrans" cxnId="{287F8000-C71B-43AE-90A0-C14EACC7894B}">
      <dgm:prSet/>
      <dgm:spPr/>
      <dgm:t>
        <a:bodyPr/>
        <a:lstStyle/>
        <a:p>
          <a:endParaRPr lang="en-US"/>
        </a:p>
      </dgm:t>
    </dgm:pt>
    <dgm:pt modelId="{91E79820-48BB-4FBB-AA52-0D1F190618B2}">
      <dgm:prSet phldrT="[Text]"/>
      <dgm:spPr/>
      <dgm:t>
        <a:bodyPr/>
        <a:lstStyle/>
        <a:p>
          <a:r>
            <a:rPr lang="en-US" dirty="0" err="1" smtClean="0"/>
            <a:t>Kontrol</a:t>
          </a:r>
          <a:r>
            <a:rPr lang="en-US" dirty="0" smtClean="0"/>
            <a:t> </a:t>
          </a:r>
          <a:r>
            <a:rPr lang="en-US" dirty="0" err="1" smtClean="0"/>
            <a:t>Perubahan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endParaRPr lang="en-US" dirty="0" smtClean="0"/>
        </a:p>
      </dgm:t>
    </dgm:pt>
    <dgm:pt modelId="{6317BE60-4B63-45B5-AEBB-156A9BD915C2}" type="parTrans" cxnId="{0B41E11C-6DF0-4C8C-B8C3-51C8ADC582D7}">
      <dgm:prSet/>
      <dgm:spPr/>
      <dgm:t>
        <a:bodyPr/>
        <a:lstStyle/>
        <a:p>
          <a:endParaRPr lang="en-US"/>
        </a:p>
      </dgm:t>
    </dgm:pt>
    <dgm:pt modelId="{C56993F2-00F9-4E48-AB5A-67117B865CBB}" type="sibTrans" cxnId="{0B41E11C-6DF0-4C8C-B8C3-51C8ADC582D7}">
      <dgm:prSet/>
      <dgm:spPr/>
      <dgm:t>
        <a:bodyPr/>
        <a:lstStyle/>
        <a:p>
          <a:endParaRPr lang="en-US"/>
        </a:p>
      </dgm:t>
    </dgm:pt>
    <dgm:pt modelId="{A594A55B-FECC-4233-8122-9FB984C76601}" type="pres">
      <dgm:prSet presAssocID="{97E453D5-BBB6-4437-9AC2-1AE44B4122D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873902-F7F7-4FA5-9D1A-8EE4E1E6DA43}" type="pres">
      <dgm:prSet presAssocID="{8BE683ED-7561-4F78-AF54-D07894C5DAB5}" presName="composite" presStyleCnt="0"/>
      <dgm:spPr/>
    </dgm:pt>
    <dgm:pt modelId="{7138A84A-BCA0-48E6-8AD0-24360E5B2E2C}" type="pres">
      <dgm:prSet presAssocID="{8BE683ED-7561-4F78-AF54-D07894C5DAB5}" presName="imgShp" presStyleLbl="fgImgPlace1" presStyleIdx="0" presStyleCnt="5"/>
      <dgm:spPr/>
    </dgm:pt>
    <dgm:pt modelId="{24C63525-1B40-40C6-BA17-361B6040A3A9}" type="pres">
      <dgm:prSet presAssocID="{8BE683ED-7561-4F78-AF54-D07894C5DAB5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94B91-009E-4D9F-A168-8FCA78FEF7CB}" type="pres">
      <dgm:prSet presAssocID="{DF4C1689-438D-45A5-902C-D0284E2CFC39}" presName="spacing" presStyleCnt="0"/>
      <dgm:spPr/>
    </dgm:pt>
    <dgm:pt modelId="{BAE11685-DBDE-4785-9B24-B5493568008C}" type="pres">
      <dgm:prSet presAssocID="{B57CFFE2-F889-42AA-BCC1-E23EBCBA2F20}" presName="composite" presStyleCnt="0"/>
      <dgm:spPr/>
    </dgm:pt>
    <dgm:pt modelId="{DD0FE218-D114-4906-AEB9-0AC5C22E44FB}" type="pres">
      <dgm:prSet presAssocID="{B57CFFE2-F889-42AA-BCC1-E23EBCBA2F20}" presName="imgShp" presStyleLbl="fgImgPlace1" presStyleIdx="1" presStyleCnt="5"/>
      <dgm:spPr/>
    </dgm:pt>
    <dgm:pt modelId="{EDD12A28-DB3C-455B-BE4A-0991AC7028BA}" type="pres">
      <dgm:prSet presAssocID="{B57CFFE2-F889-42AA-BCC1-E23EBCBA2F20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10473-0622-478E-8A2A-01AD99045B8F}" type="pres">
      <dgm:prSet presAssocID="{6B9B664B-0AE5-4789-8C16-5D9E84A073DD}" presName="spacing" presStyleCnt="0"/>
      <dgm:spPr/>
    </dgm:pt>
    <dgm:pt modelId="{ADABD8D8-23D6-4172-9DA6-3E2DECF0AFA6}" type="pres">
      <dgm:prSet presAssocID="{9D1C1ABB-C759-4054-9139-E58B615505DA}" presName="composite" presStyleCnt="0"/>
      <dgm:spPr/>
    </dgm:pt>
    <dgm:pt modelId="{E811068F-74C8-4641-9047-CB21A936EB3C}" type="pres">
      <dgm:prSet presAssocID="{9D1C1ABB-C759-4054-9139-E58B615505DA}" presName="imgShp" presStyleLbl="fgImgPlace1" presStyleIdx="2" presStyleCnt="5"/>
      <dgm:spPr/>
    </dgm:pt>
    <dgm:pt modelId="{45D4FAC1-2A12-4EA5-A665-0B99FC5F629C}" type="pres">
      <dgm:prSet presAssocID="{9D1C1ABB-C759-4054-9139-E58B615505DA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7FF0A-C419-468A-AD85-B12F8FE42480}" type="pres">
      <dgm:prSet presAssocID="{00A6239E-E2A0-4908-A19E-C13C6BD2BDC4}" presName="spacing" presStyleCnt="0"/>
      <dgm:spPr/>
    </dgm:pt>
    <dgm:pt modelId="{EC0535E3-2724-4D92-9A6D-ABEDDE80D5ED}" type="pres">
      <dgm:prSet presAssocID="{6D112F2B-A718-4256-AEB9-E954D918DE22}" presName="composite" presStyleCnt="0"/>
      <dgm:spPr/>
    </dgm:pt>
    <dgm:pt modelId="{A19EF18E-DD51-4159-AD37-9E609D1645B0}" type="pres">
      <dgm:prSet presAssocID="{6D112F2B-A718-4256-AEB9-E954D918DE22}" presName="imgShp" presStyleLbl="fgImgPlace1" presStyleIdx="3" presStyleCnt="5"/>
      <dgm:spPr/>
    </dgm:pt>
    <dgm:pt modelId="{5F054C8F-6DEC-4243-892C-70DDC06C9011}" type="pres">
      <dgm:prSet presAssocID="{6D112F2B-A718-4256-AEB9-E954D918DE22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9D76-4EE4-4493-BFE8-178813245964}" type="pres">
      <dgm:prSet presAssocID="{CCF72754-ACA7-4779-AD0F-891D5D5904AF}" presName="spacing" presStyleCnt="0"/>
      <dgm:spPr/>
    </dgm:pt>
    <dgm:pt modelId="{01343D8B-FD8A-458D-B1C2-0CEF947322B1}" type="pres">
      <dgm:prSet presAssocID="{91E79820-48BB-4FBB-AA52-0D1F190618B2}" presName="composite" presStyleCnt="0"/>
      <dgm:spPr/>
    </dgm:pt>
    <dgm:pt modelId="{46EC8824-F046-4AEE-B1FB-42A3E216E45C}" type="pres">
      <dgm:prSet presAssocID="{91E79820-48BB-4FBB-AA52-0D1F190618B2}" presName="imgShp" presStyleLbl="fgImgPlace1" presStyleIdx="4" presStyleCnt="5"/>
      <dgm:spPr/>
    </dgm:pt>
    <dgm:pt modelId="{14B2723F-D782-4CC1-BF44-9B5299AAC0A3}" type="pres">
      <dgm:prSet presAssocID="{91E79820-48BB-4FBB-AA52-0D1F190618B2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036D4-879C-4D57-BBEE-254B79530A4B}" type="presOf" srcId="{9D1C1ABB-C759-4054-9139-E58B615505DA}" destId="{45D4FAC1-2A12-4EA5-A665-0B99FC5F629C}" srcOrd="0" destOrd="0" presId="urn:microsoft.com/office/officeart/2005/8/layout/vList3#1"/>
    <dgm:cxn modelId="{EC5BD2F4-F9B8-415E-93A3-D04923A4E9A9}" type="presOf" srcId="{B57CFFE2-F889-42AA-BCC1-E23EBCBA2F20}" destId="{EDD12A28-DB3C-455B-BE4A-0991AC7028BA}" srcOrd="0" destOrd="0" presId="urn:microsoft.com/office/officeart/2005/8/layout/vList3#1"/>
    <dgm:cxn modelId="{FFE28EA3-B468-464F-BF00-261F769D92A2}" srcId="{97E453D5-BBB6-4437-9AC2-1AE44B4122D3}" destId="{B57CFFE2-F889-42AA-BCC1-E23EBCBA2F20}" srcOrd="1" destOrd="0" parTransId="{0D834128-5F15-46F6-BFB6-C32BC0B0CD09}" sibTransId="{6B9B664B-0AE5-4789-8C16-5D9E84A073DD}"/>
    <dgm:cxn modelId="{DA10B64D-A810-465F-9F76-9D4057BC743F}" srcId="{97E453D5-BBB6-4437-9AC2-1AE44B4122D3}" destId="{8BE683ED-7561-4F78-AF54-D07894C5DAB5}" srcOrd="0" destOrd="0" parTransId="{9232CBD0-BC21-4E1D-AD63-EB133F992647}" sibTransId="{DF4C1689-438D-45A5-902C-D0284E2CFC39}"/>
    <dgm:cxn modelId="{31742D0F-88C0-4589-A58F-99E3B6285E7B}" type="presOf" srcId="{91E79820-48BB-4FBB-AA52-0D1F190618B2}" destId="{14B2723F-D782-4CC1-BF44-9B5299AAC0A3}" srcOrd="0" destOrd="0" presId="urn:microsoft.com/office/officeart/2005/8/layout/vList3#1"/>
    <dgm:cxn modelId="{0B41E11C-6DF0-4C8C-B8C3-51C8ADC582D7}" srcId="{97E453D5-BBB6-4437-9AC2-1AE44B4122D3}" destId="{91E79820-48BB-4FBB-AA52-0D1F190618B2}" srcOrd="4" destOrd="0" parTransId="{6317BE60-4B63-45B5-AEBB-156A9BD915C2}" sibTransId="{C56993F2-00F9-4E48-AB5A-67117B865CBB}"/>
    <dgm:cxn modelId="{B97F79A6-B5BF-46A4-BF8A-8691ABB02761}" type="presOf" srcId="{6D112F2B-A718-4256-AEB9-E954D918DE22}" destId="{5F054C8F-6DEC-4243-892C-70DDC06C9011}" srcOrd="0" destOrd="0" presId="urn:microsoft.com/office/officeart/2005/8/layout/vList3#1"/>
    <dgm:cxn modelId="{287F8000-C71B-43AE-90A0-C14EACC7894B}" srcId="{97E453D5-BBB6-4437-9AC2-1AE44B4122D3}" destId="{6D112F2B-A718-4256-AEB9-E954D918DE22}" srcOrd="3" destOrd="0" parTransId="{A50C5FA1-A690-43CA-BC4D-DFF149D38603}" sibTransId="{CCF72754-ACA7-4779-AD0F-891D5D5904AF}"/>
    <dgm:cxn modelId="{EA3CC7B7-4F05-43F6-85A9-68467B599CDC}" type="presOf" srcId="{8BE683ED-7561-4F78-AF54-D07894C5DAB5}" destId="{24C63525-1B40-40C6-BA17-361B6040A3A9}" srcOrd="0" destOrd="0" presId="urn:microsoft.com/office/officeart/2005/8/layout/vList3#1"/>
    <dgm:cxn modelId="{69A3BA77-907D-426D-AA51-09C46F9CEFF1}" type="presOf" srcId="{97E453D5-BBB6-4437-9AC2-1AE44B4122D3}" destId="{A594A55B-FECC-4233-8122-9FB984C76601}" srcOrd="0" destOrd="0" presId="urn:microsoft.com/office/officeart/2005/8/layout/vList3#1"/>
    <dgm:cxn modelId="{BADA52E9-E58B-4227-8CF1-2CC3374056FA}" srcId="{97E453D5-BBB6-4437-9AC2-1AE44B4122D3}" destId="{9D1C1ABB-C759-4054-9139-E58B615505DA}" srcOrd="2" destOrd="0" parTransId="{AEEC7691-5405-4AF0-B597-6255025B3FD7}" sibTransId="{00A6239E-E2A0-4908-A19E-C13C6BD2BDC4}"/>
    <dgm:cxn modelId="{AB3FBA1C-77B7-4BC1-9D9F-5DAA593A63EE}" type="presParOf" srcId="{A594A55B-FECC-4233-8122-9FB984C76601}" destId="{EE873902-F7F7-4FA5-9D1A-8EE4E1E6DA43}" srcOrd="0" destOrd="0" presId="urn:microsoft.com/office/officeart/2005/8/layout/vList3#1"/>
    <dgm:cxn modelId="{537DC872-4683-45D5-AC24-7A1B6C346FE7}" type="presParOf" srcId="{EE873902-F7F7-4FA5-9D1A-8EE4E1E6DA43}" destId="{7138A84A-BCA0-48E6-8AD0-24360E5B2E2C}" srcOrd="0" destOrd="0" presId="urn:microsoft.com/office/officeart/2005/8/layout/vList3#1"/>
    <dgm:cxn modelId="{50E31B74-D766-4425-A1FE-4FF07E25D78A}" type="presParOf" srcId="{EE873902-F7F7-4FA5-9D1A-8EE4E1E6DA43}" destId="{24C63525-1B40-40C6-BA17-361B6040A3A9}" srcOrd="1" destOrd="0" presId="urn:microsoft.com/office/officeart/2005/8/layout/vList3#1"/>
    <dgm:cxn modelId="{682EE7F3-732A-41F1-B6B8-CCCD7309B526}" type="presParOf" srcId="{A594A55B-FECC-4233-8122-9FB984C76601}" destId="{4F294B91-009E-4D9F-A168-8FCA78FEF7CB}" srcOrd="1" destOrd="0" presId="urn:microsoft.com/office/officeart/2005/8/layout/vList3#1"/>
    <dgm:cxn modelId="{E165FC23-06F8-487A-BC79-A01118BF4E54}" type="presParOf" srcId="{A594A55B-FECC-4233-8122-9FB984C76601}" destId="{BAE11685-DBDE-4785-9B24-B5493568008C}" srcOrd="2" destOrd="0" presId="urn:microsoft.com/office/officeart/2005/8/layout/vList3#1"/>
    <dgm:cxn modelId="{358D98B3-0BCB-4843-A515-4291C89372D1}" type="presParOf" srcId="{BAE11685-DBDE-4785-9B24-B5493568008C}" destId="{DD0FE218-D114-4906-AEB9-0AC5C22E44FB}" srcOrd="0" destOrd="0" presId="urn:microsoft.com/office/officeart/2005/8/layout/vList3#1"/>
    <dgm:cxn modelId="{1696AC5D-0DBC-40C9-82F2-D3DCF5689562}" type="presParOf" srcId="{BAE11685-DBDE-4785-9B24-B5493568008C}" destId="{EDD12A28-DB3C-455B-BE4A-0991AC7028BA}" srcOrd="1" destOrd="0" presId="urn:microsoft.com/office/officeart/2005/8/layout/vList3#1"/>
    <dgm:cxn modelId="{943ACFA6-734A-429A-98EA-CDE49F6D633A}" type="presParOf" srcId="{A594A55B-FECC-4233-8122-9FB984C76601}" destId="{2F110473-0622-478E-8A2A-01AD99045B8F}" srcOrd="3" destOrd="0" presId="urn:microsoft.com/office/officeart/2005/8/layout/vList3#1"/>
    <dgm:cxn modelId="{93F61C7B-11DF-451A-946D-5F575E82EB41}" type="presParOf" srcId="{A594A55B-FECC-4233-8122-9FB984C76601}" destId="{ADABD8D8-23D6-4172-9DA6-3E2DECF0AFA6}" srcOrd="4" destOrd="0" presId="urn:microsoft.com/office/officeart/2005/8/layout/vList3#1"/>
    <dgm:cxn modelId="{95CE7E76-690D-47B7-8B32-27B20C7EB758}" type="presParOf" srcId="{ADABD8D8-23D6-4172-9DA6-3E2DECF0AFA6}" destId="{E811068F-74C8-4641-9047-CB21A936EB3C}" srcOrd="0" destOrd="0" presId="urn:microsoft.com/office/officeart/2005/8/layout/vList3#1"/>
    <dgm:cxn modelId="{FDCE1B97-18F7-4829-9095-17770D97A609}" type="presParOf" srcId="{ADABD8D8-23D6-4172-9DA6-3E2DECF0AFA6}" destId="{45D4FAC1-2A12-4EA5-A665-0B99FC5F629C}" srcOrd="1" destOrd="0" presId="urn:microsoft.com/office/officeart/2005/8/layout/vList3#1"/>
    <dgm:cxn modelId="{D11D4F49-0807-40CE-9334-60CD14B98183}" type="presParOf" srcId="{A594A55B-FECC-4233-8122-9FB984C76601}" destId="{ECE7FF0A-C419-468A-AD85-B12F8FE42480}" srcOrd="5" destOrd="0" presId="urn:microsoft.com/office/officeart/2005/8/layout/vList3#1"/>
    <dgm:cxn modelId="{ED9CF97B-E762-417E-860B-A3B7C2E0E9EF}" type="presParOf" srcId="{A594A55B-FECC-4233-8122-9FB984C76601}" destId="{EC0535E3-2724-4D92-9A6D-ABEDDE80D5ED}" srcOrd="6" destOrd="0" presId="urn:microsoft.com/office/officeart/2005/8/layout/vList3#1"/>
    <dgm:cxn modelId="{71B639F7-8646-472E-B3DB-C8AC3915A373}" type="presParOf" srcId="{EC0535E3-2724-4D92-9A6D-ABEDDE80D5ED}" destId="{A19EF18E-DD51-4159-AD37-9E609D1645B0}" srcOrd="0" destOrd="0" presId="urn:microsoft.com/office/officeart/2005/8/layout/vList3#1"/>
    <dgm:cxn modelId="{8CA92256-7147-4027-BF1D-2B9457CC860D}" type="presParOf" srcId="{EC0535E3-2724-4D92-9A6D-ABEDDE80D5ED}" destId="{5F054C8F-6DEC-4243-892C-70DDC06C9011}" srcOrd="1" destOrd="0" presId="urn:microsoft.com/office/officeart/2005/8/layout/vList3#1"/>
    <dgm:cxn modelId="{84B1B2D1-91B2-40B9-91A7-D803B02C5297}" type="presParOf" srcId="{A594A55B-FECC-4233-8122-9FB984C76601}" destId="{D4949D76-4EE4-4493-BFE8-178813245964}" srcOrd="7" destOrd="0" presId="urn:microsoft.com/office/officeart/2005/8/layout/vList3#1"/>
    <dgm:cxn modelId="{C98B1A37-0D03-4A4E-AD24-A8867C4D09E1}" type="presParOf" srcId="{A594A55B-FECC-4233-8122-9FB984C76601}" destId="{01343D8B-FD8A-458D-B1C2-0CEF947322B1}" srcOrd="8" destOrd="0" presId="urn:microsoft.com/office/officeart/2005/8/layout/vList3#1"/>
    <dgm:cxn modelId="{1EF1993C-A2C2-4B13-BDCF-9BC4D4FD1EB9}" type="presParOf" srcId="{01343D8B-FD8A-458D-B1C2-0CEF947322B1}" destId="{46EC8824-F046-4AEE-B1FB-42A3E216E45C}" srcOrd="0" destOrd="0" presId="urn:microsoft.com/office/officeart/2005/8/layout/vList3#1"/>
    <dgm:cxn modelId="{8DC1A334-8DBC-4ED8-A33F-BF59F7B0F550}" type="presParOf" srcId="{01343D8B-FD8A-458D-B1C2-0CEF947322B1}" destId="{14B2723F-D782-4CC1-BF44-9B5299AAC0A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63525-1B40-40C6-BA17-361B6040A3A9}">
      <dsp:nvSpPr>
        <dsp:cNvPr id="0" name=""/>
        <dsp:cNvSpPr/>
      </dsp:nvSpPr>
      <dsp:spPr>
        <a:xfrm rot="10800000">
          <a:off x="1577688" y="486"/>
          <a:ext cx="5472684" cy="7969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42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Proses </a:t>
          </a:r>
          <a:r>
            <a:rPr lang="en-US" sz="2500" kern="1200" dirty="0" err="1" smtClean="0"/>
            <a:t>Rekayasa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Kebutuhan</a:t>
          </a:r>
          <a:endParaRPr lang="en-US" sz="2500" kern="1200" dirty="0"/>
        </a:p>
      </dsp:txBody>
      <dsp:txXfrm rot="10800000">
        <a:off x="1776918" y="486"/>
        <a:ext cx="5273454" cy="796921"/>
      </dsp:txXfrm>
    </dsp:sp>
    <dsp:sp modelId="{7138A84A-BCA0-48E6-8AD0-24360E5B2E2C}">
      <dsp:nvSpPr>
        <dsp:cNvPr id="0" name=""/>
        <dsp:cNvSpPr/>
      </dsp:nvSpPr>
      <dsp:spPr>
        <a:xfrm>
          <a:off x="1179227" y="486"/>
          <a:ext cx="796921" cy="796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12A28-DB3C-455B-BE4A-0991AC7028BA}">
      <dsp:nvSpPr>
        <dsp:cNvPr id="0" name=""/>
        <dsp:cNvSpPr/>
      </dsp:nvSpPr>
      <dsp:spPr>
        <a:xfrm rot="10800000">
          <a:off x="1577688" y="1035294"/>
          <a:ext cx="5472684" cy="7969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42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Elisitasi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Analisis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Kebutuhan</a:t>
          </a:r>
          <a:endParaRPr lang="en-US" sz="2500" kern="1200" dirty="0"/>
        </a:p>
      </dsp:txBody>
      <dsp:txXfrm rot="10800000">
        <a:off x="1776918" y="1035294"/>
        <a:ext cx="5273454" cy="796921"/>
      </dsp:txXfrm>
    </dsp:sp>
    <dsp:sp modelId="{DD0FE218-D114-4906-AEB9-0AC5C22E44FB}">
      <dsp:nvSpPr>
        <dsp:cNvPr id="0" name=""/>
        <dsp:cNvSpPr/>
      </dsp:nvSpPr>
      <dsp:spPr>
        <a:xfrm>
          <a:off x="1179227" y="1035294"/>
          <a:ext cx="796921" cy="796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4FAC1-2A12-4EA5-A665-0B99FC5F629C}">
      <dsp:nvSpPr>
        <dsp:cNvPr id="0" name=""/>
        <dsp:cNvSpPr/>
      </dsp:nvSpPr>
      <dsp:spPr>
        <a:xfrm rot="10800000">
          <a:off x="1577688" y="2070101"/>
          <a:ext cx="5472684" cy="7969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42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Spesifikasi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Kebutuhan</a:t>
          </a:r>
          <a:endParaRPr lang="en-US" sz="2500" kern="1200" dirty="0"/>
        </a:p>
      </dsp:txBody>
      <dsp:txXfrm rot="10800000">
        <a:off x="1776918" y="2070101"/>
        <a:ext cx="5273454" cy="796921"/>
      </dsp:txXfrm>
    </dsp:sp>
    <dsp:sp modelId="{E811068F-74C8-4641-9047-CB21A936EB3C}">
      <dsp:nvSpPr>
        <dsp:cNvPr id="0" name=""/>
        <dsp:cNvSpPr/>
      </dsp:nvSpPr>
      <dsp:spPr>
        <a:xfrm>
          <a:off x="1179227" y="2070101"/>
          <a:ext cx="796921" cy="796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54C8F-6DEC-4243-892C-70DDC06C9011}">
      <dsp:nvSpPr>
        <dsp:cNvPr id="0" name=""/>
        <dsp:cNvSpPr/>
      </dsp:nvSpPr>
      <dsp:spPr>
        <a:xfrm rot="10800000">
          <a:off x="1577688" y="3104909"/>
          <a:ext cx="5472684" cy="7969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42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Validasi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Kebutuhan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dan</a:t>
          </a:r>
          <a:r>
            <a:rPr lang="en-US" sz="2500" kern="1200" dirty="0" smtClean="0"/>
            <a:t> Prototyping</a:t>
          </a:r>
        </a:p>
      </dsp:txBody>
      <dsp:txXfrm rot="10800000">
        <a:off x="1776918" y="3104909"/>
        <a:ext cx="5273454" cy="796921"/>
      </dsp:txXfrm>
    </dsp:sp>
    <dsp:sp modelId="{A19EF18E-DD51-4159-AD37-9E609D1645B0}">
      <dsp:nvSpPr>
        <dsp:cNvPr id="0" name=""/>
        <dsp:cNvSpPr/>
      </dsp:nvSpPr>
      <dsp:spPr>
        <a:xfrm>
          <a:off x="1179227" y="3104909"/>
          <a:ext cx="796921" cy="796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2723F-D782-4CC1-BF44-9B5299AAC0A3}">
      <dsp:nvSpPr>
        <dsp:cNvPr id="0" name=""/>
        <dsp:cNvSpPr/>
      </dsp:nvSpPr>
      <dsp:spPr>
        <a:xfrm rot="10800000">
          <a:off x="1577688" y="4139717"/>
          <a:ext cx="5472684" cy="7969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42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Kontrol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Perubahan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Kebutuhan</a:t>
          </a:r>
          <a:endParaRPr lang="en-US" sz="2500" kern="1200" dirty="0" smtClean="0"/>
        </a:p>
      </dsp:txBody>
      <dsp:txXfrm rot="10800000">
        <a:off x="1776918" y="4139717"/>
        <a:ext cx="5273454" cy="796921"/>
      </dsp:txXfrm>
    </dsp:sp>
    <dsp:sp modelId="{46EC8824-F046-4AEE-B1FB-42A3E216E45C}">
      <dsp:nvSpPr>
        <dsp:cNvPr id="0" name=""/>
        <dsp:cNvSpPr/>
      </dsp:nvSpPr>
      <dsp:spPr>
        <a:xfrm>
          <a:off x="1179227" y="4139717"/>
          <a:ext cx="796921" cy="7969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611F3-5327-4420-BDA0-A6E3FE88A9BD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22BA-C6C1-46E9-A1E5-6FFB0D242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0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434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i="1" dirty="0" smtClean="0"/>
              <a:t>goal </a:t>
            </a:r>
            <a:r>
              <a:rPr lang="en-US" i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pengguna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ketika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menggunakan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sistem</a:t>
            </a:r>
            <a:r>
              <a:rPr lang="en-US" i="0" baseline="0" dirty="0" smtClean="0"/>
              <a:t>.</a:t>
            </a:r>
          </a:p>
          <a:p>
            <a:r>
              <a:rPr lang="en-US" i="0" baseline="0" dirty="0" smtClean="0"/>
              <a:t>-</a:t>
            </a:r>
            <a:r>
              <a:rPr lang="en-US" i="0" baseline="0" dirty="0" err="1" smtClean="0"/>
              <a:t>Fungsi</a:t>
            </a:r>
            <a:r>
              <a:rPr lang="en-US" i="0" baseline="0" dirty="0" smtClean="0"/>
              <a:t>/</a:t>
            </a:r>
            <a:r>
              <a:rPr lang="en-US" i="0" baseline="0" dirty="0" err="1" smtClean="0"/>
              <a:t>layanan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yg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muncul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kemudian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seringkali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merupakan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aktualisasi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kebutuhan</a:t>
            </a:r>
            <a:r>
              <a:rPr lang="en-US" i="0" baseline="0" dirty="0" smtClean="0"/>
              <a:t> non-</a:t>
            </a:r>
            <a:r>
              <a:rPr lang="en-US" i="0" baseline="0" dirty="0" err="1" smtClean="0"/>
              <a:t>fungsional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tahapan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implementasi</a:t>
            </a:r>
            <a:r>
              <a:rPr lang="en-US" i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093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i="1" dirty="0" smtClean="0"/>
              <a:t>Development</a:t>
            </a:r>
            <a:r>
              <a:rPr lang="en-US" i="1" baseline="0" dirty="0" smtClean="0"/>
              <a:t> Environment: </a:t>
            </a:r>
            <a:r>
              <a:rPr lang="en-US" i="0" baseline="0" dirty="0" err="1" smtClean="0"/>
              <a:t>Lingkungan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yg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digunakan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dalam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proses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daur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hidup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pengembangan</a:t>
            </a:r>
            <a:r>
              <a:rPr lang="en-US" i="0" baseline="0" dirty="0" smtClean="0"/>
              <a:t> PL, </a:t>
            </a:r>
            <a:r>
              <a:rPr lang="en-US" i="0" baseline="0" dirty="0" err="1" smtClean="0"/>
              <a:t>baik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sistem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yg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maupun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awal</a:t>
            </a:r>
            <a:r>
              <a:rPr lang="en-US" i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446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pihak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dikelola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menghasilkan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lunak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memuaskan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pelanggan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pihak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komitmen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mematuhi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mengikuti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rekayasa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efektif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46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30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Best Practice: </a:t>
            </a:r>
            <a:r>
              <a:rPr lang="en-US" baseline="0" dirty="0" err="1" smtClean="0"/>
              <a:t>langkah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penyelesaian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dibangun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serangkaian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terkait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permasalahan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072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5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78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24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err="1" smtClean="0"/>
              <a:t>Kontrak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meliputi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teknikal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organisasional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biaya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jadwal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mengandung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informal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komitmen-komitmen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ekspektasi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pihak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terlibat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Customer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vendor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organisasi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52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IEEE </a:t>
            </a:r>
            <a:r>
              <a:rPr lang="en-US" dirty="0" err="1" smtClean="0"/>
              <a:t>merekomendasikan</a:t>
            </a:r>
            <a:r>
              <a:rPr lang="en-US" dirty="0" smtClean="0"/>
              <a:t> </a:t>
            </a:r>
            <a:r>
              <a:rPr lang="en-US" dirty="0" err="1" smtClean="0"/>
              <a:t>pembuat</a:t>
            </a:r>
            <a:r>
              <a:rPr lang="en-US" dirty="0" smtClean="0"/>
              <a:t> SKPL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penyelia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Antarmuka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eksternal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PL </a:t>
            </a:r>
            <a:r>
              <a:rPr lang="en-US" baseline="0" dirty="0" err="1" smtClean="0"/>
              <a:t>berinteraksi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orang-orang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lunak</a:t>
            </a:r>
            <a:r>
              <a:rPr lang="en-US" baseline="0" dirty="0" smtClean="0"/>
              <a:t> yang lain.</a:t>
            </a:r>
          </a:p>
          <a:p>
            <a:pPr>
              <a:buFontTx/>
              <a:buChar char="-"/>
            </a:pPr>
            <a:r>
              <a:rPr lang="en-US" baseline="0" dirty="0" smtClean="0"/>
              <a:t>Performa: </a:t>
            </a:r>
            <a:r>
              <a:rPr lang="en-US" baseline="0" dirty="0" err="1" smtClean="0"/>
              <a:t>kecepatan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ketersediaan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pemulihan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Atribut-atribut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portabilitas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ketepatan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kemudahan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pemeliharaan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Batasan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berpengaruh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pemrograman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kebijakan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integritas</a:t>
            </a:r>
            <a:r>
              <a:rPr lang="en-US" baseline="0" dirty="0" smtClean="0"/>
              <a:t> basis data, </a:t>
            </a:r>
            <a:r>
              <a:rPr lang="en-US" baseline="0" dirty="0" err="1" smtClean="0"/>
              <a:t>keterbatasan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22BA-C6C1-46E9-A1E5-6FFB0D2421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03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E585071-0CD5-43C2-8D73-EFEE557EF4FB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81FF-81CE-4C4D-8186-3C9EE5366CA2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F565-7D40-41C0-9603-782AC5B7804A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45B-CCDA-4B8F-AB24-BE635DCE1858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924258E-31A4-405E-ADDB-1144C7658921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270-6B08-4FA6-9406-D7DA1473246A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9302-F1FB-46BD-A130-98C3C4C67A84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C9C8-AC2C-4011-9F8C-9845C3F2441E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A6D-ABF2-4416-931F-206C0AE6C5EE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6BB6-790A-49AD-86BF-2A482F3B52F5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C67C-D968-45D3-A076-158A3B54D7F4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8F44A3-8452-4D64-85B2-CEF694E60681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96DA23-C65F-4B33-BE73-215E26C39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- 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6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Rekayasa</a:t>
            </a:r>
            <a:r>
              <a:rPr lang="en-US" b="1" dirty="0" smtClean="0"/>
              <a:t> </a:t>
            </a:r>
            <a:r>
              <a:rPr lang="en-US" b="1" dirty="0" err="1" smtClean="0"/>
              <a:t>Kebutuhan</a:t>
            </a:r>
            <a:endParaRPr lang="en-US" b="1" dirty="0" smtClean="0"/>
          </a:p>
          <a:p>
            <a:pPr lvl="1"/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aktivitas-aktivitas</a:t>
            </a:r>
            <a:r>
              <a:rPr lang="en-US" dirty="0" smtClean="0"/>
              <a:t> </a:t>
            </a:r>
            <a:r>
              <a:rPr lang="en-US" b="1" dirty="0" err="1" smtClean="0"/>
              <a:t>menyelidiki</a:t>
            </a:r>
            <a:r>
              <a:rPr lang="en-US" dirty="0" smtClean="0"/>
              <a:t>, </a:t>
            </a:r>
            <a:r>
              <a:rPr lang="en-US" b="1" dirty="0" err="1" smtClean="0"/>
              <a:t>mencari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mengidentifikasi</a:t>
            </a:r>
            <a:r>
              <a:rPr lang="en-US" b="1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b="1" dirty="0" err="1" smtClean="0"/>
              <a:t>mengkomunikasikannya</a:t>
            </a:r>
            <a:r>
              <a:rPr lang="en-US" b="1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kepentingan</a:t>
            </a:r>
            <a:r>
              <a:rPr lang="en-US" dirty="0" smtClean="0">
                <a:sym typeface="Wingdings" pitchFamily="2" charset="2"/>
              </a:rPr>
              <a:t> user</a:t>
            </a:r>
            <a:endParaRPr lang="en-US" dirty="0" smtClean="0"/>
          </a:p>
          <a:p>
            <a:pPr lvl="2"/>
            <a:r>
              <a:rPr lang="en-US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internal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kepentingan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pengembang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Meliputi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aspek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rekayasa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misalnya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kemudahan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portabilitas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skalabilitas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dll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Bukan</a:t>
            </a:r>
            <a:r>
              <a:rPr lang="en-US" b="1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Rincian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IEEE Standard 830 (1998)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(SKPL)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penyelia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PL.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mengestimasi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Memfasilitasi</a:t>
            </a:r>
            <a:r>
              <a:rPr lang="en-US" dirty="0" smtClean="0"/>
              <a:t> transfer </a:t>
            </a:r>
            <a:r>
              <a:rPr lang="en-US" dirty="0" err="1" smtClean="0"/>
              <a:t>pengetahuan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.</a:t>
            </a:r>
          </a:p>
          <a:p>
            <a:pPr marL="1005840" lvl="2" indent="-457200">
              <a:buNone/>
            </a:pPr>
            <a:r>
              <a:rPr lang="en-US" dirty="0" smtClean="0"/>
              <a:t>	SKPL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pengembangannya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IEEE Standard 830 (1998)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Kontrak</a:t>
            </a:r>
            <a:endParaRPr lang="en-US" b="1" dirty="0" smtClean="0"/>
          </a:p>
          <a:p>
            <a:pPr marL="788670" lvl="1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pengikat</a:t>
            </a:r>
            <a:r>
              <a:rPr lang="en-US" dirty="0" smtClean="0"/>
              <a:t> </a:t>
            </a:r>
            <a:r>
              <a:rPr lang="en-US" dirty="0" err="1" smtClean="0"/>
              <a:t>sah</a:t>
            </a:r>
            <a:r>
              <a:rPr lang="en-US" dirty="0" smtClean="0"/>
              <a:t> yang </a:t>
            </a: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penyelia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Pelanggan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customer</a:t>
            </a:r>
            <a:r>
              <a:rPr lang="en-US" dirty="0" smtClean="0"/>
              <a:t>)</a:t>
            </a:r>
          </a:p>
          <a:p>
            <a:pPr marL="788670" lvl="1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Seseorang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)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kebutuhan-kebutuhan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Penyelia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vendor</a:t>
            </a:r>
            <a:r>
              <a:rPr lang="en-US" dirty="0" smtClean="0"/>
              <a:t>)</a:t>
            </a:r>
          </a:p>
          <a:p>
            <a:pPr marL="788670" lvl="1" indent="-514350"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Pengguna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user</a:t>
            </a:r>
            <a:r>
              <a:rPr lang="en-US" dirty="0" smtClean="0"/>
              <a:t>)</a:t>
            </a:r>
          </a:p>
          <a:p>
            <a:pPr marL="788670" lvl="1" indent="-514350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SKPL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, program,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program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Isu-isu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SKPL: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Fungsionalitas</a:t>
            </a:r>
            <a:endParaRPr lang="en-US" b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eksternal</a:t>
            </a:r>
            <a:endParaRPr lang="en-US" b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smtClean="0"/>
              <a:t>Performa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Atribut-atribut</a:t>
            </a:r>
            <a:endParaRPr lang="en-US" b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b="1" dirty="0" err="1" smtClean="0"/>
              <a:t>Batasan</a:t>
            </a:r>
            <a:r>
              <a:rPr lang="en-US" b="1" dirty="0" smtClean="0"/>
              <a:t> </a:t>
            </a:r>
            <a:r>
              <a:rPr lang="en-US" b="1" dirty="0" err="1" smtClean="0"/>
              <a:t>perancangan</a:t>
            </a:r>
            <a:r>
              <a:rPr lang="en-US" b="1" dirty="0" smtClean="0"/>
              <a:t> yang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diterapkan</a:t>
            </a:r>
            <a:r>
              <a:rPr lang="en-US" b="1" dirty="0" smtClean="0"/>
              <a:t> </a:t>
            </a:r>
            <a:r>
              <a:rPr lang="en-US" b="1" dirty="0" err="1" smtClean="0"/>
              <a:t>atas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smtClean="0"/>
              <a:t>implementasi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Fungsional</a:t>
            </a:r>
            <a:endParaRPr lang="en-US" b="1" dirty="0" smtClean="0"/>
          </a:p>
          <a:p>
            <a:pPr lvl="1"/>
            <a:r>
              <a:rPr lang="en-US" dirty="0" err="1" smtClean="0"/>
              <a:t>Layanan</a:t>
            </a:r>
            <a:r>
              <a:rPr lang="en-US" dirty="0" smtClean="0"/>
              <a:t>, </a:t>
            </a:r>
            <a:r>
              <a:rPr lang="en-US" dirty="0" err="1" smtClean="0"/>
              <a:t>fitur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PL.</a:t>
            </a:r>
          </a:p>
          <a:p>
            <a:r>
              <a:rPr lang="en-US" b="1" dirty="0" smtClean="0"/>
              <a:t>Non-</a:t>
            </a:r>
            <a:r>
              <a:rPr lang="en-US" b="1" dirty="0" err="1" smtClean="0"/>
              <a:t>fungsional</a:t>
            </a:r>
            <a:endParaRPr lang="en-US" b="1" dirty="0" smtClean="0"/>
          </a:p>
          <a:p>
            <a:pPr lvl="1"/>
            <a:r>
              <a:rPr lang="en-US" dirty="0" err="1" smtClean="0"/>
              <a:t>batasan</a:t>
            </a:r>
            <a:r>
              <a:rPr lang="en-US" dirty="0" smtClean="0"/>
              <a:t>, </a:t>
            </a:r>
            <a:r>
              <a:rPr lang="en-US" dirty="0" err="1" smtClean="0"/>
              <a:t>karakteristik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), </a:t>
            </a:r>
            <a:r>
              <a:rPr lang="en-US" dirty="0" err="1" smtClean="0"/>
              <a:t>kualitas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ATM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Kebutuhan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Kebutuhan</a:t>
                      </a:r>
                      <a:r>
                        <a:rPr lang="en-US" dirty="0" smtClean="0"/>
                        <a:t> Non-</a:t>
                      </a:r>
                      <a:r>
                        <a:rPr lang="en-US" dirty="0" err="1" smtClean="0"/>
                        <a:t>Fungsional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Mengecek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membutuhkan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belajar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maksimal</a:t>
                      </a:r>
                      <a:r>
                        <a:rPr lang="en-US" dirty="0" smtClean="0"/>
                        <a:t> 10 </a:t>
                      </a:r>
                      <a:r>
                        <a:rPr lang="en-US" dirty="0" err="1" smtClean="0"/>
                        <a:t>menit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menggunakan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fungsi-fungsi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utama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Menarik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tetap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berfungsi</a:t>
                      </a:r>
                      <a:r>
                        <a:rPr lang="en-US" dirty="0" smtClean="0"/>
                        <a:t> minimal 10 jam </a:t>
                      </a:r>
                      <a:r>
                        <a:rPr lang="en-US" dirty="0" err="1" smtClean="0"/>
                        <a:t>setelah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pasokan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listrik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PLN </a:t>
                      </a:r>
                      <a:r>
                        <a:rPr lang="en-US" baseline="0" dirty="0" err="1" smtClean="0"/>
                        <a:t>terhenti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Mentransfer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dibutuhkan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kembali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beroperasi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setelah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mati</a:t>
                      </a:r>
                      <a:r>
                        <a:rPr lang="en-US" dirty="0" smtClean="0"/>
                        <a:t> minimal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menit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pembayaran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Non-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(</a:t>
            </a:r>
            <a:r>
              <a:rPr lang="en-US" dirty="0" err="1" smtClean="0"/>
              <a:t>ketertarikan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Correctness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Robustness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Performance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Interface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Reliability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Availability </a:t>
            </a:r>
          </a:p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internal (</a:t>
            </a:r>
            <a:r>
              <a:rPr lang="en-US" dirty="0" err="1" smtClean="0"/>
              <a:t>ketertarikan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Readability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Testability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Documentation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Maintainability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/>
              <a:t>Portability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>
                <a:latin typeface="+mj-lt"/>
              </a:rPr>
              <a:t>Robustness</a:t>
            </a:r>
          </a:p>
          <a:p>
            <a:pPr lvl="1"/>
            <a:r>
              <a:rPr lang="en-US"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degree to which a system continues to function in the presence of invalid inputs or stressful environmental </a:t>
            </a:r>
            <a:r>
              <a:rPr lang="en-US" sz="24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conditions</a:t>
            </a:r>
          </a:p>
          <a:p>
            <a:pPr lvl="1"/>
            <a:endParaRPr lang="en-US" sz="2400" smtClean="0">
              <a:solidFill>
                <a:schemeClr val="tx1"/>
              </a:solidFill>
              <a:latin typeface="+mj-lt"/>
            </a:endParaRPr>
          </a:p>
          <a:p>
            <a:r>
              <a:rPr lang="en-US" b="1" smtClean="0">
                <a:latin typeface="+mj-lt"/>
              </a:rPr>
              <a:t>Reliability</a:t>
            </a:r>
          </a:p>
          <a:p>
            <a:pPr lvl="1"/>
            <a:r>
              <a:rPr lang="en-US"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ability of a system to perform its requested functions under stated conditions whenever required - having a long mean time between </a:t>
            </a:r>
            <a:r>
              <a:rPr lang="en-US" sz="24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failures</a:t>
            </a: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b="1" smtClean="0"/>
              <a:t>Availability</a:t>
            </a:r>
            <a:endParaRPr lang="en-US" b="1"/>
          </a:p>
          <a:p>
            <a:pPr lvl="1"/>
            <a:r>
              <a:rPr lang="en-US" sz="2400" i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probability that an item is in an operable or committable state</a:t>
            </a:r>
            <a:endParaRPr lang="en-US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6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Software Life Cycle (SLC)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1800225"/>
            <a:ext cx="8877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kecurangan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HP </a:t>
            </a:r>
            <a:r>
              <a:rPr lang="en-US" dirty="0" err="1" smtClean="0"/>
              <a:t>dimatikan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di-</a:t>
            </a:r>
            <a:r>
              <a:rPr lang="en-US" i="1" dirty="0" smtClean="0"/>
              <a:t>silent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Satu</a:t>
            </a:r>
            <a:r>
              <a:rPr lang="en-US" dirty="0" smtClean="0"/>
              <a:t> orang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Keterlambatan</a:t>
            </a:r>
            <a:r>
              <a:rPr lang="en-US" dirty="0" smtClean="0"/>
              <a:t>:</a:t>
            </a:r>
          </a:p>
          <a:p>
            <a:pPr marL="562356" lvl="1" indent="-342900"/>
            <a:r>
              <a:rPr lang="en-US" dirty="0" err="1" smtClean="0"/>
              <a:t>Dosen</a:t>
            </a:r>
            <a:r>
              <a:rPr lang="en-US" dirty="0" smtClean="0"/>
              <a:t> 30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konfirmasi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dibatalkan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 smtClean="0"/>
          </a:p>
          <a:p>
            <a:pPr marL="562356" lvl="1" indent="-342900"/>
            <a:r>
              <a:rPr lang="en-US" dirty="0" err="1" smtClean="0"/>
              <a:t>Mahasiswa</a:t>
            </a:r>
            <a:r>
              <a:rPr lang="en-US" dirty="0" smtClean="0"/>
              <a:t> max 30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1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Aktivitas-aktivitas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966913"/>
            <a:ext cx="6286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Ranah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066925"/>
            <a:ext cx="82105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10 Perangkap dalam </a:t>
            </a:r>
            <a:br>
              <a:rPr lang="en-US" smtClean="0"/>
            </a:br>
            <a:r>
              <a:rPr lang="en-US" smtClean="0"/>
              <a:t>Rekayasa Kebutuhan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2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 Perangkap dalam Rekayasa Kebutuhan!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Bingung tentang yg dimaksud dengan “Kebutuhan”.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stakeholder memiliki pandangan berbeda tentang kebutuhan.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Sadar akan keberadaan jenjang kebutuhan.</a:t>
            </a:r>
          </a:p>
          <a:p>
            <a:pPr lvl="2"/>
            <a:r>
              <a:rPr lang="en-US" smtClean="0"/>
              <a:t>Memberi edukasi tentang rekayasa kebutuhan PL kepada stakeholder.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830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 Perangkap dalam Rekayasa Kebutuhan!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Kurangnya keterlibatan pelanggan.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Pelanggan enggan terlibat.</a:t>
            </a:r>
          </a:p>
          <a:p>
            <a:pPr lvl="2"/>
            <a:r>
              <a:rPr lang="en-US" smtClean="0"/>
              <a:t>Pengembang terlalu mengandalkan ‘superuser’.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Identifikasi kelas-kelas pengguna: frekuensi penggunaan fitur, level akses.</a:t>
            </a:r>
          </a:p>
          <a:p>
            <a:pPr lvl="2"/>
            <a:r>
              <a:rPr lang="en-US" smtClean="0"/>
              <a:t>Identifikasi individu-individu dari setiap kelas.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925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 Perangkap dalam Rekayasa Kebutuhan!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Kebutuhan yang kabur atau ambigu.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Penggunaan bahasa alamiah dalam menjelaskan kebutuhan.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Menyatakan kebutuhan secara spesifik dan terukur.</a:t>
            </a:r>
          </a:p>
          <a:p>
            <a:pPr lvl="2"/>
            <a:r>
              <a:rPr lang="en-US" smtClean="0"/>
              <a:t>Pastikan kebutuhan dapat dicapai dan direalisasikan.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2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 Perangkap dalam Rekayasa Kebutuhan!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Tidak ada prioritas.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Pelanggan menganggap semua kebutuhannya penting.</a:t>
            </a:r>
          </a:p>
          <a:p>
            <a:pPr lvl="2"/>
            <a:r>
              <a:rPr lang="en-US" smtClean="0"/>
              <a:t>Pengembang cenderung meremehkan kebutuhan dan mengabaikan keterbatasan kemampuan sumber daya.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Kebutuhan fungsional yang diturunkan dari deskripsi use case akan lebih mudah dikenali dan diprioritaskan.</a:t>
            </a:r>
          </a:p>
          <a:p>
            <a:pPr lvl="2"/>
            <a:r>
              <a:rPr lang="en-US" smtClean="0"/>
              <a:t>Menggunakan tingkatan skala prioritas (umumnya 3).</a:t>
            </a:r>
          </a:p>
          <a:p>
            <a:pPr lvl="2"/>
            <a:r>
              <a:rPr lang="en-US" smtClean="0"/>
              <a:t>Menilai prioritas berdasarkan nilai yang diproyeksikan pengguna maupun pengembang, menyangkut: perkiraan biaya, resiko teknis, dll.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85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 Perangkap dalam Rekayasa Kebutuhan!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Membangun fungsionalitas yang tidak digunakan siapapun.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Pengguna: tidak bisa membedakan antara kebutuhan dan keinginan.</a:t>
            </a:r>
          </a:p>
          <a:p>
            <a:pPr lvl="2"/>
            <a:r>
              <a:rPr lang="en-US" smtClean="0"/>
              <a:t>Pengembang: terlalu sering berasumsi, mempoles PL dengan fitur yang ‘wah’.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Root cause analysis (mengapa kebutuhan itu muncul).</a:t>
            </a:r>
          </a:p>
          <a:p>
            <a:pPr lvl="2"/>
            <a:r>
              <a:rPr lang="en-US" smtClean="0"/>
              <a:t>Pengembang: ‘work as lazy as possible’.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40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 Perangkap dalam Rekayasa Kebutuhan!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Paralisis Analisis.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Perancang dan programmer tidak mau bekerja berdasarkan spesifikasi yang belum lengkap.</a:t>
            </a:r>
          </a:p>
          <a:p>
            <a:pPr lvl="2"/>
            <a:r>
              <a:rPr lang="en-US" smtClean="0"/>
              <a:t>Kenyataannya, spesifikasi kebutuhan baru lengkap di tengah atau menjelang akhir proyek.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Proses pengembangan PL dilakukan secara iteratif dengan menetapkan milestones.</a:t>
            </a:r>
          </a:p>
          <a:p>
            <a:pPr lvl="2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63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 Perangkap dalam Rekayasa Kebutuhan!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Scope Creep.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Konsumen seringkali tidak tahu apa yang dia inginkan.</a:t>
            </a:r>
          </a:p>
          <a:p>
            <a:pPr lvl="2"/>
            <a:r>
              <a:rPr lang="en-US" smtClean="0"/>
              <a:t>Adanya kebutuhan yang terus menerus berubah.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Pengembang dan konsumen harus menempatkan dokumen spesifikasi kebutuhan PL sebagai suatu kontrak kesepakatan antar kedua belah pihak.</a:t>
            </a:r>
          </a:p>
          <a:p>
            <a:pPr lvl="2"/>
            <a:r>
              <a:rPr lang="en-US" smtClean="0"/>
              <a:t>Mempertimbangkan resiko munculnya perubahan kebutuhan dengan memberikan slack time (waktu tenggang) atau sumber daya cadangan.</a:t>
            </a:r>
          </a:p>
          <a:p>
            <a:pPr lvl="2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79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033058136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483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 Perangkap dalam Rekayasa Kebutuhan!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Proses perubahan kebutuhan yang tidak memadai.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Usulan permintaan kebutuhan terkadang disampaikan oleh pengguna secara informal kepada programmer.</a:t>
            </a:r>
          </a:p>
          <a:p>
            <a:pPr lvl="2"/>
            <a:r>
              <a:rPr lang="en-US" smtClean="0"/>
              <a:t>Alasan terjadinya perubahan tidak didokumentasi.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Memperbaiki mekanisme pengontrolan perubahan.</a:t>
            </a:r>
          </a:p>
          <a:p>
            <a:pPr lvl="2"/>
            <a:r>
              <a:rPr lang="en-US" smtClean="0"/>
              <a:t>Menggunakan perkakas bantu untuk manajemen perubahan dan pelacakan, misal SVS (sub-version system), bug tracking system (bugzilla), dan change control board (CCB).</a:t>
            </a:r>
          </a:p>
          <a:p>
            <a:pPr lvl="2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33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 Perangkap dalam Rekayasa Kebutuhan!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Analisa perubahan dampak yang tidak memadai.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Keterbatasan pengetahuan dan pengalaman dari analis sistem untuk menyetujui perubahan yang diminta konsumen.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Perlu memahami metode analisis yang sistematis dan baku terhadap setiap perubahan kebutuhan.</a:t>
            </a:r>
          </a:p>
          <a:p>
            <a:pPr lvl="2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1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 Perangkap dalam Rekayasa Kebutuhan!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A5B-E8B6-41B3-AC81-5AA417BC5B7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Kontrol versi yang tidak memadai.</a:t>
            </a:r>
          </a:p>
          <a:p>
            <a:pPr lvl="1"/>
            <a:r>
              <a:rPr lang="en-US" smtClean="0"/>
              <a:t>Sebab: </a:t>
            </a:r>
          </a:p>
          <a:p>
            <a:pPr lvl="2"/>
            <a:r>
              <a:rPr lang="en-US" smtClean="0"/>
              <a:t>Pengelolaan perubahan pada dokumen yang kurang baik.</a:t>
            </a:r>
          </a:p>
          <a:p>
            <a:pPr lvl="1"/>
            <a:r>
              <a:rPr lang="en-US" smtClean="0"/>
              <a:t>Solusi: </a:t>
            </a:r>
          </a:p>
          <a:p>
            <a:pPr lvl="2"/>
            <a:r>
              <a:rPr lang="en-US" smtClean="0"/>
              <a:t>Perlu manajemen dokumentasi yang baik.</a:t>
            </a:r>
          </a:p>
          <a:p>
            <a:pPr lvl="2"/>
            <a:r>
              <a:rPr lang="en-US" smtClean="0"/>
              <a:t>Setiap perubahan yang telah disepakati harus digabungkan ke dalam SKPL dan revisi SKPL tersebut harus dikomunikasikan ke semua pihak yang berkepentingan.</a:t>
            </a:r>
          </a:p>
          <a:p>
            <a:pPr lvl="2"/>
            <a:r>
              <a:rPr lang="en-US" smtClean="0"/>
              <a:t>Bisa menggunakan perkakas bantu sub-versi.</a:t>
            </a:r>
          </a:p>
          <a:p>
            <a:pPr lvl="2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63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Siahaan</a:t>
            </a:r>
            <a:r>
              <a:rPr lang="en-US" dirty="0" smtClean="0"/>
              <a:t>, </a:t>
            </a:r>
            <a:r>
              <a:rPr lang="en-US" i="1" dirty="0" err="1" smtClean="0"/>
              <a:t>Analisis</a:t>
            </a:r>
            <a:r>
              <a:rPr lang="en-US" i="1" dirty="0" smtClean="0"/>
              <a:t> </a:t>
            </a:r>
            <a:r>
              <a:rPr lang="en-US" i="1" dirty="0" err="1" smtClean="0"/>
              <a:t>Kebutuhan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Rekayasa</a:t>
            </a:r>
            <a:r>
              <a:rPr lang="en-US" i="1" dirty="0" smtClean="0"/>
              <a:t> </a:t>
            </a:r>
            <a:r>
              <a:rPr lang="en-US" i="1" dirty="0" err="1" smtClean="0"/>
              <a:t>Perangkat</a:t>
            </a:r>
            <a:r>
              <a:rPr lang="en-US" i="1" dirty="0" smtClean="0"/>
              <a:t> </a:t>
            </a:r>
            <a:r>
              <a:rPr lang="en-US" i="1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Penerbit</a:t>
            </a:r>
            <a:r>
              <a:rPr lang="en-US" dirty="0" smtClean="0"/>
              <a:t> </a:t>
            </a:r>
            <a:r>
              <a:rPr lang="en-US" dirty="0" err="1" smtClean="0"/>
              <a:t>Andi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berawal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788670" lvl="1" indent="-514350"/>
            <a:r>
              <a:rPr lang="en-US" dirty="0" smtClean="0"/>
              <a:t>40% - 60%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PL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berawal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 </a:t>
            </a:r>
            <a:r>
              <a:rPr lang="en-US" i="1" dirty="0" smtClean="0"/>
              <a:t>(</a:t>
            </a:r>
            <a:r>
              <a:rPr lang="en-US" i="1" dirty="0" err="1" smtClean="0"/>
              <a:t>Darvis</a:t>
            </a:r>
            <a:r>
              <a:rPr lang="en-US" i="1" dirty="0" smtClean="0"/>
              <a:t> &amp; </a:t>
            </a:r>
            <a:r>
              <a:rPr lang="en-US" i="1" dirty="0" err="1" smtClean="0"/>
              <a:t>Leffingwell</a:t>
            </a:r>
            <a:r>
              <a:rPr lang="en-US" i="1" dirty="0" smtClean="0"/>
              <a:t>)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orrect_cost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66900" y="1973262"/>
            <a:ext cx="5410200" cy="3429000"/>
          </a:xfrm>
        </p:spPr>
      </p:pic>
      <p:sp>
        <p:nvSpPr>
          <p:cNvPr id="1026" name="AutoShape 2" descr="http://www1.ocn.ne.jp/~kobakan/gif/correct_cost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1.ocn.ne.jp/~kobakan/gif/correct_cost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371600"/>
            <a:ext cx="7086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Relative Cost to Correct a Defect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Pemangku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i="1" dirty="0" smtClean="0"/>
              <a:t>(stakeholder)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i="1" dirty="0" smtClean="0"/>
              <a:t>(Customer)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(System Owner)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i="1" dirty="0" smtClean="0"/>
              <a:t>(User)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i="1" dirty="0" smtClean="0"/>
              <a:t>(Requirements Analyst)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i="1" dirty="0" smtClean="0"/>
              <a:t>(Developer)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Penguji</a:t>
            </a:r>
            <a:r>
              <a:rPr lang="en-US" dirty="0" smtClean="0"/>
              <a:t> </a:t>
            </a:r>
            <a:r>
              <a:rPr lang="en-US" i="1" dirty="0" smtClean="0"/>
              <a:t>(Tester)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i="1" dirty="0" smtClean="0"/>
              <a:t>(Documentation’s Writer)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i="1" dirty="0" smtClean="0"/>
              <a:t>(Project Manager)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i="1" dirty="0" smtClean="0"/>
              <a:t>(legal)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non-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i="1" dirty="0" smtClean="0"/>
              <a:t>(non-legal)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 </a:t>
            </a:r>
            <a:r>
              <a:rPr lang="en-US" i="1" dirty="0" smtClean="0"/>
              <a:t>(Manufacturing Personnel)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i="1" dirty="0" smtClean="0"/>
              <a:t>(sales)</a:t>
            </a:r>
            <a:r>
              <a:rPr lang="en-US" dirty="0" smtClean="0"/>
              <a:t>,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i="1" dirty="0" smtClean="0"/>
              <a:t>(Marketing)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Penyelia</a:t>
            </a:r>
            <a:r>
              <a:rPr lang="en-US" dirty="0" smtClean="0"/>
              <a:t> </a:t>
            </a:r>
            <a:r>
              <a:rPr lang="en-US" i="1" dirty="0" smtClean="0"/>
              <a:t>(Vendor)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Regulator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b="1" i="1" dirty="0" smtClean="0"/>
              <a:t>(requirements)</a:t>
            </a:r>
          </a:p>
          <a:p>
            <a:pPr lvl="1"/>
            <a:r>
              <a:rPr lang="en-US" b="1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, </a:t>
            </a:r>
            <a:r>
              <a:rPr lang="en-US" b="1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karakteristik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penggunanya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(</a:t>
            </a:r>
            <a:r>
              <a:rPr lang="en-US" i="1" dirty="0" smtClean="0"/>
              <a:t>need</a:t>
            </a:r>
            <a:r>
              <a:rPr lang="en-US" dirty="0" smtClean="0"/>
              <a:t>) </a:t>
            </a:r>
            <a:r>
              <a:rPr lang="en-US" dirty="0" err="1" smtClean="0"/>
              <a:t>terdokumentasi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DA23-C65F-4B33-BE73-215E26C39D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Rekayasa</a:t>
            </a:r>
            <a:r>
              <a:rPr lang="en-US" b="1" dirty="0" smtClean="0"/>
              <a:t> </a:t>
            </a:r>
            <a:r>
              <a:rPr lang="en-US" b="1" i="1" dirty="0" smtClean="0"/>
              <a:t>(engineering)</a:t>
            </a:r>
          </a:p>
          <a:p>
            <a:pPr lvl="1"/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(</a:t>
            </a:r>
            <a:r>
              <a:rPr lang="en-US" dirty="0" err="1" smtClean="0"/>
              <a:t>proses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penggunanya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i="1" dirty="0" smtClean="0"/>
              <a:t>best practice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466</TotalTime>
  <Words>1538</Words>
  <Application>Microsoft Office PowerPoint</Application>
  <PresentationFormat>On-screen Show (4:3)</PresentationFormat>
  <Paragraphs>254</Paragraphs>
  <Slides>33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Origin</vt:lpstr>
      <vt:lpstr>Rekayasa Kebutuhan</vt:lpstr>
      <vt:lpstr>Aturan Kelas</vt:lpstr>
      <vt:lpstr>Materi</vt:lpstr>
      <vt:lpstr>Pengantar Rekayasa Kebutuhan</vt:lpstr>
      <vt:lpstr>Mengapa Perlu Rekayasa Kebutuhan?</vt:lpstr>
      <vt:lpstr>Slide 6</vt:lpstr>
      <vt:lpstr>Pemangku Kepentingan (stakeholder)</vt:lpstr>
      <vt:lpstr>Definisi Rekayasa Kebutuhan</vt:lpstr>
      <vt:lpstr>Definisi Rekayasa Kebutuhan (2)</vt:lpstr>
      <vt:lpstr>Definisi Rekayasa Kebutuhan (3)</vt:lpstr>
      <vt:lpstr>Bukan Bagian dari Kebutuhan?</vt:lpstr>
      <vt:lpstr>IEEE Standard 830 (1998)</vt:lpstr>
      <vt:lpstr>Definisi dalam dokumen IEEE Standard 830 (1998)</vt:lpstr>
      <vt:lpstr>SKPL</vt:lpstr>
      <vt:lpstr>Jenis Kebutuhan</vt:lpstr>
      <vt:lpstr>Studi Kasus: ATM</vt:lpstr>
      <vt:lpstr>Tipe Kebutuhan Non-fungsional</vt:lpstr>
      <vt:lpstr>Slide 18</vt:lpstr>
      <vt:lpstr>Software Life Cycle (SLC)</vt:lpstr>
      <vt:lpstr>Aktivitas-aktivitas Utama dalam Rekayasa Kebutuhan</vt:lpstr>
      <vt:lpstr>Ranah Permasalahan dalam Pengembangan PL</vt:lpstr>
      <vt:lpstr>10 Perangkap dalam  Rekayasa Kebutuhan</vt:lpstr>
      <vt:lpstr>10 Perangkap dalam Rekayasa Kebutuhan!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10 Perangkap dalam Rekayasa Kebutuhan! (cont.)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Rekayasa Kebutuhan</dc:title>
  <dc:creator>User</dc:creator>
  <cp:lastModifiedBy>kuliah-if</cp:lastModifiedBy>
  <cp:revision>65</cp:revision>
  <dcterms:created xsi:type="dcterms:W3CDTF">2013-02-14T01:47:48Z</dcterms:created>
  <dcterms:modified xsi:type="dcterms:W3CDTF">2018-02-06T08:28:50Z</dcterms:modified>
</cp:coreProperties>
</file>