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60" r:id="rId6"/>
    <p:sldId id="262" r:id="rId7"/>
    <p:sldId id="263" r:id="rId8"/>
    <p:sldId id="264" r:id="rId9"/>
    <p:sldId id="265" r:id="rId10"/>
    <p:sldId id="266" r:id="rId1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AFD747-DE8A-4592-A39F-9859A2B1A761}" type="datetimeFigureOut">
              <a:rPr lang="id-ID" smtClean="0"/>
              <a:t>12/04/2018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6EDC10E-AA6A-4A7E-9C17-529360A48ED6}" type="slidenum">
              <a:rPr lang="id-ID" smtClean="0"/>
              <a:t>‹#›</a:t>
            </a:fld>
            <a:endParaRPr lang="id-ID"/>
          </a:p>
        </p:txBody>
      </p:sp>
    </p:spTree>
    <p:extLst>
      <p:ext uri="{BB962C8B-B14F-4D97-AF65-F5344CB8AC3E}">
        <p14:creationId xmlns:p14="http://schemas.microsoft.com/office/powerpoint/2010/main" val="2049897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FD747-DE8A-4592-A39F-9859A2B1A761}" type="datetimeFigureOut">
              <a:rPr lang="id-ID" smtClean="0"/>
              <a:t>12/04/2018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6EDC10E-AA6A-4A7E-9C17-529360A48ED6}" type="slidenum">
              <a:rPr lang="id-ID" smtClean="0"/>
              <a:t>‹#›</a:t>
            </a:fld>
            <a:endParaRPr lang="id-ID"/>
          </a:p>
        </p:txBody>
      </p:sp>
    </p:spTree>
    <p:extLst>
      <p:ext uri="{BB962C8B-B14F-4D97-AF65-F5344CB8AC3E}">
        <p14:creationId xmlns:p14="http://schemas.microsoft.com/office/powerpoint/2010/main" val="4079480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AFD747-DE8A-4592-A39F-9859A2B1A761}" type="datetimeFigureOut">
              <a:rPr lang="id-ID" smtClean="0"/>
              <a:t>12/04/2018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6EDC10E-AA6A-4A7E-9C17-529360A48ED6}" type="slidenum">
              <a:rPr lang="id-ID" smtClean="0"/>
              <a:t>‹#›</a:t>
            </a:fld>
            <a:endParaRPr lang="id-ID"/>
          </a:p>
        </p:txBody>
      </p:sp>
    </p:spTree>
    <p:extLst>
      <p:ext uri="{BB962C8B-B14F-4D97-AF65-F5344CB8AC3E}">
        <p14:creationId xmlns:p14="http://schemas.microsoft.com/office/powerpoint/2010/main" val="2653772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AFD747-DE8A-4592-A39F-9859A2B1A761}" type="datetimeFigureOut">
              <a:rPr lang="id-ID" smtClean="0"/>
              <a:t>12/04/2018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6EDC10E-AA6A-4A7E-9C17-529360A48ED6}" type="slidenum">
              <a:rPr lang="id-ID" smtClean="0"/>
              <a:t>‹#›</a:t>
            </a:fld>
            <a:endParaRPr lang="id-ID"/>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83400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AFD747-DE8A-4592-A39F-9859A2B1A761}" type="datetimeFigureOut">
              <a:rPr lang="id-ID" smtClean="0"/>
              <a:t>12/04/2018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6EDC10E-AA6A-4A7E-9C17-529360A48ED6}" type="slidenum">
              <a:rPr lang="id-ID" smtClean="0"/>
              <a:t>‹#›</a:t>
            </a:fld>
            <a:endParaRPr lang="id-ID"/>
          </a:p>
        </p:txBody>
      </p:sp>
    </p:spTree>
    <p:extLst>
      <p:ext uri="{BB962C8B-B14F-4D97-AF65-F5344CB8AC3E}">
        <p14:creationId xmlns:p14="http://schemas.microsoft.com/office/powerpoint/2010/main" val="107727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AFD747-DE8A-4592-A39F-9859A2B1A761}" type="datetimeFigureOut">
              <a:rPr lang="id-ID" smtClean="0"/>
              <a:t>12/04/2018</a:t>
            </a:fld>
            <a:endParaRPr lang="id-ID"/>
          </a:p>
        </p:txBody>
      </p:sp>
      <p:sp>
        <p:nvSpPr>
          <p:cNvPr id="4"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6EDC10E-AA6A-4A7E-9C17-529360A48ED6}" type="slidenum">
              <a:rPr lang="id-ID" smtClean="0"/>
              <a:t>‹#›</a:t>
            </a:fld>
            <a:endParaRPr lang="id-ID"/>
          </a:p>
        </p:txBody>
      </p:sp>
    </p:spTree>
    <p:extLst>
      <p:ext uri="{BB962C8B-B14F-4D97-AF65-F5344CB8AC3E}">
        <p14:creationId xmlns:p14="http://schemas.microsoft.com/office/powerpoint/2010/main" val="241691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AFD747-DE8A-4592-A39F-9859A2B1A761}" type="datetimeFigureOut">
              <a:rPr lang="id-ID" smtClean="0"/>
              <a:t>12/04/2018</a:t>
            </a:fld>
            <a:endParaRPr lang="id-ID"/>
          </a:p>
        </p:txBody>
      </p:sp>
      <p:sp>
        <p:nvSpPr>
          <p:cNvPr id="4"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6EDC10E-AA6A-4A7E-9C17-529360A48ED6}" type="slidenum">
              <a:rPr lang="id-ID" smtClean="0"/>
              <a:t>‹#›</a:t>
            </a:fld>
            <a:endParaRPr lang="id-ID"/>
          </a:p>
        </p:txBody>
      </p:sp>
    </p:spTree>
    <p:extLst>
      <p:ext uri="{BB962C8B-B14F-4D97-AF65-F5344CB8AC3E}">
        <p14:creationId xmlns:p14="http://schemas.microsoft.com/office/powerpoint/2010/main" val="3470588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AFD747-DE8A-4592-A39F-9859A2B1A761}" type="datetimeFigureOut">
              <a:rPr lang="id-ID" smtClean="0"/>
              <a:t>12/04/2018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6EDC10E-AA6A-4A7E-9C17-529360A48ED6}" type="slidenum">
              <a:rPr lang="id-ID" smtClean="0"/>
              <a:t>‹#›</a:t>
            </a:fld>
            <a:endParaRPr lang="id-ID"/>
          </a:p>
        </p:txBody>
      </p:sp>
    </p:spTree>
    <p:extLst>
      <p:ext uri="{BB962C8B-B14F-4D97-AF65-F5344CB8AC3E}">
        <p14:creationId xmlns:p14="http://schemas.microsoft.com/office/powerpoint/2010/main" val="944771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AFD747-DE8A-4592-A39F-9859A2B1A761}" type="datetimeFigureOut">
              <a:rPr lang="id-ID" smtClean="0"/>
              <a:t>12/04/2018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6EDC10E-AA6A-4A7E-9C17-529360A48ED6}" type="slidenum">
              <a:rPr lang="id-ID" smtClean="0"/>
              <a:t>‹#›</a:t>
            </a:fld>
            <a:endParaRPr lang="id-ID"/>
          </a:p>
        </p:txBody>
      </p:sp>
    </p:spTree>
    <p:extLst>
      <p:ext uri="{BB962C8B-B14F-4D97-AF65-F5344CB8AC3E}">
        <p14:creationId xmlns:p14="http://schemas.microsoft.com/office/powerpoint/2010/main" val="1823560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2AFD747-DE8A-4592-A39F-9859A2B1A761}" type="datetimeFigureOut">
              <a:rPr lang="id-ID" smtClean="0"/>
              <a:t>12/04/2018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6EDC10E-AA6A-4A7E-9C17-529360A48ED6}" type="slidenum">
              <a:rPr lang="id-ID" smtClean="0"/>
              <a:t>‹#›</a:t>
            </a:fld>
            <a:endParaRPr lang="id-ID"/>
          </a:p>
        </p:txBody>
      </p:sp>
    </p:spTree>
    <p:extLst>
      <p:ext uri="{BB962C8B-B14F-4D97-AF65-F5344CB8AC3E}">
        <p14:creationId xmlns:p14="http://schemas.microsoft.com/office/powerpoint/2010/main" val="2994517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AFD747-DE8A-4592-A39F-9859A2B1A761}" type="datetimeFigureOut">
              <a:rPr lang="id-ID" smtClean="0"/>
              <a:t>12/04/2018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6EDC10E-AA6A-4A7E-9C17-529360A48ED6}" type="slidenum">
              <a:rPr lang="id-ID" smtClean="0"/>
              <a:t>‹#›</a:t>
            </a:fld>
            <a:endParaRPr lang="id-ID"/>
          </a:p>
        </p:txBody>
      </p:sp>
    </p:spTree>
    <p:extLst>
      <p:ext uri="{BB962C8B-B14F-4D97-AF65-F5344CB8AC3E}">
        <p14:creationId xmlns:p14="http://schemas.microsoft.com/office/powerpoint/2010/main" val="219519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AFD747-DE8A-4592-A39F-9859A2B1A761}" type="datetimeFigureOut">
              <a:rPr lang="id-ID" smtClean="0"/>
              <a:t>12/04/2018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6EDC10E-AA6A-4A7E-9C17-529360A48ED6}" type="slidenum">
              <a:rPr lang="id-ID" smtClean="0"/>
              <a:t>‹#›</a:t>
            </a:fld>
            <a:endParaRPr lang="id-ID"/>
          </a:p>
        </p:txBody>
      </p:sp>
    </p:spTree>
    <p:extLst>
      <p:ext uri="{BB962C8B-B14F-4D97-AF65-F5344CB8AC3E}">
        <p14:creationId xmlns:p14="http://schemas.microsoft.com/office/powerpoint/2010/main" val="3364973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AFD747-DE8A-4592-A39F-9859A2B1A761}" type="datetimeFigureOut">
              <a:rPr lang="id-ID" smtClean="0"/>
              <a:t>12/04/2018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6EDC10E-AA6A-4A7E-9C17-529360A48ED6}" type="slidenum">
              <a:rPr lang="id-ID" smtClean="0"/>
              <a:t>‹#›</a:t>
            </a:fld>
            <a:endParaRPr lang="id-ID"/>
          </a:p>
        </p:txBody>
      </p:sp>
    </p:spTree>
    <p:extLst>
      <p:ext uri="{BB962C8B-B14F-4D97-AF65-F5344CB8AC3E}">
        <p14:creationId xmlns:p14="http://schemas.microsoft.com/office/powerpoint/2010/main" val="36593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2AFD747-DE8A-4592-A39F-9859A2B1A761}" type="datetimeFigureOut">
              <a:rPr lang="id-ID" smtClean="0"/>
              <a:t>12/04/2018</a:t>
            </a:fld>
            <a:endParaRPr lang="id-ID"/>
          </a:p>
        </p:txBody>
      </p:sp>
      <p:sp>
        <p:nvSpPr>
          <p:cNvPr id="5" name="Footer Placeholder 3"/>
          <p:cNvSpPr>
            <a:spLocks noGrp="1"/>
          </p:cNvSpPr>
          <p:nvPr>
            <p:ph type="ftr" sz="quarter" idx="11"/>
          </p:nvPr>
        </p:nvSpPr>
        <p:spPr/>
        <p:txBody>
          <a:bodyPr/>
          <a:lstStyle/>
          <a:p>
            <a:endParaRPr lang="id-ID"/>
          </a:p>
        </p:txBody>
      </p:sp>
      <p:sp>
        <p:nvSpPr>
          <p:cNvPr id="6" name="Slide Number Placeholder 4"/>
          <p:cNvSpPr>
            <a:spLocks noGrp="1"/>
          </p:cNvSpPr>
          <p:nvPr>
            <p:ph type="sldNum" sz="quarter" idx="12"/>
          </p:nvPr>
        </p:nvSpPr>
        <p:spPr/>
        <p:txBody>
          <a:bodyPr/>
          <a:lstStyle/>
          <a:p>
            <a:fld id="{16EDC10E-AA6A-4A7E-9C17-529360A48ED6}" type="slidenum">
              <a:rPr lang="id-ID" smtClean="0"/>
              <a:t>‹#›</a:t>
            </a:fld>
            <a:endParaRPr lang="id-ID"/>
          </a:p>
        </p:txBody>
      </p:sp>
    </p:spTree>
    <p:extLst>
      <p:ext uri="{BB962C8B-B14F-4D97-AF65-F5344CB8AC3E}">
        <p14:creationId xmlns:p14="http://schemas.microsoft.com/office/powerpoint/2010/main" val="2411915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2AFD747-DE8A-4592-A39F-9859A2B1A761}" type="datetimeFigureOut">
              <a:rPr lang="id-ID" smtClean="0"/>
              <a:t>12/04/2018</a:t>
            </a:fld>
            <a:endParaRPr lang="id-ID"/>
          </a:p>
        </p:txBody>
      </p:sp>
      <p:sp>
        <p:nvSpPr>
          <p:cNvPr id="5" name="Footer Placeholder 2"/>
          <p:cNvSpPr>
            <a:spLocks noGrp="1"/>
          </p:cNvSpPr>
          <p:nvPr>
            <p:ph type="ftr" sz="quarter" idx="11"/>
          </p:nvPr>
        </p:nvSpPr>
        <p:spPr/>
        <p:txBody>
          <a:bodyPr/>
          <a:lstStyle/>
          <a:p>
            <a:endParaRPr lang="id-ID"/>
          </a:p>
        </p:txBody>
      </p:sp>
      <p:sp>
        <p:nvSpPr>
          <p:cNvPr id="6" name="Slide Number Placeholder 3"/>
          <p:cNvSpPr>
            <a:spLocks noGrp="1"/>
          </p:cNvSpPr>
          <p:nvPr>
            <p:ph type="sldNum" sz="quarter" idx="12"/>
          </p:nvPr>
        </p:nvSpPr>
        <p:spPr/>
        <p:txBody>
          <a:bodyPr/>
          <a:lstStyle/>
          <a:p>
            <a:fld id="{16EDC10E-AA6A-4A7E-9C17-529360A48ED6}" type="slidenum">
              <a:rPr lang="id-ID" smtClean="0"/>
              <a:t>‹#›</a:t>
            </a:fld>
            <a:endParaRPr lang="id-ID"/>
          </a:p>
        </p:txBody>
      </p:sp>
    </p:spTree>
    <p:extLst>
      <p:ext uri="{BB962C8B-B14F-4D97-AF65-F5344CB8AC3E}">
        <p14:creationId xmlns:p14="http://schemas.microsoft.com/office/powerpoint/2010/main" val="340562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2AFD747-DE8A-4592-A39F-9859A2B1A761}" type="datetimeFigureOut">
              <a:rPr lang="id-ID" smtClean="0"/>
              <a:t>12/04/2018</a:t>
            </a:fld>
            <a:endParaRPr lang="id-ID"/>
          </a:p>
        </p:txBody>
      </p:sp>
      <p:sp>
        <p:nvSpPr>
          <p:cNvPr id="5" name="Footer Placeholder 5"/>
          <p:cNvSpPr>
            <a:spLocks noGrp="1"/>
          </p:cNvSpPr>
          <p:nvPr>
            <p:ph type="ftr" sz="quarter" idx="11"/>
          </p:nvPr>
        </p:nvSpPr>
        <p:spPr/>
        <p:txBody>
          <a:bodyPr/>
          <a:lstStyle/>
          <a:p>
            <a:endParaRPr lang="id-ID"/>
          </a:p>
        </p:txBody>
      </p:sp>
      <p:sp>
        <p:nvSpPr>
          <p:cNvPr id="6" name="Slide Number Placeholder 6"/>
          <p:cNvSpPr>
            <a:spLocks noGrp="1"/>
          </p:cNvSpPr>
          <p:nvPr>
            <p:ph type="sldNum" sz="quarter" idx="12"/>
          </p:nvPr>
        </p:nvSpPr>
        <p:spPr/>
        <p:txBody>
          <a:bodyPr/>
          <a:lstStyle/>
          <a:p>
            <a:fld id="{16EDC10E-AA6A-4A7E-9C17-529360A48ED6}" type="slidenum">
              <a:rPr lang="id-ID" smtClean="0"/>
              <a:t>‹#›</a:t>
            </a:fld>
            <a:endParaRPr lang="id-ID"/>
          </a:p>
        </p:txBody>
      </p:sp>
    </p:spTree>
    <p:extLst>
      <p:ext uri="{BB962C8B-B14F-4D97-AF65-F5344CB8AC3E}">
        <p14:creationId xmlns:p14="http://schemas.microsoft.com/office/powerpoint/2010/main" val="130967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FD747-DE8A-4592-A39F-9859A2B1A761}" type="datetimeFigureOut">
              <a:rPr lang="id-ID" smtClean="0"/>
              <a:t>12/04/2018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6EDC10E-AA6A-4A7E-9C17-529360A48ED6}" type="slidenum">
              <a:rPr lang="id-ID" smtClean="0"/>
              <a:t>‹#›</a:t>
            </a:fld>
            <a:endParaRPr lang="id-ID"/>
          </a:p>
        </p:txBody>
      </p:sp>
    </p:spTree>
    <p:extLst>
      <p:ext uri="{BB962C8B-B14F-4D97-AF65-F5344CB8AC3E}">
        <p14:creationId xmlns:p14="http://schemas.microsoft.com/office/powerpoint/2010/main" val="4135732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2AFD747-DE8A-4592-A39F-9859A2B1A761}" type="datetimeFigureOut">
              <a:rPr lang="id-ID" smtClean="0"/>
              <a:t>12/04/2018</a:t>
            </a:fld>
            <a:endParaRPr lang="id-ID"/>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d-ID"/>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EDC10E-AA6A-4A7E-9C17-529360A48ED6}" type="slidenum">
              <a:rPr lang="id-ID" smtClean="0"/>
              <a:t>‹#›</a:t>
            </a:fld>
            <a:endParaRPr lang="id-ID"/>
          </a:p>
        </p:txBody>
      </p:sp>
    </p:spTree>
    <p:extLst>
      <p:ext uri="{BB962C8B-B14F-4D97-AF65-F5344CB8AC3E}">
        <p14:creationId xmlns:p14="http://schemas.microsoft.com/office/powerpoint/2010/main" val="4111518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bloktutorial.blogspot.co.id/2011/12/verifikasi-dan-validasi-perangkat-lunak.html" TargetMode="External"/><Relationship Id="rId2" Type="http://schemas.openxmlformats.org/officeDocument/2006/relationships/hyperlink" Target="https://okudewi.wordpress.com/2014/05/06/analisis-output-tugas_mosi_kel-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sz="1600" dirty="0" smtClean="0"/>
              <a:t>Model-Based Requirements Validation</a:t>
            </a:r>
            <a:r>
              <a:rPr lang="id-ID" dirty="0" smtClean="0"/>
              <a:t/>
            </a:r>
            <a:br>
              <a:rPr lang="id-ID" dirty="0" smtClean="0"/>
            </a:br>
            <a:r>
              <a:rPr lang="id-ID" dirty="0" smtClean="0"/>
              <a:t>Simulation Models</a:t>
            </a:r>
            <a:endParaRPr lang="id-ID" dirty="0"/>
          </a:p>
        </p:txBody>
      </p:sp>
      <p:sp>
        <p:nvSpPr>
          <p:cNvPr id="3" name="Subtitle 2"/>
          <p:cNvSpPr>
            <a:spLocks noGrp="1"/>
          </p:cNvSpPr>
          <p:nvPr>
            <p:ph type="subTitle" idx="1"/>
          </p:nvPr>
        </p:nvSpPr>
        <p:spPr/>
        <p:txBody>
          <a:bodyPr>
            <a:normAutofit/>
          </a:bodyPr>
          <a:lstStyle/>
          <a:p>
            <a:r>
              <a:rPr lang="id-ID" sz="1200" dirty="0" smtClean="0"/>
              <a:t>05111540000146 - Abdurrachman Muhammad Hattami</a:t>
            </a:r>
            <a:endParaRPr lang="id-ID" sz="1200" dirty="0"/>
          </a:p>
        </p:txBody>
      </p:sp>
    </p:spTree>
    <p:extLst>
      <p:ext uri="{BB962C8B-B14F-4D97-AF65-F5344CB8AC3E}">
        <p14:creationId xmlns:p14="http://schemas.microsoft.com/office/powerpoint/2010/main" val="2064799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Referensi</a:t>
            </a:r>
            <a:endParaRPr lang="id-ID" dirty="0"/>
          </a:p>
        </p:txBody>
      </p:sp>
      <p:sp>
        <p:nvSpPr>
          <p:cNvPr id="3" name="Content Placeholder 2"/>
          <p:cNvSpPr>
            <a:spLocks noGrp="1"/>
          </p:cNvSpPr>
          <p:nvPr>
            <p:ph idx="1"/>
          </p:nvPr>
        </p:nvSpPr>
        <p:spPr/>
        <p:txBody>
          <a:bodyPr/>
          <a:lstStyle/>
          <a:p>
            <a:r>
              <a:rPr lang="id-ID" dirty="0">
                <a:hlinkClick r:id="rId2"/>
              </a:rPr>
              <a:t>https://okudewi.wordpress.com/2014/05/06/analisis-output-tugas_mosi_kel-3</a:t>
            </a:r>
            <a:r>
              <a:rPr lang="id-ID" dirty="0" smtClean="0">
                <a:hlinkClick r:id="rId2"/>
              </a:rPr>
              <a:t>/</a:t>
            </a:r>
            <a:endParaRPr lang="id-ID" dirty="0" smtClean="0"/>
          </a:p>
          <a:p>
            <a:r>
              <a:rPr lang="id-ID" dirty="0">
                <a:hlinkClick r:id="rId3"/>
              </a:rPr>
              <a:t>http://</a:t>
            </a:r>
            <a:r>
              <a:rPr lang="id-ID" dirty="0" smtClean="0">
                <a:hlinkClick r:id="rId3"/>
              </a:rPr>
              <a:t>bloktutorial.blogspot.co.id/2011/12/verifikasi-dan-validasi-perangkat-lunak.html</a:t>
            </a:r>
            <a:endParaRPr lang="id-ID" dirty="0" smtClean="0"/>
          </a:p>
          <a:p>
            <a:r>
              <a:rPr lang="id-ID" dirty="0"/>
              <a:t>http://xcontohmakalah.blogspot.co.id/2013/12/verifikasi-dan-validasi-model-simulasi.html</a:t>
            </a:r>
          </a:p>
        </p:txBody>
      </p:sp>
    </p:spTree>
    <p:extLst>
      <p:ext uri="{BB962C8B-B14F-4D97-AF65-F5344CB8AC3E}">
        <p14:creationId xmlns:p14="http://schemas.microsoft.com/office/powerpoint/2010/main" val="298922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Verifikasi</a:t>
            </a:r>
            <a:endParaRPr lang="id-ID" dirty="0"/>
          </a:p>
        </p:txBody>
      </p:sp>
      <p:sp>
        <p:nvSpPr>
          <p:cNvPr id="3" name="Content Placeholder 2"/>
          <p:cNvSpPr>
            <a:spLocks noGrp="1"/>
          </p:cNvSpPr>
          <p:nvPr>
            <p:ph idx="1"/>
          </p:nvPr>
        </p:nvSpPr>
        <p:spPr/>
        <p:txBody>
          <a:bodyPr/>
          <a:lstStyle/>
          <a:p>
            <a:r>
              <a:rPr lang="id-ID" dirty="0"/>
              <a:t>Verifikasi adalah proses pemeriksaan apakah logika operasional model (program komputer) sesuai dengan logika diagram alur. Kalimat sederhananya, apakah ada kesalahan dalam program? (Hoover dan Perry, 1989)</a:t>
            </a:r>
            <a:endParaRPr lang="id-ID" dirty="0"/>
          </a:p>
        </p:txBody>
      </p:sp>
    </p:spTree>
    <p:extLst>
      <p:ext uri="{BB962C8B-B14F-4D97-AF65-F5344CB8AC3E}">
        <p14:creationId xmlns:p14="http://schemas.microsoft.com/office/powerpoint/2010/main" val="3494747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Validasi</a:t>
            </a:r>
            <a:endParaRPr lang="id-ID" dirty="0"/>
          </a:p>
        </p:txBody>
      </p:sp>
      <p:sp>
        <p:nvSpPr>
          <p:cNvPr id="3" name="Content Placeholder 2"/>
          <p:cNvSpPr>
            <a:spLocks noGrp="1"/>
          </p:cNvSpPr>
          <p:nvPr>
            <p:ph idx="1"/>
          </p:nvPr>
        </p:nvSpPr>
        <p:spPr/>
        <p:txBody>
          <a:bodyPr/>
          <a:lstStyle/>
          <a:p>
            <a:r>
              <a:rPr lang="id-ID" dirty="0"/>
              <a:t>V</a:t>
            </a:r>
            <a:r>
              <a:rPr lang="id-ID" dirty="0" smtClean="0"/>
              <a:t>alidasi </a:t>
            </a:r>
            <a:r>
              <a:rPr lang="id-ID" dirty="0"/>
              <a:t>merupakan proses penentuan apakah model konseptual simulasi benar-benar merupakan representasi akurat dari system nyata yang </a:t>
            </a:r>
            <a:r>
              <a:rPr lang="id-ID" dirty="0" smtClean="0"/>
              <a:t>dimodelkan </a:t>
            </a:r>
            <a:r>
              <a:rPr lang="id-ID" dirty="0"/>
              <a:t>(Law and Kelton,1991)</a:t>
            </a:r>
            <a:endParaRPr lang="id-ID" dirty="0"/>
          </a:p>
        </p:txBody>
      </p:sp>
    </p:spTree>
    <p:extLst>
      <p:ext uri="{BB962C8B-B14F-4D97-AF65-F5344CB8AC3E}">
        <p14:creationId xmlns:p14="http://schemas.microsoft.com/office/powerpoint/2010/main" val="221910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4288" y="2778919"/>
            <a:ext cx="6096000" cy="2743200"/>
          </a:xfrm>
        </p:spPr>
      </p:pic>
    </p:spTree>
    <p:extLst>
      <p:ext uri="{BB962C8B-B14F-4D97-AF65-F5344CB8AC3E}">
        <p14:creationId xmlns:p14="http://schemas.microsoft.com/office/powerpoint/2010/main" val="2861017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Aturan Verifikasi Dan Validasi Dalam Simulasi</a:t>
            </a:r>
          </a:p>
        </p:txBody>
      </p:sp>
      <p:sp>
        <p:nvSpPr>
          <p:cNvPr id="3" name="Content Placeholder 2"/>
          <p:cNvSpPr>
            <a:spLocks noGrp="1"/>
          </p:cNvSpPr>
          <p:nvPr>
            <p:ph idx="1"/>
          </p:nvPr>
        </p:nvSpPr>
        <p:spPr/>
        <p:txBody>
          <a:bodyPr/>
          <a:lstStyle/>
          <a:p>
            <a:r>
              <a:rPr lang="id-ID" dirty="0"/>
              <a:t>Ketika membangun model simulasi sistem nyata, kita harus melewati beberapa tahapan atau level pemodelan. Seperti yang dapat dilihat pada Gambar 1, pertama kita harus membangun model konseptual yang memuat elemen sistem nyata. Dari model konseptual ini kita membangun model logika yang memuat relasi logis antara elemen sistem juga variabel eksogenus yang mempengaruhi sistem. Model kedua ini sering disebut sebagai model diagram alur. Menggunakan model diagram alur, lalu dikembangkan program komputer, yang disebut juga sebagai model simulasi, yang akan mengeksekusi model diagram alur. </a:t>
            </a:r>
            <a:endParaRPr lang="id-ID" dirty="0"/>
          </a:p>
        </p:txBody>
      </p:sp>
    </p:spTree>
    <p:extLst>
      <p:ext uri="{BB962C8B-B14F-4D97-AF65-F5344CB8AC3E}">
        <p14:creationId xmlns:p14="http://schemas.microsoft.com/office/powerpoint/2010/main" val="2944487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a:t>Pengembangan model simulasi merupakan proses iteratif dengan beberapa perubahan kecil pada setiap tahap. Dasar iterasi antara model yang berbeda adalah kesuksesan atau kegagalan ketika verifikasi dan validasi setiap model. Ketika validasi model dilakukan, kita mengembangkan representasi kredibel sistem nyata, ketika verifikasi dilakukan kita memeriksa apakah logika model diimplementasikan dengan benar atau tidak. Karena verifikasi dan validasi berbeda, teknik yang digunakan untuk yang satu tidak selalu bermanfaat untuk yang lain</a:t>
            </a:r>
            <a:r>
              <a:rPr lang="id-ID" dirty="0" smtClean="0"/>
              <a:t>.</a:t>
            </a:r>
          </a:p>
        </p:txBody>
      </p:sp>
    </p:spTree>
    <p:extLst>
      <p:ext uri="{BB962C8B-B14F-4D97-AF65-F5344CB8AC3E}">
        <p14:creationId xmlns:p14="http://schemas.microsoft.com/office/powerpoint/2010/main" val="2515196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a:t>Baik untuk verifikasi atau validasi model, kita harus membangun sekumpulan kriteria untuk menilai apakah diagram alur model dan logika internal adalah benar dan apakah model konseptual representasi valid dari sistem nyata. Bersamaan dengan kriteria evaluasi model, kita harus spesifikasikan siapa yang akan mengaplikasikan kriteria dan menilai seberapa dekat kriteria itu memenuhi apa yang sebenarnya.</a:t>
            </a:r>
            <a:endParaRPr lang="id-ID" dirty="0"/>
          </a:p>
        </p:txBody>
      </p:sp>
    </p:spTree>
    <p:extLst>
      <p:ext uri="{BB962C8B-B14F-4D97-AF65-F5344CB8AC3E}">
        <p14:creationId xmlns:p14="http://schemas.microsoft.com/office/powerpoint/2010/main" val="2929504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Prinsip Pemodelan Simulasi Valid:</a:t>
            </a:r>
            <a:endParaRPr lang="id-ID" dirty="0"/>
          </a:p>
        </p:txBody>
      </p:sp>
      <p:sp>
        <p:nvSpPr>
          <p:cNvPr id="3" name="Content Placeholder 2"/>
          <p:cNvSpPr>
            <a:spLocks noGrp="1"/>
          </p:cNvSpPr>
          <p:nvPr>
            <p:ph idx="1"/>
          </p:nvPr>
        </p:nvSpPr>
        <p:spPr/>
        <p:txBody>
          <a:bodyPr/>
          <a:lstStyle/>
          <a:p>
            <a:r>
              <a:rPr lang="id-ID" dirty="0"/>
              <a:t>Praktisi simulasi harus dapat menentukan aspek apa saja, dari sistem yang kompleks, yang perlu disertakan dalam model simulasi</a:t>
            </a:r>
            <a:endParaRPr lang="id-ID" dirty="0"/>
          </a:p>
        </p:txBody>
      </p:sp>
    </p:spTree>
    <p:extLst>
      <p:ext uri="{BB962C8B-B14F-4D97-AF65-F5344CB8AC3E}">
        <p14:creationId xmlns:p14="http://schemas.microsoft.com/office/powerpoint/2010/main" val="1656305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Petunjuk umum dalam menentukan tingkat </a:t>
            </a:r>
            <a:r>
              <a:rPr lang="id-ID" dirty="0" smtClean="0"/>
              <a:t>kedetailan</a:t>
            </a:r>
            <a:endParaRPr lang="id-ID" dirty="0"/>
          </a:p>
        </p:txBody>
      </p:sp>
      <p:sp>
        <p:nvSpPr>
          <p:cNvPr id="3" name="Content Placeholder 2"/>
          <p:cNvSpPr>
            <a:spLocks noGrp="1"/>
          </p:cNvSpPr>
          <p:nvPr>
            <p:ph idx="1"/>
          </p:nvPr>
        </p:nvSpPr>
        <p:spPr/>
        <p:txBody>
          <a:bodyPr/>
          <a:lstStyle/>
          <a:p>
            <a:pPr fontAlgn="base"/>
            <a:r>
              <a:rPr lang="id-ID" dirty="0"/>
              <a:t>Hati-hati dalam mendefinisikan</a:t>
            </a:r>
          </a:p>
          <a:p>
            <a:pPr fontAlgn="base"/>
            <a:r>
              <a:rPr lang="id-ID" dirty="0"/>
              <a:t>Model-model tidak valid secara universal </a:t>
            </a:r>
          </a:p>
          <a:p>
            <a:pPr fontAlgn="base"/>
            <a:r>
              <a:rPr lang="id-ID" dirty="0"/>
              <a:t>Memanfaatkan ‘pakar’ dan analisis sensitivitas untuk membantu menentukan level detil model</a:t>
            </a:r>
          </a:p>
          <a:p>
            <a:pPr fontAlgn="base"/>
            <a:r>
              <a:rPr lang="id-ID" dirty="0"/>
              <a:t>Validasi Model Konseptual</a:t>
            </a:r>
          </a:p>
        </p:txBody>
      </p:sp>
    </p:spTree>
    <p:extLst>
      <p:ext uri="{BB962C8B-B14F-4D97-AF65-F5344CB8AC3E}">
        <p14:creationId xmlns:p14="http://schemas.microsoft.com/office/powerpoint/2010/main" val="1177548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TotalTime>
  <Words>348</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Model-Based Requirements Validation Simulation Models</vt:lpstr>
      <vt:lpstr>Verifikasi</vt:lpstr>
      <vt:lpstr>Validasi</vt:lpstr>
      <vt:lpstr>PowerPoint Presentation</vt:lpstr>
      <vt:lpstr>Aturan Verifikasi Dan Validasi Dalam Simulasi</vt:lpstr>
      <vt:lpstr>PowerPoint Presentation</vt:lpstr>
      <vt:lpstr>PowerPoint Presentation</vt:lpstr>
      <vt:lpstr>Prinsip Pemodelan Simulasi Valid:</vt:lpstr>
      <vt:lpstr>Petunjuk umum dalam menentukan tingkat kedetailan</vt:lpstr>
      <vt:lpstr>Referensi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Model-Based Requirements Validation Simulation Models</dc:title>
  <dc:creator>Abdurrachman Muhammad Hattami</dc:creator>
  <cp:lastModifiedBy>Abdurrachman Muhammad Hattami</cp:lastModifiedBy>
  <cp:revision>4</cp:revision>
  <dcterms:created xsi:type="dcterms:W3CDTF">2018-04-12T03:35:46Z</dcterms:created>
  <dcterms:modified xsi:type="dcterms:W3CDTF">2018-04-12T04:14:58Z</dcterms:modified>
</cp:coreProperties>
</file>