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5" r:id="rId21"/>
    <p:sldId id="274" r:id="rId22"/>
    <p:sldId id="271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AE30-2349-46F4-94C5-15648DDF7343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19762-5755-4320-AEEA-09B3F6E1A2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8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AC5A-CBEB-49A3-827B-F388A40D359F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CF754-CE18-4B72-B2E1-C6B506CD57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i="1" dirty="0" smtClean="0"/>
              <a:t>Development</a:t>
            </a:r>
            <a:r>
              <a:rPr lang="en-US" i="1" baseline="0" dirty="0" smtClean="0"/>
              <a:t> Environment: </a:t>
            </a:r>
            <a:r>
              <a:rPr lang="en-US" i="0" baseline="0" dirty="0" err="1" smtClean="0"/>
              <a:t>Lingkungan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digunakan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dalam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daur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hidup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pengembangan</a:t>
            </a:r>
            <a:r>
              <a:rPr lang="en-US" i="0" baseline="0" dirty="0" smtClean="0"/>
              <a:t> PL, </a:t>
            </a:r>
            <a:r>
              <a:rPr lang="en-US" i="0" baseline="0" dirty="0" err="1" smtClean="0"/>
              <a:t>baik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sistem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maupun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awal</a:t>
            </a:r>
            <a:r>
              <a:rPr lang="en-US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DAA4019-D161-4BDB-BCF6-43416634CCA5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0356-7316-42D4-8A8B-59EFBD40A9F3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C5A-1686-4CCF-9CC6-010F97E0E672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6BF-6CBA-416C-BB50-1340667DB4B2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C657C5D-33BB-4AB7-8484-E299F90FFE7F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0484-40DD-4DE9-9DFB-C5E1E0204D67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04BB-EDD7-4F53-8877-AC04082DEC93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41D-7A8E-4177-89E2-ECE1E4B0EFD3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2E5A-4163-4937-BDD7-0E7962AD79FF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6238-B22E-4720-A0D0-A176730C2F2F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666-E75E-43B8-AD33-4D9E980F4788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BA242F-3D43-4BD0-B3BB-A676A4D9F5D6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249D0D-9300-42B2-894B-52547F411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dibekali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a.l</a:t>
            </a:r>
            <a:r>
              <a:rPr lang="en-US" dirty="0" smtClean="0"/>
              <a:t>.: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Cognitive psychology</a:t>
            </a:r>
          </a:p>
          <a:p>
            <a:pPr marL="1005840" lvl="2" indent="-457200">
              <a:buFont typeface="Calibri" pitchFamily="34" charset="0"/>
              <a:buChar char="−"/>
            </a:pP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kebutuhannya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Antropologi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Sosiologi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532029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Spiral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788670" lvl="1" indent="-514350">
              <a:buFont typeface="Calibri" pitchFamily="34" charset="0"/>
              <a:buChar char="−"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788670" lvl="1" indent="-514350">
              <a:buFont typeface="Calibri" pitchFamily="34" charset="0"/>
              <a:buChar char="−"/>
            </a:pP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mengorganisasikannya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koheren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Prioritasi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negosiasi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788670" lvl="1" indent="-514350">
              <a:buFont typeface="Calibri" pitchFamily="34" charset="0"/>
              <a:buChar char="−"/>
            </a:pP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788670" lvl="1" indent="-514350">
              <a:buFont typeface="Calibri" pitchFamily="34" charset="0"/>
              <a:buChar char="−"/>
            </a:pP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formal </a:t>
            </a:r>
            <a:r>
              <a:rPr lang="en-US" dirty="0" err="1" smtClean="0"/>
              <a:t>dan</a:t>
            </a:r>
            <a:r>
              <a:rPr lang="en-US" dirty="0" smtClean="0"/>
              <a:t> non-formal.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Win-Win Spiral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511011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Win-Win Spiral Model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meminimalisasi</a:t>
            </a:r>
            <a:r>
              <a:rPr lang="en-US" dirty="0" smtClean="0"/>
              <a:t> </a:t>
            </a:r>
            <a:r>
              <a:rPr lang="en-US" dirty="0" err="1" smtClean="0"/>
              <a:t>proses-proses</a:t>
            </a:r>
            <a:r>
              <a:rPr lang="en-US" dirty="0" smtClean="0"/>
              <a:t> formal, </a:t>
            </a:r>
            <a:r>
              <a:rPr lang="en-US" dirty="0" err="1" smtClean="0"/>
              <a:t>kebutuhan</a:t>
            </a:r>
            <a:r>
              <a:rPr lang="en-US" dirty="0" smtClean="0"/>
              <a:t> non-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difasilitasi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Perubahan-perubahan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yang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Yu (1997).</a:t>
            </a:r>
          </a:p>
          <a:p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Model </a:t>
            </a:r>
            <a:r>
              <a:rPr lang="en-US" b="1" dirty="0" err="1" smtClean="0"/>
              <a:t>kebergantungan</a:t>
            </a:r>
            <a:r>
              <a:rPr lang="en-US" b="1" dirty="0" smtClean="0"/>
              <a:t> </a:t>
            </a:r>
            <a:r>
              <a:rPr lang="en-US" b="1" dirty="0" err="1" smtClean="0"/>
              <a:t>strategis</a:t>
            </a:r>
            <a:endParaRPr lang="en-US" b="1" dirty="0" smtClean="0"/>
          </a:p>
          <a:p>
            <a:pPr marL="1005840" lvl="2" indent="-457200"/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kebergantungan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aktor-aktor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Model </a:t>
            </a:r>
            <a:r>
              <a:rPr lang="en-US" b="1" dirty="0" err="1" smtClean="0"/>
              <a:t>rasional</a:t>
            </a:r>
            <a:r>
              <a:rPr lang="en-US" b="1" dirty="0" smtClean="0"/>
              <a:t> </a:t>
            </a:r>
            <a:r>
              <a:rPr lang="en-US" b="1" dirty="0" err="1" smtClean="0"/>
              <a:t>strategis</a:t>
            </a:r>
            <a:endParaRPr lang="en-US" b="1" dirty="0" smtClean="0"/>
          </a:p>
          <a:p>
            <a:pPr marL="1005840" lvl="2" indent="-457200"/>
            <a:r>
              <a:rPr lang="en-US" dirty="0" err="1" smtClean="0"/>
              <a:t>Merepresentasika</a:t>
            </a:r>
            <a:r>
              <a:rPr lang="en-US" dirty="0" smtClean="0"/>
              <a:t> </a:t>
            </a:r>
            <a:r>
              <a:rPr lang="en-US" dirty="0" err="1" smtClean="0"/>
              <a:t>kebutuhan-kebutuhan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.</a:t>
            </a:r>
          </a:p>
          <a:p>
            <a:pPr marL="457200" indent="-457200"/>
            <a:r>
              <a:rPr lang="en-US" dirty="0" smtClean="0"/>
              <a:t>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lingkungan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organisasional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954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124200"/>
                <a:gridCol w="3048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Metode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Kontra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Win—Win</a:t>
                      </a:r>
                      <a:r>
                        <a:rPr lang="en-US" sz="2000" baseline="0" dirty="0" smtClean="0"/>
                        <a:t> Spiral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Resolusi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konflik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secara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aktif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r>
                        <a:rPr lang="en-US" sz="2000" baseline="0" dirty="0" err="1" smtClean="0"/>
                        <a:t>Sangat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smtClean="0"/>
                        <a:t>person oriented.</a:t>
                      </a:r>
                      <a:endParaRPr lang="en-US" sz="2000" i="0" baseline="0" dirty="0" smtClean="0"/>
                    </a:p>
                    <a:p>
                      <a:r>
                        <a:rPr lang="en-US" sz="2000" i="0" baseline="0" dirty="0" err="1" smtClean="0"/>
                        <a:t>Tidak</a:t>
                      </a:r>
                      <a:r>
                        <a:rPr lang="en-US" sz="2000" i="0" baseline="0" dirty="0" smtClean="0"/>
                        <a:t> </a:t>
                      </a:r>
                      <a:r>
                        <a:rPr lang="en-US" sz="2000" i="0" baseline="0" dirty="0" err="1" smtClean="0"/>
                        <a:t>ada</a:t>
                      </a:r>
                      <a:r>
                        <a:rPr lang="en-US" sz="2000" i="0" baseline="0" dirty="0" smtClean="0"/>
                        <a:t> </a:t>
                      </a:r>
                      <a:r>
                        <a:rPr lang="en-US" sz="2000" i="0" baseline="0" dirty="0" err="1" smtClean="0"/>
                        <a:t>pembatasan</a:t>
                      </a:r>
                      <a:r>
                        <a:rPr lang="en-US" sz="2000" i="0" baseline="0" dirty="0" smtClean="0"/>
                        <a:t> </a:t>
                      </a:r>
                      <a:r>
                        <a:rPr lang="en-US" sz="2000" i="0" baseline="0" dirty="0" err="1" smtClean="0"/>
                        <a:t>pada</a:t>
                      </a:r>
                      <a:r>
                        <a:rPr lang="en-US" sz="2000" i="0" baseline="0" dirty="0" smtClean="0"/>
                        <a:t> </a:t>
                      </a:r>
                      <a:r>
                        <a:rPr lang="en-US" sz="2000" i="0" baseline="0" dirty="0" err="1" smtClean="0"/>
                        <a:t>metode</a:t>
                      </a:r>
                      <a:r>
                        <a:rPr lang="en-US" sz="2000" i="0" baseline="0" dirty="0" smtClean="0"/>
                        <a:t> yang </a:t>
                      </a:r>
                      <a:r>
                        <a:rPr lang="en-US" sz="2000" i="0" baseline="0" dirty="0" err="1" smtClean="0"/>
                        <a:t>digunakan</a:t>
                      </a:r>
                      <a:r>
                        <a:rPr lang="en-US" sz="2000" i="0" baseline="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Perkakas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sebagai</a:t>
                      </a:r>
                      <a:r>
                        <a:rPr lang="en-US" sz="2000" dirty="0" smtClean="0"/>
                        <a:t> basis </a:t>
                      </a:r>
                      <a:r>
                        <a:rPr lang="en-US" sz="2000" dirty="0" err="1" smtClean="0"/>
                        <a:t>pengetahuan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r>
                        <a:rPr lang="en-US" sz="2000" dirty="0" err="1" smtClean="0"/>
                        <a:t>Hanya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metode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sangat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ringan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I* Frame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Penekanan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integrasi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organisasional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r>
                        <a:rPr lang="en-US" sz="2000" dirty="0" err="1" smtClean="0"/>
                        <a:t>Hanya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dapat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diterapkan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pada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awal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sekali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Pemangku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kepentingan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sebagai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aktor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direncanakan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dalam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proses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rekayasa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kebutuhan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100" dirty="0" err="1" smtClean="0"/>
              <a:t>Identifikasi</a:t>
            </a:r>
            <a:r>
              <a:rPr lang="en-US" sz="2100" dirty="0" smtClean="0"/>
              <a:t> </a:t>
            </a:r>
            <a:r>
              <a:rPr lang="en-US" sz="2100" b="1" dirty="0" err="1" smtClean="0"/>
              <a:t>orang-orang</a:t>
            </a:r>
            <a:r>
              <a:rPr lang="en-US" sz="2100" dirty="0" smtClean="0"/>
              <a:t> yang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membantu</a:t>
            </a:r>
            <a:r>
              <a:rPr lang="en-US" sz="2100" dirty="0" smtClean="0"/>
              <a:t> </a:t>
            </a:r>
            <a:r>
              <a:rPr lang="en-US" sz="2100" dirty="0" err="1" smtClean="0"/>
              <a:t>menentukan</a:t>
            </a:r>
            <a:r>
              <a:rPr lang="en-US" sz="2100" dirty="0" smtClean="0"/>
              <a:t> </a:t>
            </a:r>
            <a:r>
              <a:rPr lang="en-US" sz="2100" dirty="0" err="1" smtClean="0"/>
              <a:t>kebutuhan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memahami</a:t>
            </a:r>
            <a:r>
              <a:rPr lang="en-US" sz="2100" dirty="0" smtClean="0"/>
              <a:t> </a:t>
            </a:r>
            <a:r>
              <a:rPr lang="en-US" sz="2100" dirty="0" err="1" smtClean="0"/>
              <a:t>organisasi</a:t>
            </a:r>
            <a:r>
              <a:rPr lang="en-US" sz="2100" dirty="0" smtClean="0"/>
              <a:t> </a:t>
            </a:r>
            <a:r>
              <a:rPr lang="en-US" sz="2100" dirty="0" err="1" smtClean="0"/>
              <a:t>mereka</a:t>
            </a:r>
            <a:r>
              <a:rPr lang="en-US" sz="21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 smtClean="0"/>
              <a:t>Menentukan</a:t>
            </a:r>
            <a:r>
              <a:rPr lang="en-US" sz="2100" dirty="0" smtClean="0"/>
              <a:t> </a:t>
            </a:r>
            <a:r>
              <a:rPr lang="en-US" sz="2100" b="1" dirty="0" err="1" smtClean="0"/>
              <a:t>lingkungan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teknis</a:t>
            </a:r>
            <a:r>
              <a:rPr lang="en-US" sz="2100" b="1" dirty="0" smtClean="0"/>
              <a:t> </a:t>
            </a:r>
            <a:r>
              <a:rPr lang="en-US" sz="2100" dirty="0" err="1" smtClean="0"/>
              <a:t>ke</a:t>
            </a:r>
            <a:r>
              <a:rPr lang="en-US" sz="2100" dirty="0" smtClean="0"/>
              <a:t> </a:t>
            </a:r>
            <a:r>
              <a:rPr lang="en-US" sz="2100" dirty="0" err="1" smtClean="0"/>
              <a:t>mana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ditempatkan</a:t>
            </a:r>
            <a:r>
              <a:rPr lang="en-US" sz="21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 smtClean="0"/>
              <a:t>Identifikasi</a:t>
            </a:r>
            <a:r>
              <a:rPr lang="en-US" sz="2100" dirty="0" smtClean="0"/>
              <a:t> </a:t>
            </a:r>
            <a:r>
              <a:rPr lang="en-US" sz="2100" b="1" dirty="0" err="1" smtClean="0"/>
              <a:t>ranah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permasalaha</a:t>
            </a:r>
            <a:r>
              <a:rPr lang="en-US" sz="2100" dirty="0" err="1" smtClean="0"/>
              <a:t>n</a:t>
            </a:r>
            <a:r>
              <a:rPr lang="en-US" sz="2100" dirty="0" smtClean="0"/>
              <a:t>, </a:t>
            </a:r>
            <a:r>
              <a:rPr lang="en-US" sz="2100" dirty="0" err="1" smtClean="0"/>
              <a:t>yaitu</a:t>
            </a:r>
            <a:r>
              <a:rPr lang="en-US" sz="2100" dirty="0" smtClean="0"/>
              <a:t> </a:t>
            </a:r>
            <a:r>
              <a:rPr lang="en-US" sz="2100" dirty="0" err="1" smtClean="0"/>
              <a:t>karakteristik</a:t>
            </a:r>
            <a:r>
              <a:rPr lang="en-US" sz="2100" dirty="0" smtClean="0"/>
              <a:t> </a:t>
            </a:r>
            <a:r>
              <a:rPr lang="en-US" sz="2100" dirty="0" err="1" smtClean="0"/>
              <a:t>lingkungan</a:t>
            </a:r>
            <a:r>
              <a:rPr lang="en-US" sz="2100" dirty="0" smtClean="0"/>
              <a:t> </a:t>
            </a:r>
            <a:r>
              <a:rPr lang="en-US" sz="2100" dirty="0" err="1" smtClean="0"/>
              <a:t>bisnis</a:t>
            </a:r>
            <a:r>
              <a:rPr lang="en-US" sz="2100" dirty="0" smtClean="0"/>
              <a:t> yang </a:t>
            </a:r>
            <a:r>
              <a:rPr lang="en-US" sz="2100" dirty="0" err="1" smtClean="0"/>
              <a:t>spesifik</a:t>
            </a:r>
            <a:r>
              <a:rPr lang="en-US" sz="2100" dirty="0" smtClean="0"/>
              <a:t> </a:t>
            </a:r>
            <a:r>
              <a:rPr lang="en-US" sz="2100" dirty="0" err="1" smtClean="0"/>
              <a:t>ke</a:t>
            </a:r>
            <a:r>
              <a:rPr lang="en-US" sz="2100" dirty="0" smtClean="0"/>
              <a:t> </a:t>
            </a:r>
            <a:r>
              <a:rPr lang="en-US" sz="2100" dirty="0" err="1" smtClean="0"/>
              <a:t>ranah</a:t>
            </a:r>
            <a:r>
              <a:rPr lang="en-US" sz="2100" dirty="0" smtClean="0"/>
              <a:t> </a:t>
            </a:r>
            <a:r>
              <a:rPr lang="en-US" sz="2100" dirty="0" err="1" smtClean="0"/>
              <a:t>aplikasi</a:t>
            </a:r>
            <a:r>
              <a:rPr lang="en-US" sz="21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 smtClean="0"/>
              <a:t>Menentukan</a:t>
            </a:r>
            <a:r>
              <a:rPr lang="en-US" sz="2100" dirty="0" smtClean="0"/>
              <a:t> </a:t>
            </a:r>
            <a:r>
              <a:rPr lang="en-US" sz="2100" dirty="0" err="1" smtClean="0"/>
              <a:t>satu</a:t>
            </a:r>
            <a:r>
              <a:rPr lang="en-US" sz="2100" dirty="0" smtClean="0"/>
              <a:t>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lebih</a:t>
            </a:r>
            <a:r>
              <a:rPr lang="en-US" sz="2100" dirty="0" smtClean="0"/>
              <a:t> </a:t>
            </a:r>
            <a:r>
              <a:rPr lang="en-US" sz="2100" b="1" dirty="0" err="1" smtClean="0"/>
              <a:t>metode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elisitasi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kebutuhan</a:t>
            </a:r>
            <a:r>
              <a:rPr lang="en-US" sz="21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 smtClean="0"/>
              <a:t>Meminta</a:t>
            </a:r>
            <a:r>
              <a:rPr lang="en-US" sz="2100" dirty="0" smtClean="0"/>
              <a:t> </a:t>
            </a:r>
            <a:r>
              <a:rPr lang="en-US" sz="2100" b="1" dirty="0" err="1" smtClean="0"/>
              <a:t>partisipasi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dari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banyak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orang</a:t>
            </a:r>
            <a:r>
              <a:rPr lang="en-US" sz="2100" dirty="0" smtClean="0"/>
              <a:t>.</a:t>
            </a:r>
          </a:p>
          <a:p>
            <a:pPr marL="788670" lvl="1" indent="-514350">
              <a:buFont typeface="Calibri" pitchFamily="34" charset="0"/>
              <a:buChar char="−"/>
            </a:pP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mereduksi</a:t>
            </a:r>
            <a:r>
              <a:rPr lang="en-US" sz="1800" dirty="0" smtClean="0"/>
              <a:t> </a:t>
            </a:r>
            <a:r>
              <a:rPr lang="en-US" sz="1800" dirty="0" err="1" smtClean="0"/>
              <a:t>dampak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yang bias yang </a:t>
            </a:r>
            <a:r>
              <a:rPr lang="en-US" sz="1800" dirty="0" err="1" smtClean="0"/>
              <a:t>teridentifikasi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sudut</a:t>
            </a:r>
            <a:r>
              <a:rPr lang="en-US" sz="1800" dirty="0" smtClean="0"/>
              <a:t> </a:t>
            </a:r>
            <a:r>
              <a:rPr lang="en-US" sz="1800" dirty="0" err="1" smtClean="0"/>
              <a:t>pandang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b="1" dirty="0" err="1" smtClean="0"/>
              <a:t>Mengidentifikasikan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kebutuhan</a:t>
            </a:r>
            <a:r>
              <a:rPr lang="en-US" sz="2100" b="1" dirty="0" smtClean="0"/>
              <a:t> yang </a:t>
            </a:r>
            <a:r>
              <a:rPr lang="en-US" sz="2100" b="1" dirty="0" err="1" smtClean="0"/>
              <a:t>ambigu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menyelesaikannya</a:t>
            </a:r>
            <a:r>
              <a:rPr lang="en-US" sz="21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b="1" dirty="0" err="1" smtClean="0"/>
              <a:t>skenario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penggunaan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membantu</a:t>
            </a:r>
            <a:r>
              <a:rPr lang="en-US" sz="2100" dirty="0" smtClean="0"/>
              <a:t> </a:t>
            </a:r>
            <a:r>
              <a:rPr lang="en-US" sz="2100" dirty="0" err="1" smtClean="0"/>
              <a:t>pelanggan</a:t>
            </a:r>
            <a:r>
              <a:rPr lang="en-US" sz="2100" dirty="0" smtClean="0"/>
              <a:t>/</a:t>
            </a:r>
            <a:r>
              <a:rPr lang="en-US" sz="2100" dirty="0" err="1" smtClean="0"/>
              <a:t>pengguna</a:t>
            </a:r>
            <a:r>
              <a:rPr lang="en-US" sz="2100" dirty="0" smtClean="0"/>
              <a:t> </a:t>
            </a:r>
            <a:r>
              <a:rPr lang="en-US" sz="2100" dirty="0" err="1" smtClean="0"/>
              <a:t>mengidentifikasi</a:t>
            </a:r>
            <a:r>
              <a:rPr lang="en-US" sz="2100" dirty="0" smtClean="0"/>
              <a:t> </a:t>
            </a:r>
            <a:r>
              <a:rPr lang="en-US" sz="2100" dirty="0" err="1" smtClean="0"/>
              <a:t>kebutuhan</a:t>
            </a:r>
            <a:r>
              <a:rPr lang="en-US" sz="2100" dirty="0" smtClean="0"/>
              <a:t> </a:t>
            </a:r>
            <a:r>
              <a:rPr lang="en-US" sz="2100" dirty="0" err="1" smtClean="0"/>
              <a:t>utama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Viewpoints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Viewpoints </a:t>
            </a:r>
            <a:r>
              <a:rPr lang="en-US" dirty="0" smtClean="0"/>
              <a:t>(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dirty="0" err="1" smtClean="0"/>
              <a:t>Pihak-pihak</a:t>
            </a:r>
            <a:r>
              <a:rPr lang="en-US" dirty="0" smtClean="0"/>
              <a:t> yang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sumber-sumber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lain.</a:t>
            </a:r>
          </a:p>
        </p:txBody>
      </p:sp>
      <p:pic>
        <p:nvPicPr>
          <p:cNvPr id="5" name="Picture 4" descr="different_perspectives_4656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81400"/>
            <a:ext cx="2990850" cy="276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i="1" dirty="0" smtClean="0"/>
              <a:t>viewpoints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i="1" dirty="0" err="1" smtClean="0"/>
              <a:t>Interactor</a:t>
            </a:r>
            <a:r>
              <a:rPr lang="en-US" i="1" dirty="0" smtClean="0"/>
              <a:t> viewpoints:</a:t>
            </a:r>
          </a:p>
          <a:p>
            <a:pPr marL="1005840" lvl="2" indent="-457200">
              <a:buNone/>
            </a:pPr>
            <a:r>
              <a:rPr lang="en-US" dirty="0" smtClean="0"/>
              <a:t>	</a:t>
            </a:r>
            <a:r>
              <a:rPr lang="en-US" dirty="0" err="1" smtClean="0"/>
              <a:t>Orang</a:t>
            </a:r>
            <a:r>
              <a:rPr lang="en-US" dirty="0" smtClean="0"/>
              <a:t>/</a:t>
            </a:r>
            <a:r>
              <a:rPr lang="en-US" dirty="0" err="1" smtClean="0"/>
              <a:t>sistem</a:t>
            </a:r>
            <a:r>
              <a:rPr lang="en-US" dirty="0" smtClean="0"/>
              <a:t> lain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nasabah</a:t>
            </a:r>
            <a:r>
              <a:rPr lang="en-US" dirty="0" smtClean="0"/>
              <a:t> bank, basis data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i="1" dirty="0" smtClean="0"/>
              <a:t>Indirect viewpoints:	</a:t>
            </a:r>
          </a:p>
          <a:p>
            <a:pPr marL="1005840" lvl="2" indent="-45720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user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manajemen</a:t>
            </a:r>
            <a:r>
              <a:rPr lang="en-US" dirty="0" smtClean="0"/>
              <a:t> bank,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i="1" dirty="0" smtClean="0"/>
              <a:t>Domain viewpoints:</a:t>
            </a:r>
          </a:p>
          <a:p>
            <a:pPr marL="1005840" lvl="2" indent="-457200">
              <a:buNone/>
            </a:pPr>
            <a:r>
              <a:rPr lang="en-US" i="1" dirty="0" smtClean="0"/>
              <a:t>	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yang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 smtClean="0"/>
          </a:p>
          <a:p>
            <a:r>
              <a:rPr lang="en-US" dirty="0" smtClean="0"/>
              <a:t>Model-model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r>
              <a:rPr lang="en-US" dirty="0" err="1" smtClean="0"/>
              <a:t>Kendala</a:t>
            </a:r>
            <a:endParaRPr lang="en-US" dirty="0" smtClean="0"/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r>
              <a:rPr lang="en-US" dirty="0" err="1" smtClean="0"/>
              <a:t>Perkakas</a:t>
            </a:r>
            <a:r>
              <a:rPr lang="en-US" dirty="0" smtClean="0"/>
              <a:t> bantu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ATM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5908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No.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Pemangku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Kepentingan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Tugas</a:t>
                      </a:r>
                      <a:r>
                        <a:rPr lang="en-US" sz="1500" dirty="0" smtClean="0"/>
                        <a:t>/ </a:t>
                      </a:r>
                      <a:r>
                        <a:rPr lang="en-US" sz="1500" dirty="0" err="1" smtClean="0"/>
                        <a:t>peran</a:t>
                      </a:r>
                      <a:r>
                        <a:rPr lang="en-US" sz="1500" dirty="0" smtClean="0"/>
                        <a:t>/ </a:t>
                      </a:r>
                      <a:r>
                        <a:rPr lang="en-US" sz="1500" dirty="0" err="1" smtClean="0"/>
                        <a:t>tanggung-jawab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Nasabah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bank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Menerima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err="1" smtClean="0"/>
                        <a:t>layanan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sistem</a:t>
                      </a:r>
                      <a:r>
                        <a:rPr lang="en-US" sz="150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Representatif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dari</a:t>
                      </a:r>
                      <a:r>
                        <a:rPr lang="en-US" sz="1500" baseline="0" dirty="0" smtClean="0">
                          <a:solidFill>
                            <a:srgbClr val="0041C4"/>
                          </a:solidFill>
                        </a:rPr>
                        <a:t> bank lain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Bank yang </a:t>
                      </a:r>
                      <a:r>
                        <a:rPr lang="en-US" sz="1500" dirty="0" err="1" smtClean="0"/>
                        <a:t>melakukan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perjanjian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timbal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balik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penggunaan</a:t>
                      </a:r>
                      <a:r>
                        <a:rPr lang="en-US" sz="1500" dirty="0" smtClean="0"/>
                        <a:t> ATM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untuk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para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nasabah</a:t>
                      </a:r>
                      <a:r>
                        <a:rPr lang="en-US" sz="1500" baseline="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Manajer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bank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Memperoleh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informasi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manajemen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dari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sistem</a:t>
                      </a:r>
                      <a:r>
                        <a:rPr lang="en-US" sz="150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Karyawan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penghitung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pada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bank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cabang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Dilibatkan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sepanjang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hari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dalam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menjalankan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sistem</a:t>
                      </a:r>
                      <a:r>
                        <a:rPr lang="en-US" sz="150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Administrator basis data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err="1" smtClean="0"/>
                        <a:t>Menggabungkan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sistem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dengan</a:t>
                      </a:r>
                      <a:r>
                        <a:rPr lang="en-US" sz="1500" baseline="0" dirty="0" smtClean="0"/>
                        <a:t> basis data </a:t>
                      </a:r>
                      <a:r>
                        <a:rPr lang="en-US" sz="1500" baseline="0" dirty="0" err="1" smtClean="0"/>
                        <a:t>nasabah</a:t>
                      </a:r>
                      <a:r>
                        <a:rPr lang="en-US" sz="1500" baseline="0" dirty="0" smtClean="0"/>
                        <a:t> bank.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Manajer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keamanan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bank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Memastikan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bahwa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sistem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akan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aman</a:t>
                      </a:r>
                      <a:r>
                        <a:rPr lang="en-US" sz="150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Bagian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pemasaran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bank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Menggunakan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sistem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untuk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memasarkan</a:t>
                      </a:r>
                      <a:r>
                        <a:rPr lang="en-US" sz="1500" dirty="0" smtClean="0"/>
                        <a:t> bank.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Teknisi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perawat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perangkat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keras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dan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lunak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err="1" smtClean="0"/>
                        <a:t>Merawat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dan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memperbaiki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perangkat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keras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dan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lunak</a:t>
                      </a:r>
                      <a:r>
                        <a:rPr lang="en-US" sz="1500" baseline="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Pembuat</a:t>
                      </a:r>
                      <a:r>
                        <a:rPr lang="en-US" sz="1500" dirty="0" smtClean="0">
                          <a:solidFill>
                            <a:srgbClr val="0041C4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41C4"/>
                          </a:solidFill>
                        </a:rPr>
                        <a:t>kebijakan</a:t>
                      </a:r>
                      <a:r>
                        <a:rPr lang="en-US" sz="1500" baseline="0" dirty="0" smtClean="0">
                          <a:solidFill>
                            <a:srgbClr val="0041C4"/>
                          </a:solidFill>
                        </a:rPr>
                        <a:t> bank </a:t>
                      </a:r>
                      <a:r>
                        <a:rPr lang="en-US" sz="1500" baseline="0" dirty="0" err="1" smtClean="0">
                          <a:solidFill>
                            <a:srgbClr val="0041C4"/>
                          </a:solidFill>
                        </a:rPr>
                        <a:t>nasional</a:t>
                      </a:r>
                      <a:endParaRPr lang="en-US" sz="1500" i="1" dirty="0">
                        <a:solidFill>
                          <a:srgbClr val="0041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Memastikan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bahwa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sistem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sesuai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dengan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peraturan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perbankan</a:t>
                      </a:r>
                      <a:r>
                        <a:rPr lang="en-US" sz="1500" dirty="0" smtClean="0"/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i="1" dirty="0" smtClean="0"/>
              <a:t>viewpoints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Viewpoints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.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US" dirty="0" err="1" smtClean="0"/>
              <a:t>Memfasilitasi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, </a:t>
            </a:r>
            <a:r>
              <a:rPr lang="en-US" dirty="0" err="1" smtClean="0"/>
              <a:t>kelengkapan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sedini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i="1" dirty="0" smtClean="0"/>
              <a:t>viewpoints </a:t>
            </a:r>
            <a:r>
              <a:rPr lang="en-US" dirty="0" err="1" smtClean="0"/>
              <a:t>sistem</a:t>
            </a:r>
            <a:r>
              <a:rPr lang="en-US" dirty="0" smtClean="0"/>
              <a:t> ATM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883721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Resume Paper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Tugas Individu, dikumpulkan dalam bentuk tulisan tangan di kertas.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Topik:</a:t>
            </a:r>
          </a:p>
          <a:p>
            <a:pPr marL="788670" lvl="1" indent="-514350">
              <a:buFont typeface="+mj-lt"/>
              <a:buAutoNum type="arabicPeriod"/>
            </a:pPr>
            <a:r>
              <a:rPr lang="id-ID" dirty="0" smtClean="0"/>
              <a:t>Cari 2 teknik elisitasi (bebas)</a:t>
            </a:r>
          </a:p>
          <a:p>
            <a:pPr marL="788670" lvl="1" indent="-514350">
              <a:buFont typeface="+mj-lt"/>
              <a:buAutoNum type="arabicPeriod"/>
            </a:pPr>
            <a:r>
              <a:rPr lang="id-ID" dirty="0" smtClean="0"/>
              <a:t>Jelaskan masing-masing teknik, tentang:</a:t>
            </a:r>
          </a:p>
          <a:p>
            <a:pPr marL="1062990" lvl="2" indent="-514350">
              <a:buFont typeface="+mj-lt"/>
              <a:buAutoNum type="arabicPeriod"/>
            </a:pPr>
            <a:r>
              <a:rPr lang="id-ID" dirty="0" smtClean="0"/>
              <a:t>Hal-hal/dokumen/stakeholder yang perlu untuk dipersiapkan</a:t>
            </a:r>
          </a:p>
          <a:p>
            <a:pPr marL="1062990" lvl="2" indent="-514350">
              <a:buFont typeface="+mj-lt"/>
              <a:buAutoNum type="arabicPeriod"/>
            </a:pPr>
            <a:r>
              <a:rPr lang="id-ID" dirty="0" smtClean="0"/>
              <a:t>Langkah urutan elisitasi – boleh disertai dengan gambar/diagram</a:t>
            </a:r>
          </a:p>
          <a:p>
            <a:pPr marL="1062990" lvl="2" indent="-514350">
              <a:buFont typeface="+mj-lt"/>
              <a:buAutoNum type="arabicPeriod"/>
            </a:pPr>
            <a:r>
              <a:rPr lang="id-ID" dirty="0" smtClean="0"/>
              <a:t>Kelebihan &amp; Kekurangan</a:t>
            </a:r>
          </a:p>
          <a:p>
            <a:pPr marL="1062990" lvl="2" indent="-514350">
              <a:buFont typeface="+mj-lt"/>
              <a:buAutoNum type="arabicPeriod"/>
            </a:pPr>
            <a:r>
              <a:rPr lang="id-ID" dirty="0" smtClean="0"/>
              <a:t>Cocok diterapkan bila kondisinya bagaimana</a:t>
            </a:r>
          </a:p>
          <a:p>
            <a:pPr marL="731520" lvl="1" indent="-457200">
              <a:buFont typeface="+mj-lt"/>
              <a:buAutoNum type="arabicPeriod"/>
            </a:pPr>
            <a:r>
              <a:rPr lang="id-ID" dirty="0" smtClean="0"/>
              <a:t>Tuliskan sumber referensi di bagian akhir resume (min 3 referensi)</a:t>
            </a:r>
          </a:p>
          <a:p>
            <a:pPr marL="731520" lvl="1" indent="-457200">
              <a:buFont typeface="+mj-lt"/>
              <a:buAutoNum type="arabicPeriod"/>
            </a:pPr>
            <a:r>
              <a:rPr lang="id-ID" smtClean="0"/>
              <a:t>Kumpulkan minggu depan (6/3/2017)</a:t>
            </a:r>
            <a:endParaRPr lang="id-ID" dirty="0" smtClean="0"/>
          </a:p>
          <a:p>
            <a:pPr marL="1062990" lvl="2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127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Software Life Cycle (SLC)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1800225"/>
            <a:ext cx="8877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91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Aktivitas-aktivitas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966913"/>
            <a:ext cx="6286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93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,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(</a:t>
            </a:r>
            <a:r>
              <a:rPr lang="en-US" dirty="0" err="1" smtClean="0"/>
              <a:t>Sommerville</a:t>
            </a:r>
            <a:r>
              <a:rPr lang="en-US" dirty="0" smtClean="0"/>
              <a:t> and Sawyer, 1997)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meaningful-meeting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12" y="3276600"/>
            <a:ext cx="358257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batasan-batasan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(system boundaries)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sasaran-sasaran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endParaRPr lang="en-US" dirty="0" smtClean="0"/>
          </a:p>
          <a:p>
            <a:pPr marL="788670" lvl="1" indent="-514350"/>
            <a:r>
              <a:rPr lang="en-US" dirty="0" err="1" smtClean="0"/>
              <a:t>Solusi</a:t>
            </a:r>
            <a:r>
              <a:rPr lang="en-US" dirty="0" smtClean="0"/>
              <a:t>: </a:t>
            </a:r>
            <a:r>
              <a:rPr lang="en-US" i="1" dirty="0" smtClean="0"/>
              <a:t>system engineers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terorganisir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keinginannya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pekerjaannya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yang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pula.</a:t>
            </a:r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endParaRPr lang="en-US" dirty="0" smtClean="0"/>
          </a:p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D0D-9300-42B2-894B-52547F4112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equirements-communic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553200" cy="5061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373</TotalTime>
  <Words>815</Words>
  <Application>Microsoft Office PowerPoint</Application>
  <PresentationFormat>On-screen Show (4:3)</PresentationFormat>
  <Paragraphs>165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Wingdings</vt:lpstr>
      <vt:lpstr>Wingdings 3</vt:lpstr>
      <vt:lpstr>Origin</vt:lpstr>
      <vt:lpstr>Elisitasi Kebutuhan</vt:lpstr>
      <vt:lpstr>Outline</vt:lpstr>
      <vt:lpstr>Software Life Cycle (SLC)</vt:lpstr>
      <vt:lpstr>Aktivitas-aktivitas Utama dalam Rekayasa Kebutuhan</vt:lpstr>
      <vt:lpstr>Elisitasi Kebutuhan</vt:lpstr>
      <vt:lpstr>Tujuan Elisitasi Kebutuhan</vt:lpstr>
      <vt:lpstr>Kendala</vt:lpstr>
      <vt:lpstr>Penyebab Kendala</vt:lpstr>
      <vt:lpstr>PowerPoint Presentation</vt:lpstr>
      <vt:lpstr>PowerPoint Presentation</vt:lpstr>
      <vt:lpstr>Model Elisitasi Kebutuhan</vt:lpstr>
      <vt:lpstr>Aktivitas dalam Model Spiral</vt:lpstr>
      <vt:lpstr>Win-Win Spiral Model</vt:lpstr>
      <vt:lpstr>Win-Win Spiral Model (cont.)</vt:lpstr>
      <vt:lpstr>I* Frame</vt:lpstr>
      <vt:lpstr>PowerPoint Presentation</vt:lpstr>
      <vt:lpstr>Langkah-langkah Elisitasi</vt:lpstr>
      <vt:lpstr>Viewpoints</vt:lpstr>
      <vt:lpstr>Jenis viewpoints</vt:lpstr>
      <vt:lpstr>Contoh: Pemangku Kepentingan sistem ATM</vt:lpstr>
      <vt:lpstr>Fitur Utama viewpoints</vt:lpstr>
      <vt:lpstr>Contoh : viewpoints sistem ATM</vt:lpstr>
      <vt:lpstr>Tugas Resume Paper</vt:lpstr>
    </vt:vector>
  </TitlesOfParts>
  <Company>ntust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Elisitasi Kebutuhan</dc:title>
  <dc:creator>nurul</dc:creator>
  <cp:lastModifiedBy>lenovo</cp:lastModifiedBy>
  <cp:revision>73</cp:revision>
  <dcterms:created xsi:type="dcterms:W3CDTF">2013-03-14T00:02:08Z</dcterms:created>
  <dcterms:modified xsi:type="dcterms:W3CDTF">2017-02-27T07:51:09Z</dcterms:modified>
</cp:coreProperties>
</file>