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1"/>
  </p:notesMasterIdLst>
  <p:sldIdLst>
    <p:sldId id="256" r:id="rId2"/>
    <p:sldId id="257" r:id="rId3"/>
    <p:sldId id="267" r:id="rId4"/>
    <p:sldId id="268" r:id="rId5"/>
    <p:sldId id="269" r:id="rId6"/>
    <p:sldId id="258" r:id="rId7"/>
    <p:sldId id="270" r:id="rId8"/>
    <p:sldId id="271" r:id="rId9"/>
    <p:sldId id="263" r:id="rId10"/>
    <p:sldId id="26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59" r:id="rId45"/>
    <p:sldId id="272" r:id="rId46"/>
    <p:sldId id="260" r:id="rId47"/>
    <p:sldId id="264" r:id="rId48"/>
    <p:sldId id="265" r:id="rId49"/>
    <p:sldId id="26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1" autoAdjust="0"/>
    <p:restoredTop sz="94660"/>
  </p:normalViewPr>
  <p:slideViewPr>
    <p:cSldViewPr>
      <p:cViewPr varScale="1">
        <p:scale>
          <a:sx n="70" d="100"/>
          <a:sy n="70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083E-6F63-40BD-BAE9-4E2E377FCD9F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46D94-9C21-4D40-9D90-315281D2E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EE35B33-04B7-46C5-B927-3BE8780A8E6D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AC4-2109-4841-94D2-AB32E0F0EE03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E1DF-F62F-4B93-87CC-17D4E3259DF8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E316-5EAD-4262-AC48-2E79C06E7E65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198E58E-4639-4546-BB7C-616FEE43D4C7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9AB4-A4BB-4816-B567-49DEDDA34B4C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C3-5BFB-4625-9D51-9778665D1AB0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437-7B55-4A67-9798-44EC8D68BACF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5D53-398A-499C-9A7C-CCBDA98E3300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2FF-44DA-4CB2-A91C-EDA436DC2CF8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0023-2D2F-4CE8-A810-A1A05815AEC7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F1FAA1-E1E3-453D-98B6-A89C0A4AA7DB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DAF604-538E-4083-AE39-B82DFDD7A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Nurul</a:t>
            </a:r>
            <a:r>
              <a:rPr lang="en-US" dirty="0" smtClean="0"/>
              <a:t> </a:t>
            </a:r>
            <a:r>
              <a:rPr lang="en-US" dirty="0" err="1" smtClean="0"/>
              <a:t>Fajrin</a:t>
            </a:r>
            <a:r>
              <a:rPr lang="en-US" dirty="0" smtClean="0"/>
              <a:t> A.</a:t>
            </a:r>
          </a:p>
          <a:p>
            <a:r>
              <a:rPr lang="en-US" dirty="0" err="1" smtClean="0"/>
              <a:t>Adhatus</a:t>
            </a:r>
            <a:r>
              <a:rPr lang="en-US" dirty="0" smtClean="0"/>
              <a:t> </a:t>
            </a:r>
            <a:r>
              <a:rPr lang="en-US" dirty="0" err="1" smtClean="0"/>
              <a:t>Solichah</a:t>
            </a:r>
            <a:r>
              <a:rPr lang="en-US" dirty="0" smtClean="0"/>
              <a:t> 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  <a:r>
              <a:rPr lang="id-ID" dirty="0"/>
              <a:t>e-tipe </a:t>
            </a:r>
            <a:r>
              <a:rPr lang="id-ID" dirty="0" smtClean="0"/>
              <a:t>(internal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internal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ketertarikan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/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i="1" dirty="0" smtClean="0"/>
              <a:t>(readability)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i="1" dirty="0" smtClean="0"/>
              <a:t>(testability)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i="1" dirty="0" smtClean="0"/>
              <a:t>(documentation)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i="1" dirty="0" smtClean="0"/>
              <a:t>(maintainability)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Seberapa mudah sebuah aplikasi dapat dipindahkan dari satu </a:t>
            </a:r>
            <a:r>
              <a:rPr lang="id-ID" smtClean="0"/>
              <a:t>lingkungan komputer ke </a:t>
            </a:r>
            <a:r>
              <a:rPr lang="id-ID" dirty="0" smtClean="0"/>
              <a:t>lingkungan komputer yang lain </a:t>
            </a:r>
            <a:r>
              <a:rPr lang="en-US" i="1" dirty="0" smtClean="0"/>
              <a:t>(portability)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Kualitas Perangkat Lunak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Kualitas PL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Sebagian besar kualitas PL erat kaitannya dengan pemenuhan kebutuhan</a:t>
            </a:r>
          </a:p>
          <a:p>
            <a:endParaRPr lang="id-ID" dirty="0" smtClean="0"/>
          </a:p>
          <a:p>
            <a:r>
              <a:rPr lang="id-ID" dirty="0" smtClean="0"/>
              <a:t>Kesesuaian dalam menyatakan fungsional dan kebutuhan performa secara </a:t>
            </a:r>
            <a:r>
              <a:rPr lang="id-ID" dirty="0" smtClean="0">
                <a:solidFill>
                  <a:srgbClr val="FF0000"/>
                </a:solidFill>
              </a:rPr>
              <a:t>eksplisit</a:t>
            </a:r>
            <a:r>
              <a:rPr lang="id-ID" dirty="0" smtClean="0"/>
              <a:t>, mendokumentasikan standar pengembangan secara eksplisit, dan mengkarakteristik hal-hal yang diharapkan dari PL yang akan dibangun (secara </a:t>
            </a:r>
            <a:r>
              <a:rPr lang="id-ID" dirty="0" smtClean="0">
                <a:solidFill>
                  <a:srgbClr val="FF0000"/>
                </a:solidFill>
              </a:rPr>
              <a:t>implisit</a:t>
            </a:r>
            <a:r>
              <a:rPr lang="id-ID" dirty="0" smtClean="0"/>
              <a:t>). </a:t>
            </a:r>
            <a:r>
              <a:rPr lang="id-ID" sz="1900" dirty="0" smtClean="0"/>
              <a:t>Pressman 1997</a:t>
            </a:r>
          </a:p>
          <a:p>
            <a:endParaRPr lang="id-ID" dirty="0"/>
          </a:p>
          <a:p>
            <a:r>
              <a:rPr lang="id-ID" dirty="0" smtClean="0"/>
              <a:t>Implikasi:</a:t>
            </a:r>
          </a:p>
          <a:p>
            <a:pPr lvl="1"/>
            <a:r>
              <a:rPr lang="id-ID" dirty="0" smtClean="0"/>
              <a:t>Harus mampu untuk mengukur kebutuhan secara eksplisit dan memverifikasi semua solusi penyelesaian kebutuhan tsb</a:t>
            </a:r>
          </a:p>
          <a:p>
            <a:pPr lvl="1"/>
            <a:r>
              <a:rPr lang="id-ID" dirty="0" smtClean="0"/>
              <a:t>Membutuhkan pengukuran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Kualitas PL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Nilai-nilai kebutuhan yang realistis pada umumnya bisa terpenuhi</a:t>
            </a:r>
          </a:p>
          <a:p>
            <a:r>
              <a:rPr lang="id-ID" dirty="0" smtClean="0"/>
              <a:t>Penting untuk diketahui apakah ada sistem pengukuran yang mendukung!</a:t>
            </a:r>
          </a:p>
          <a:p>
            <a:r>
              <a:rPr lang="id-ID" dirty="0" smtClean="0"/>
              <a:t>Nilai yang dipilih, akan berimbas pada total usaha yang dibutuhkan selama pembangunan PL serta ragam alternatif dan rancangan arsitektural yang dapat dipilih oleh developer untuk memenuhi kebutuhan tsb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5984" y="1372870"/>
            <a:ext cx="6352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600" dirty="0" smtClean="0">
                <a:solidFill>
                  <a:srgbClr val="FF0000"/>
                </a:solidFill>
              </a:rPr>
              <a:t>Measurable objectives are usually achieved!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 Kebutuhan NF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Tipe-tipe Kebutuhan 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41438"/>
            <a:ext cx="8161338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3606" y="6233160"/>
            <a:ext cx="731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CA" altLang="en-US" sz="1200" dirty="0">
                <a:latin typeface="Times New Roman" panose="02020603050405020304" pitchFamily="18" charset="0"/>
              </a:rPr>
              <a:t/>
            </a:r>
            <a:br>
              <a:rPr lang="en-CA" altLang="en-US" sz="1200" dirty="0">
                <a:latin typeface="Times New Roman" panose="02020603050405020304" pitchFamily="18" charset="0"/>
              </a:rPr>
            </a:br>
            <a:r>
              <a:rPr lang="en-CA" altLang="en-US" sz="1200" dirty="0">
                <a:latin typeface="Times New Roman" panose="02020603050405020304" pitchFamily="18" charset="0"/>
              </a:rPr>
              <a:t> Source: Gerald </a:t>
            </a:r>
            <a:r>
              <a:rPr lang="en-CA" altLang="en-US" sz="1200" dirty="0" err="1">
                <a:latin typeface="Times New Roman" panose="02020603050405020304" pitchFamily="18" charset="0"/>
              </a:rPr>
              <a:t>Kotonya</a:t>
            </a:r>
            <a:r>
              <a:rPr lang="en-CA" altLang="en-US" sz="1200" dirty="0">
                <a:latin typeface="Times New Roman" panose="02020603050405020304" pitchFamily="18" charset="0"/>
              </a:rPr>
              <a:t> and Ian </a:t>
            </a:r>
            <a:r>
              <a:rPr lang="en-CA" altLang="en-US" sz="1200" dirty="0" err="1">
                <a:latin typeface="Times New Roman" panose="02020603050405020304" pitchFamily="18" charset="0"/>
              </a:rPr>
              <a:t>Sommerville</a:t>
            </a:r>
            <a:r>
              <a:rPr lang="en-CA" altLang="en-US" sz="1200" dirty="0">
                <a:latin typeface="Times New Roman" panose="02020603050405020304" pitchFamily="18" charset="0"/>
              </a:rPr>
              <a:t>, Requirements Engineering – Processes and Techniques, Wiley, 1998</a:t>
            </a:r>
          </a:p>
        </p:txBody>
      </p:sp>
    </p:spTree>
    <p:extLst>
      <p:ext uri="{BB962C8B-B14F-4D97-AF65-F5344CB8AC3E}">
        <p14:creationId xmlns:p14="http://schemas.microsoft.com/office/powerpoint/2010/main" val="28874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Klasifikasi lain dari Kebutuhan 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b="1" dirty="0" smtClean="0"/>
              <a:t>Product-oriented</a:t>
            </a:r>
          </a:p>
          <a:p>
            <a:r>
              <a:rPr lang="id-ID" b="1" dirty="0" smtClean="0"/>
              <a:t>Product family-oriented</a:t>
            </a:r>
          </a:p>
          <a:p>
            <a:r>
              <a:rPr lang="id-ID" b="1" dirty="0" smtClean="0"/>
              <a:t>Process-oriented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1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Product-oriented Attributes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i="1" dirty="0" smtClean="0">
                <a:solidFill>
                  <a:srgbClr val="0070C0"/>
                </a:solidFill>
              </a:rPr>
              <a:t>Performance</a:t>
            </a:r>
            <a:r>
              <a:rPr lang="id-ID" dirty="0" smtClean="0"/>
              <a:t>: (a) response time, (b) throughput (jumlah operasi yang dikerjakan per satuan detik)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Usability</a:t>
            </a:r>
            <a:r>
              <a:rPr lang="id-ID" dirty="0" smtClean="0"/>
              <a:t>: usaha yang dibutuhkan untuk mempelajari, menggunakan, memberikan input dan menerjemahkan hasil dari sebuah program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Eficiency</a:t>
            </a:r>
            <a:r>
              <a:rPr lang="id-ID" dirty="0" smtClean="0"/>
              <a:t>: penggunaan sumber daya yang minimal (memory, processor, disk, network...)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Reliability</a:t>
            </a:r>
            <a:r>
              <a:rPr lang="id-ID" dirty="0" smtClean="0"/>
              <a:t>: dari komputasi, presisi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Security</a:t>
            </a:r>
          </a:p>
          <a:p>
            <a:r>
              <a:rPr lang="id-ID" i="1" dirty="0" smtClean="0">
                <a:solidFill>
                  <a:srgbClr val="0070C0"/>
                </a:solidFill>
              </a:rPr>
              <a:t>Robustness</a:t>
            </a:r>
            <a:r>
              <a:rPr lang="id-ID" dirty="0" smtClean="0"/>
              <a:t>: ketahanan dalam menghadapi kesalahan, tekanan, input-input yang invalid ...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Adaptability</a:t>
            </a:r>
            <a:r>
              <a:rPr lang="id-ID" dirty="0" smtClean="0"/>
              <a:t>: terhadap lingkungan atau permasalahan lain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Scalability</a:t>
            </a:r>
            <a:r>
              <a:rPr lang="id-ID" dirty="0" smtClean="0"/>
              <a:t>: untuk jumlah pengguna atau kuantitas data yang sangat besar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Cost</a:t>
            </a:r>
            <a:r>
              <a:rPr lang="id-ID" dirty="0" smtClean="0"/>
              <a:t>: Total cost of ownership (TCO) untuk akuisisi, instalasi, penggunaan, dan pembuangan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96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 smtClean="0"/>
              <a:t>Product family-oriented Attributes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i="1" dirty="0" smtClean="0">
                <a:solidFill>
                  <a:srgbClr val="0070C0"/>
                </a:solidFill>
              </a:rPr>
              <a:t>Portability</a:t>
            </a:r>
            <a:r>
              <a:rPr lang="id-ID" dirty="0" smtClean="0"/>
              <a:t>: apakah bekerja di beberapa platform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Modifiability</a:t>
            </a:r>
            <a:r>
              <a:rPr lang="id-ID" i="1" dirty="0" smtClean="0"/>
              <a:t>: </a:t>
            </a:r>
            <a:r>
              <a:rPr lang="id-ID" dirty="0" smtClean="0"/>
              <a:t>penambahan fungsionalitas-fungsionalitas baru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Reusability</a:t>
            </a:r>
            <a:r>
              <a:rPr lang="id-ID" dirty="0" smtClean="0"/>
              <a:t>: komponen, kode, rancangan, atau bahkan kebutuhan di sistem lain</a:t>
            </a:r>
          </a:p>
          <a:p>
            <a:endParaRPr lang="id-ID" i="1" dirty="0"/>
          </a:p>
          <a:p>
            <a:r>
              <a:rPr lang="id-ID" dirty="0" smtClean="0"/>
              <a:t>Atribut-atribut kualitas tersebut sering dibutuhkan oleh developer untuk:</a:t>
            </a:r>
          </a:p>
          <a:p>
            <a:pPr lvl="1"/>
            <a:r>
              <a:rPr lang="id-ID" dirty="0" smtClean="0"/>
              <a:t>Mereduksi biaya pembangunan</a:t>
            </a:r>
          </a:p>
          <a:p>
            <a:pPr lvl="1"/>
            <a:r>
              <a:rPr lang="id-ID" dirty="0" smtClean="0"/>
              <a:t>Meningkatkan pendapatan dengan membuat beberapa turunan versi dari sebuah produk atau dengan memodifikasinya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Process-oriented Attributes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i="1" dirty="0" smtClean="0">
                <a:solidFill>
                  <a:srgbClr val="0070C0"/>
                </a:solidFill>
              </a:rPr>
              <a:t>Maintainability</a:t>
            </a:r>
            <a:r>
              <a:rPr lang="id-ID" dirty="0" smtClean="0"/>
              <a:t>: perawatan, perubahan fungsionalitas, perbaikan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Readability</a:t>
            </a:r>
            <a:r>
              <a:rPr lang="id-ID" dirty="0" smtClean="0"/>
              <a:t>: kode dan dokumentasi yang mudah didapat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Testability</a:t>
            </a:r>
            <a:r>
              <a:rPr lang="id-ID" dirty="0" smtClean="0"/>
              <a:t>: kemudahan pengujian dan pelaporan </a:t>
            </a:r>
            <a:r>
              <a:rPr lang="id-ID" i="1" dirty="0" smtClean="0"/>
              <a:t>error</a:t>
            </a:r>
          </a:p>
          <a:p>
            <a:r>
              <a:rPr lang="id-ID" i="1" dirty="0" smtClean="0">
                <a:solidFill>
                  <a:srgbClr val="0070C0"/>
                </a:solidFill>
              </a:rPr>
              <a:t>Understandability</a:t>
            </a:r>
            <a:r>
              <a:rPr lang="id-ID" dirty="0" smtClean="0"/>
              <a:t>: dari rancangan, arsitektur, kode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Integrability</a:t>
            </a:r>
            <a:r>
              <a:rPr lang="id-ID" dirty="0" smtClean="0"/>
              <a:t>: kemampuan mengintegrasikan komponen-komponen</a:t>
            </a:r>
            <a:endParaRPr lang="id-ID" i="1" dirty="0" smtClean="0"/>
          </a:p>
          <a:p>
            <a:r>
              <a:rPr lang="id-ID" i="1" dirty="0" smtClean="0">
                <a:solidFill>
                  <a:srgbClr val="0070C0"/>
                </a:solidFill>
              </a:rPr>
              <a:t>Complexity</a:t>
            </a:r>
            <a:r>
              <a:rPr lang="id-ID" dirty="0" smtClean="0"/>
              <a:t>: tingkat ketergantungan dan interaksi antar komponen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2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b="1" dirty="0" err="1" smtClean="0"/>
              <a:t>Fungsional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, </a:t>
            </a:r>
            <a:r>
              <a:rPr lang="en-US" dirty="0" err="1" smtClean="0"/>
              <a:t>fitur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penggunanya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i="1" dirty="0" smtClean="0"/>
              <a:t>goal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657600"/>
            <a:ext cx="3048000" cy="207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 lain Kebutuhan 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082088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F9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85810" y="6156960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CA" altLang="en-US" sz="1200">
                <a:latin typeface="Times New Roman" panose="02020603050405020304" pitchFamily="18" charset="0"/>
              </a:rPr>
              <a:t/>
            </a:r>
            <a:br>
              <a:rPr lang="en-CA" altLang="en-US" sz="1200">
                <a:latin typeface="Times New Roman" panose="02020603050405020304" pitchFamily="18" charset="0"/>
              </a:rPr>
            </a:br>
            <a:r>
              <a:rPr lang="en-CA" altLang="en-US" sz="1200">
                <a:latin typeface="Times New Roman" panose="02020603050405020304" pitchFamily="18" charset="0"/>
              </a:rPr>
              <a:t>[1] Damian, 2005</a:t>
            </a:r>
          </a:p>
        </p:txBody>
      </p:sp>
    </p:spTree>
    <p:extLst>
      <p:ext uri="{BB962C8B-B14F-4D97-AF65-F5344CB8AC3E}">
        <p14:creationId xmlns:p14="http://schemas.microsoft.com/office/powerpoint/2010/main" val="41537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Pengukuran Kualitas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Kuantifikasi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Kebutuhan NF harus bisa diukur</a:t>
            </a:r>
          </a:p>
          <a:p>
            <a:pPr lvl="1"/>
            <a:r>
              <a:rPr lang="id-ID" dirty="0" smtClean="0"/>
              <a:t>Hindari karakteristik subjektif seperti: baik, optimal, lebih baik...</a:t>
            </a:r>
          </a:p>
          <a:p>
            <a:pPr lvl="1"/>
            <a:endParaRPr lang="id-ID" dirty="0" smtClean="0"/>
          </a:p>
          <a:p>
            <a:r>
              <a:rPr lang="id-ID" dirty="0" smtClean="0"/>
              <a:t>Nilai tidak hanya dispesifikasi secara random</a:t>
            </a:r>
          </a:p>
          <a:p>
            <a:pPr lvl="1"/>
            <a:r>
              <a:rPr lang="id-ID" dirty="0" smtClean="0"/>
              <a:t>Dilandasi dengan rasionalitas</a:t>
            </a:r>
          </a:p>
          <a:p>
            <a:pPr lvl="1"/>
            <a:r>
              <a:rPr lang="id-ID" dirty="0" smtClean="0"/>
              <a:t>Stakeholder harus memahami </a:t>
            </a:r>
            <a:r>
              <a:rPr lang="id-ID" i="1" dirty="0" smtClean="0">
                <a:solidFill>
                  <a:srgbClr val="0070C0"/>
                </a:solidFill>
              </a:rPr>
              <a:t>trade-off</a:t>
            </a:r>
          </a:p>
          <a:p>
            <a:pPr marL="594360" lvl="2" indent="0">
              <a:buNone/>
            </a:pP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 (Keseimbangan antara 2 hal yang dibutuhkan tetapi tidak saling cocok; kompromi)</a:t>
            </a:r>
          </a:p>
          <a:p>
            <a:pPr lvl="1"/>
            <a:r>
              <a:rPr lang="id-ID" dirty="0" smtClean="0">
                <a:solidFill>
                  <a:schemeClr val="tx1"/>
                </a:solidFill>
              </a:rPr>
              <a:t>Perlu untuk merangking dan memprioritisasi kebutuhan</a:t>
            </a:r>
          </a:p>
          <a:p>
            <a:pPr lvl="1"/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/>
              <a:t>Presisi keakuratan angka jarang bisa diketahui di awal proses kebutuhan</a:t>
            </a:r>
          </a:p>
          <a:p>
            <a:pPr lvl="1"/>
            <a:r>
              <a:rPr lang="id-ID" dirty="0" smtClean="0"/>
              <a:t>Hindari memperlambat inisialisasi proses elisitasi</a:t>
            </a:r>
          </a:p>
          <a:p>
            <a:pPr lvl="1"/>
            <a:r>
              <a:rPr lang="id-ID" dirty="0" smtClean="0"/>
              <a:t>Pastikan bahwa atribut kualitas teridentifikasi (meski belum ada nilainya)</a:t>
            </a:r>
          </a:p>
          <a:p>
            <a:pPr lvl="1"/>
            <a:r>
              <a:rPr lang="id-ID" dirty="0" smtClean="0"/>
              <a:t>Negosiasikan presisi nilai kemudian hari (selama proses berlangsung)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Measures vs. metrics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Pengukuran (</a:t>
            </a:r>
            <a:r>
              <a:rPr lang="id-ID" i="1" dirty="0" smtClean="0"/>
              <a:t>measures</a:t>
            </a:r>
            <a:r>
              <a:rPr lang="id-ID" dirty="0" smtClean="0"/>
              <a:t>) dilakukan secara umum, tetapi ada perbedaan antara </a:t>
            </a:r>
            <a:r>
              <a:rPr lang="id-ID" i="1" dirty="0" smtClean="0"/>
              <a:t>measure </a:t>
            </a:r>
            <a:r>
              <a:rPr lang="id-ID" dirty="0" smtClean="0"/>
              <a:t>dan </a:t>
            </a:r>
            <a:r>
              <a:rPr lang="id-ID" i="1" dirty="0" smtClean="0"/>
              <a:t>metric</a:t>
            </a:r>
          </a:p>
          <a:p>
            <a:endParaRPr lang="id-ID" i="1" dirty="0"/>
          </a:p>
          <a:p>
            <a:r>
              <a:rPr lang="id-ID" dirty="0" smtClean="0"/>
              <a:t>Misalnya: reliability</a:t>
            </a:r>
          </a:p>
          <a:p>
            <a:pPr lvl="1"/>
            <a:r>
              <a:rPr lang="id-ID" dirty="0" smtClean="0"/>
              <a:t>Metric: waktu rata-rata antar kegagalan</a:t>
            </a:r>
          </a:p>
          <a:p>
            <a:pPr lvl="1"/>
            <a:r>
              <a:rPr lang="id-ID" dirty="0" smtClean="0"/>
              <a:t>Measure: jumlah kegagalan dalam satuan periode waktu (melalui observasi)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507905"/>
            <a:ext cx="7921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en-US" dirty="0">
                <a:solidFill>
                  <a:srgbClr val="FF0000"/>
                </a:solidFill>
              </a:rPr>
              <a:t>Reading the </a:t>
            </a:r>
            <a:r>
              <a:rPr lang="fr-CA" altLang="en-US" dirty="0" err="1">
                <a:solidFill>
                  <a:srgbClr val="FF0000"/>
                </a:solidFill>
              </a:rPr>
              <a:t>text</a:t>
            </a:r>
            <a:r>
              <a:rPr lang="fr-CA" altLang="en-US" dirty="0">
                <a:solidFill>
                  <a:srgbClr val="FF0000"/>
                </a:solidFill>
              </a:rPr>
              <a:t> on </a:t>
            </a:r>
            <a:r>
              <a:rPr lang="fr-CA" altLang="en-US" dirty="0" err="1">
                <a:solidFill>
                  <a:srgbClr val="FF0000"/>
                </a:solidFill>
              </a:rPr>
              <a:t>Wikipedia</a:t>
            </a:r>
            <a:r>
              <a:rPr lang="fr-CA" altLang="en-US" dirty="0">
                <a:solidFill>
                  <a:srgbClr val="FF0000"/>
                </a:solidFill>
              </a:rPr>
              <a:t> about software and performance </a:t>
            </a:r>
            <a:r>
              <a:rPr lang="fr-CA" altLang="en-US" dirty="0" err="1">
                <a:solidFill>
                  <a:srgbClr val="FF0000"/>
                </a:solidFill>
              </a:rPr>
              <a:t>metrics</a:t>
            </a:r>
            <a:r>
              <a:rPr lang="fr-CA" altLang="en-US" dirty="0">
                <a:solidFill>
                  <a:srgbClr val="FF0000"/>
                </a:solidFill>
              </a:rPr>
              <a:t>, I </a:t>
            </a:r>
            <a:r>
              <a:rPr lang="fr-CA" altLang="en-US" dirty="0" err="1">
                <a:solidFill>
                  <a:srgbClr val="FF0000"/>
                </a:solidFill>
              </a:rPr>
              <a:t>get</a:t>
            </a:r>
            <a:r>
              <a:rPr lang="fr-CA" altLang="en-US" dirty="0">
                <a:solidFill>
                  <a:srgbClr val="FF0000"/>
                </a:solidFill>
              </a:rPr>
              <a:t> the impression </a:t>
            </a:r>
            <a:r>
              <a:rPr lang="fr-CA" altLang="en-US" dirty="0" err="1">
                <a:solidFill>
                  <a:srgbClr val="FF0000"/>
                </a:solidFill>
              </a:rPr>
              <a:t>that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metrics</a:t>
            </a:r>
            <a:r>
              <a:rPr lang="fr-CA" altLang="en-US" dirty="0">
                <a:solidFill>
                  <a:srgbClr val="FF0000"/>
                </a:solidFill>
              </a:rPr>
              <a:t> and </a:t>
            </a:r>
            <a:r>
              <a:rPr lang="fr-CA" altLang="en-US" dirty="0" err="1">
                <a:solidFill>
                  <a:srgbClr val="FF0000"/>
                </a:solidFill>
              </a:rPr>
              <a:t>measure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mean</a:t>
            </a:r>
            <a:r>
              <a:rPr lang="fr-CA" altLang="en-US" dirty="0">
                <a:solidFill>
                  <a:srgbClr val="FF0000"/>
                </a:solidFill>
              </a:rPr>
              <a:t> the </a:t>
            </a:r>
            <a:r>
              <a:rPr lang="fr-CA" altLang="en-US" dirty="0" err="1">
                <a:solidFill>
                  <a:srgbClr val="FF0000"/>
                </a:solidFill>
              </a:rPr>
              <a:t>same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thing</a:t>
            </a:r>
            <a:r>
              <a:rPr lang="fr-CA" altLang="en-US" dirty="0">
                <a:solidFill>
                  <a:srgbClr val="FF0000"/>
                </a:solidFill>
              </a:rPr>
              <a:t>. To </a:t>
            </a:r>
            <a:r>
              <a:rPr lang="fr-CA" altLang="en-US" dirty="0" err="1">
                <a:solidFill>
                  <a:srgbClr val="FF0000"/>
                </a:solidFill>
              </a:rPr>
              <a:t>define</a:t>
            </a:r>
            <a:r>
              <a:rPr lang="fr-CA" altLang="en-US" dirty="0">
                <a:solidFill>
                  <a:srgbClr val="FF0000"/>
                </a:solidFill>
              </a:rPr>
              <a:t> a </a:t>
            </a:r>
            <a:r>
              <a:rPr lang="fr-CA" altLang="en-US" dirty="0" err="1">
                <a:solidFill>
                  <a:srgbClr val="FF0000"/>
                </a:solidFill>
              </a:rPr>
              <a:t>measure</a:t>
            </a:r>
            <a:r>
              <a:rPr lang="fr-CA" altLang="en-US" dirty="0">
                <a:solidFill>
                  <a:srgbClr val="FF0000"/>
                </a:solidFill>
              </a:rPr>
              <a:t>, </a:t>
            </a:r>
            <a:r>
              <a:rPr lang="fr-CA" altLang="en-US" dirty="0" err="1">
                <a:solidFill>
                  <a:srgbClr val="FF0000"/>
                </a:solidFill>
              </a:rPr>
              <a:t>you</a:t>
            </a:r>
            <a:r>
              <a:rPr lang="fr-CA" altLang="en-US" dirty="0">
                <a:solidFill>
                  <a:srgbClr val="FF0000"/>
                </a:solidFill>
              </a:rPr>
              <a:t> have to </a:t>
            </a:r>
            <a:r>
              <a:rPr lang="fr-CA" altLang="en-US" dirty="0" err="1">
                <a:solidFill>
                  <a:srgbClr val="FF0000"/>
                </a:solidFill>
              </a:rPr>
              <a:t>define</a:t>
            </a:r>
            <a:r>
              <a:rPr lang="fr-CA" altLang="en-US" dirty="0">
                <a:solidFill>
                  <a:srgbClr val="FF0000"/>
                </a:solidFill>
              </a:rPr>
              <a:t> WHAT </a:t>
            </a:r>
            <a:r>
              <a:rPr lang="fr-CA" altLang="en-US" dirty="0" err="1">
                <a:solidFill>
                  <a:srgbClr val="FF0000"/>
                </a:solidFill>
              </a:rPr>
              <a:t>you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measure</a:t>
            </a:r>
            <a:r>
              <a:rPr lang="fr-CA" altLang="en-US" dirty="0">
                <a:solidFill>
                  <a:srgbClr val="FF0000"/>
                </a:solidFill>
              </a:rPr>
              <a:t> (</a:t>
            </a:r>
            <a:r>
              <a:rPr lang="fr-CA" altLang="en-US" dirty="0" err="1">
                <a:solidFill>
                  <a:srgbClr val="FF0000"/>
                </a:solidFill>
              </a:rPr>
              <a:t>that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is</a:t>
            </a:r>
            <a:r>
              <a:rPr lang="fr-CA" altLang="en-US" dirty="0">
                <a:solidFill>
                  <a:srgbClr val="FF0000"/>
                </a:solidFill>
              </a:rPr>
              <a:t>, the </a:t>
            </a:r>
            <a:r>
              <a:rPr lang="fr-CA" altLang="en-US" dirty="0" err="1">
                <a:solidFill>
                  <a:srgbClr val="FF0000"/>
                </a:solidFill>
              </a:rPr>
              <a:t>quality</a:t>
            </a:r>
            <a:r>
              <a:rPr lang="fr-CA" altLang="en-US" dirty="0">
                <a:solidFill>
                  <a:srgbClr val="FF0000"/>
                </a:solidFill>
              </a:rPr>
              <a:t>), the </a:t>
            </a:r>
            <a:r>
              <a:rPr lang="fr-CA" altLang="en-US" dirty="0" err="1">
                <a:solidFill>
                  <a:srgbClr val="FF0000"/>
                </a:solidFill>
              </a:rPr>
              <a:t>metric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units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used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with</a:t>
            </a:r>
            <a:r>
              <a:rPr lang="fr-CA" altLang="en-US" dirty="0">
                <a:solidFill>
                  <a:srgbClr val="FF0000"/>
                </a:solidFill>
              </a:rPr>
              <a:t> the </a:t>
            </a:r>
            <a:r>
              <a:rPr lang="fr-CA" altLang="en-US" dirty="0" err="1">
                <a:solidFill>
                  <a:srgbClr val="FF0000"/>
                </a:solidFill>
              </a:rPr>
              <a:t>measurement</a:t>
            </a:r>
            <a:r>
              <a:rPr lang="fr-CA" altLang="en-US" dirty="0">
                <a:solidFill>
                  <a:srgbClr val="FF0000"/>
                </a:solidFill>
              </a:rPr>
              <a:t> values, and HOW </a:t>
            </a:r>
            <a:r>
              <a:rPr lang="fr-CA" altLang="en-US" dirty="0" err="1">
                <a:solidFill>
                  <a:srgbClr val="FF0000"/>
                </a:solidFill>
              </a:rPr>
              <a:t>you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measure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what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is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measured</a:t>
            </a:r>
            <a:r>
              <a:rPr lang="fr-CA" altLang="en-US" dirty="0">
                <a:solidFill>
                  <a:srgbClr val="FF0000"/>
                </a:solidFill>
              </a:rPr>
              <a:t>. For the </a:t>
            </a:r>
            <a:r>
              <a:rPr lang="fr-CA" altLang="en-US" dirty="0" err="1">
                <a:solidFill>
                  <a:srgbClr val="FF0000"/>
                </a:solidFill>
              </a:rPr>
              <a:t>example</a:t>
            </a:r>
            <a:r>
              <a:rPr lang="fr-CA" altLang="en-US" dirty="0">
                <a:solidFill>
                  <a:srgbClr val="FF0000"/>
                </a:solidFill>
              </a:rPr>
              <a:t> of </a:t>
            </a:r>
            <a:r>
              <a:rPr lang="fr-CA" altLang="en-US" dirty="0" err="1">
                <a:solidFill>
                  <a:srgbClr val="FF0000"/>
                </a:solidFill>
              </a:rPr>
              <a:t>Reliability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above</a:t>
            </a:r>
            <a:r>
              <a:rPr lang="fr-CA" altLang="en-US" dirty="0">
                <a:solidFill>
                  <a:srgbClr val="FF0000"/>
                </a:solidFill>
              </a:rPr>
              <a:t>, the first line </a:t>
            </a:r>
            <a:r>
              <a:rPr lang="fr-CA" altLang="en-US" dirty="0" err="1">
                <a:solidFill>
                  <a:srgbClr val="FF0000"/>
                </a:solidFill>
              </a:rPr>
              <a:t>defines</a:t>
            </a:r>
            <a:r>
              <a:rPr lang="fr-CA" altLang="en-US" dirty="0">
                <a:solidFill>
                  <a:srgbClr val="FF0000"/>
                </a:solidFill>
              </a:rPr>
              <a:t> the </a:t>
            </a:r>
            <a:r>
              <a:rPr lang="fr-CA" altLang="en-US" dirty="0" err="1">
                <a:solidFill>
                  <a:srgbClr val="FF0000"/>
                </a:solidFill>
              </a:rPr>
              <a:t>quality</a:t>
            </a:r>
            <a:r>
              <a:rPr lang="fr-CA" altLang="en-US" dirty="0">
                <a:solidFill>
                  <a:srgbClr val="FF0000"/>
                </a:solidFill>
              </a:rPr>
              <a:t> (WHAT?), and the second </a:t>
            </a:r>
            <a:r>
              <a:rPr lang="fr-CA" altLang="en-US" dirty="0" err="1">
                <a:solidFill>
                  <a:srgbClr val="FF0000"/>
                </a:solidFill>
              </a:rPr>
              <a:t>lines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defines</a:t>
            </a:r>
            <a:r>
              <a:rPr lang="fr-CA" altLang="en-US" dirty="0">
                <a:solidFill>
                  <a:srgbClr val="FF0000"/>
                </a:solidFill>
              </a:rPr>
              <a:t> a </a:t>
            </a:r>
            <a:r>
              <a:rPr lang="fr-CA" altLang="en-US" dirty="0" err="1">
                <a:solidFill>
                  <a:srgbClr val="FF0000"/>
                </a:solidFill>
              </a:rPr>
              <a:t>measurement</a:t>
            </a:r>
            <a:r>
              <a:rPr lang="fr-CA" altLang="en-US" dirty="0">
                <a:solidFill>
                  <a:srgbClr val="FF0000"/>
                </a:solidFill>
              </a:rPr>
              <a:t> </a:t>
            </a:r>
            <a:r>
              <a:rPr lang="fr-CA" altLang="en-US" dirty="0" err="1">
                <a:solidFill>
                  <a:srgbClr val="FF0000"/>
                </a:solidFill>
              </a:rPr>
              <a:t>method</a:t>
            </a:r>
            <a:r>
              <a:rPr lang="fr-CA" altLang="en-US" dirty="0">
                <a:solidFill>
                  <a:srgbClr val="FF0000"/>
                </a:solidFill>
              </a:rPr>
              <a:t> (HOW?). – </a:t>
            </a:r>
            <a:r>
              <a:rPr lang="fr-CA" altLang="en-US" dirty="0" err="1">
                <a:solidFill>
                  <a:srgbClr val="FF0000"/>
                </a:solidFill>
              </a:rPr>
              <a:t>G.v</a:t>
            </a:r>
            <a:r>
              <a:rPr lang="fr-CA" altLang="en-US" dirty="0">
                <a:solidFill>
                  <a:srgbClr val="FF0000"/>
                </a:solidFill>
              </a:rPr>
              <a:t>.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5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93539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52600" y="5899150"/>
            <a:ext cx="4624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CA" altLang="en-US" sz="1200" dirty="0">
                <a:latin typeface="Times New Roman" panose="02020603050405020304" pitchFamily="18" charset="0"/>
              </a:rPr>
              <a:t/>
            </a:r>
            <a:br>
              <a:rPr lang="en-CA" altLang="en-US" sz="1200" dirty="0">
                <a:latin typeface="Times New Roman" panose="02020603050405020304" pitchFamily="18" charset="0"/>
              </a:rPr>
            </a:br>
            <a:r>
              <a:rPr lang="en-CA" altLang="en-US" sz="1200" dirty="0">
                <a:latin typeface="Times New Roman" panose="02020603050405020304" pitchFamily="18" charset="0"/>
              </a:rPr>
              <a:t>Source: D. </a:t>
            </a:r>
            <a:r>
              <a:rPr lang="en-CA" altLang="en-US" sz="1200" dirty="0" err="1">
                <a:latin typeface="Times New Roman" panose="02020603050405020304" pitchFamily="18" charset="0"/>
              </a:rPr>
              <a:t>Firesmith</a:t>
            </a:r>
            <a:r>
              <a:rPr lang="en-CA" altLang="en-US" sz="1200" dirty="0">
                <a:latin typeface="Times New Roman" panose="02020603050405020304" pitchFamily="18" charset="0"/>
              </a:rPr>
              <a:t>, http://www.jot.fm/issues/issue_2003_09/column6/</a:t>
            </a:r>
          </a:p>
        </p:txBody>
      </p:sp>
    </p:spTree>
    <p:extLst>
      <p:ext uri="{BB962C8B-B14F-4D97-AF65-F5344CB8AC3E}">
        <p14:creationId xmlns:p14="http://schemas.microsoft.com/office/powerpoint/2010/main" val="137173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Performance </a:t>
            </a:r>
            <a:r>
              <a:rPr lang="id-ID" dirty="0" smtClean="0"/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Ragam pengukuran</a:t>
            </a:r>
          </a:p>
          <a:p>
            <a:pPr lvl="1"/>
            <a:r>
              <a:rPr lang="id-ID" i="1" dirty="0" smtClean="0"/>
              <a:t>response time, number of events proceed/denied in some interval of time, throughput, capacity, usage ration, jitter, loss of information, latency...</a:t>
            </a:r>
          </a:p>
          <a:p>
            <a:pPr lvl="1"/>
            <a:r>
              <a:rPr lang="id-ID" dirty="0" smtClean="0"/>
              <a:t>Biasanya menggunakan probabilitas, </a:t>
            </a:r>
            <a:r>
              <a:rPr lang="id-ID" i="1" dirty="0" smtClean="0"/>
              <a:t>confidence interval</a:t>
            </a:r>
            <a:endParaRPr lang="id-ID" dirty="0" smtClean="0"/>
          </a:p>
          <a:p>
            <a:endParaRPr lang="id-ID" dirty="0"/>
          </a:p>
          <a:p>
            <a:r>
              <a:rPr lang="id-ID" dirty="0" smtClean="0"/>
              <a:t>Dapat dimodelkan dan disimulasikan (umumnya pada level arsitektural) – </a:t>
            </a:r>
            <a:r>
              <a:rPr lang="id-ID" dirty="0" smtClean="0">
                <a:solidFill>
                  <a:srgbClr val="FF0000"/>
                </a:solidFill>
              </a:rPr>
              <a:t>performance prediction</a:t>
            </a:r>
          </a:p>
          <a:p>
            <a:pPr lvl="1"/>
            <a:r>
              <a:rPr lang="id-ID" dirty="0" smtClean="0">
                <a:solidFill>
                  <a:schemeClr val="tx1"/>
                </a:solidFill>
              </a:rPr>
              <a:t>Queuing model (LQN), process algebra, stochastic Petri nets</a:t>
            </a:r>
          </a:p>
          <a:p>
            <a:pPr lvl="1"/>
            <a:r>
              <a:rPr lang="id-ID" dirty="0" smtClean="0">
                <a:solidFill>
                  <a:schemeClr val="tx1"/>
                </a:solidFill>
              </a:rPr>
              <a:t>Arrival rates, distributions of service requests</a:t>
            </a:r>
          </a:p>
          <a:p>
            <a:pPr lvl="1"/>
            <a:r>
              <a:rPr lang="id-ID" dirty="0" smtClean="0">
                <a:solidFill>
                  <a:schemeClr val="tx1"/>
                </a:solidFill>
              </a:rPr>
              <a:t>Sensitivity analysis, scalabitlity analysis</a:t>
            </a:r>
          </a:p>
          <a:p>
            <a:pPr lvl="1"/>
            <a:endParaRPr lang="id-ID" dirty="0">
              <a:solidFill>
                <a:schemeClr val="tx1"/>
              </a:solidFill>
            </a:endParaRPr>
          </a:p>
          <a:p>
            <a:pPr lvl="1"/>
            <a:endParaRPr lang="id-ID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Performance </a:t>
            </a:r>
            <a:r>
              <a:rPr lang="id-ID" dirty="0" smtClean="0"/>
              <a:t>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Contoh kebutuhan </a:t>
            </a:r>
            <a:r>
              <a:rPr lang="id-ID" i="1" dirty="0" smtClean="0"/>
              <a:t>performance</a:t>
            </a:r>
            <a:endParaRPr lang="id-ID" dirty="0" smtClean="0"/>
          </a:p>
          <a:p>
            <a:pPr lvl="1"/>
            <a:r>
              <a:rPr lang="id-ID" dirty="0" smtClean="0"/>
              <a:t>Sistem mampu untuk memproses 100 transaksi pembayaran per detik pada saat </a:t>
            </a:r>
            <a:r>
              <a:rPr lang="id-ID" i="1" dirty="0" smtClean="0"/>
              <a:t>peak load</a:t>
            </a:r>
          </a:p>
          <a:p>
            <a:pPr lvl="1"/>
            <a:r>
              <a:rPr lang="id-ID" dirty="0" smtClean="0">
                <a:solidFill>
                  <a:schemeClr val="tx1"/>
                </a:solidFill>
              </a:rPr>
              <a:t>Pada saat workload standar, </a:t>
            </a:r>
            <a:r>
              <a:rPr lang="id-ID" i="1" dirty="0" smtClean="0">
                <a:solidFill>
                  <a:schemeClr val="tx1"/>
                </a:solidFill>
              </a:rPr>
              <a:t>CPU usage </a:t>
            </a:r>
            <a:r>
              <a:rPr lang="id-ID" dirty="0" smtClean="0">
                <a:solidFill>
                  <a:schemeClr val="tx1"/>
                </a:solidFill>
              </a:rPr>
              <a:t>akan kurang dari 50%, menyisakan 50% lainnya untuk </a:t>
            </a:r>
            <a:r>
              <a:rPr lang="id-ID" i="1" dirty="0" smtClean="0">
                <a:solidFill>
                  <a:schemeClr val="tx1"/>
                </a:solidFill>
              </a:rPr>
              <a:t>background jobs</a:t>
            </a:r>
          </a:p>
          <a:p>
            <a:pPr lvl="1"/>
            <a:r>
              <a:rPr lang="id-ID" dirty="0" smtClean="0">
                <a:solidFill>
                  <a:schemeClr val="tx1"/>
                </a:solidFill>
              </a:rPr>
              <a:t>Produksi report yang sederhana membutuhkan waktu kurang dari 20 detik yaitu 95% dari kemungkinan kasus</a:t>
            </a:r>
          </a:p>
          <a:p>
            <a:pPr lvl="1"/>
            <a:r>
              <a:rPr lang="id-ID" dirty="0" smtClean="0">
                <a:solidFill>
                  <a:schemeClr val="tx1"/>
                </a:solidFill>
              </a:rPr>
              <a:t>Scrolling sebuah halaman dalam 200 halaman dokumen butuh waktu selambatnya 1 detik</a:t>
            </a:r>
          </a:p>
          <a:p>
            <a:pPr lvl="1"/>
            <a:endParaRPr lang="id-ID" dirty="0">
              <a:solidFill>
                <a:schemeClr val="tx1"/>
              </a:solidFill>
            </a:endParaRPr>
          </a:p>
          <a:p>
            <a:pPr lvl="1"/>
            <a:endParaRPr lang="id-ID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Reliability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Tingkat pengukuran dimanan sistem akan bekerja sebagaimana yang dibutuhkan</a:t>
            </a:r>
          </a:p>
          <a:p>
            <a:pPr lvl="1"/>
            <a:r>
              <a:rPr lang="id-ID" dirty="0" smtClean="0"/>
              <a:t>Termasuk resistansi terhadap kegagalan</a:t>
            </a:r>
          </a:p>
          <a:p>
            <a:pPr lvl="1"/>
            <a:r>
              <a:rPr lang="id-ID" dirty="0" smtClean="0"/>
              <a:t>Kemampuan untuk mengerjakan fungsi yang dibutuhkan di bawah kondisi yang sudah ditentukan dalam jangka waktu tertentu</a:t>
            </a:r>
          </a:p>
          <a:p>
            <a:pPr lvl="1"/>
            <a:r>
              <a:rPr lang="id-ID" dirty="0" smtClean="0"/>
              <a:t>Sangat penting untuk sistem-sistem yang kritikal, berkelanjutan (continuous), atau ilmiah</a:t>
            </a:r>
          </a:p>
          <a:p>
            <a:pPr lvl="1"/>
            <a:endParaRPr lang="id-ID" dirty="0" smtClean="0"/>
          </a:p>
          <a:p>
            <a:r>
              <a:rPr lang="id-ID" dirty="0" smtClean="0"/>
              <a:t>Dapat diukur menggunakan</a:t>
            </a:r>
          </a:p>
          <a:p>
            <a:pPr lvl="1"/>
            <a:r>
              <a:rPr lang="id-ID" dirty="0" smtClean="0"/>
              <a:t>Probablitas sistem akan mengerjakan fungsi yang dibutuhkan dalam interval waktu tertentu pada kondisi tertentu pula</a:t>
            </a:r>
          </a:p>
          <a:p>
            <a:pPr lvl="1"/>
            <a:r>
              <a:rPr lang="id-ID" i="1" dirty="0" smtClean="0"/>
              <a:t>Mean-time to failure</a:t>
            </a:r>
          </a:p>
          <a:p>
            <a:pPr lvl="1"/>
            <a:r>
              <a:rPr lang="id-ID" i="1" dirty="0" smtClean="0"/>
              <a:t>Defect rate</a:t>
            </a:r>
          </a:p>
          <a:p>
            <a:pPr lvl="1"/>
            <a:r>
              <a:rPr lang="id-ID" dirty="0" smtClean="0"/>
              <a:t>Tingkat presisi komputasi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Reliability </a:t>
            </a:r>
            <a:r>
              <a:rPr lang="id-ID" dirty="0" smtClean="0"/>
              <a:t>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Contoh</a:t>
                </a:r>
              </a:p>
              <a:p>
                <a:pPr lvl="1"/>
                <a:r>
                  <a:rPr lang="id-ID" dirty="0" smtClean="0"/>
                  <a:t>Presisi dari kalkulasi setidaknya minimal 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id-ID" dirty="0" smtClean="0"/>
              </a:p>
              <a:p>
                <a:pPr lvl="1"/>
                <a:r>
                  <a:rPr lang="id-ID" i="1" dirty="0" smtClean="0"/>
                  <a:t>Defect rate </a:t>
                </a:r>
                <a:r>
                  <a:rPr lang="id-ID" dirty="0" smtClean="0"/>
                  <a:t>sistem harus kurang dari 1 kegagalan per 1000 jam operasi</a:t>
                </a:r>
              </a:p>
              <a:p>
                <a:pPr lvl="1"/>
                <a:r>
                  <a:rPr lang="id-ID" dirty="0" smtClean="0"/>
                  <a:t>Tidak lebih dari 1 per 1000000 transaksi, akan muncul kegagalan yang meminta sistem untuk</a:t>
                </a:r>
                <a:r>
                  <a:rPr lang="id-ID" i="1" dirty="0" smtClean="0"/>
                  <a:t> restart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98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4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Avaliability </a:t>
            </a:r>
            <a:r>
              <a:rPr lang="id-ID" dirty="0" smtClean="0"/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Definisi: Presentasi dari waktu dimana sistem akan menyala dan bekerja secara tepat</a:t>
            </a:r>
          </a:p>
          <a:p>
            <a:endParaRPr lang="id-ID" dirty="0" smtClean="0"/>
          </a:p>
          <a:p>
            <a:r>
              <a:rPr lang="id-ID" dirty="0" smtClean="0"/>
              <a:t>Dapat dihitung menggunakan Mean-Time Between Failure (MTBF) and Mean-Time to Repair (MTTR)</a:t>
            </a:r>
          </a:p>
          <a:p>
            <a:pPr lvl="1"/>
            <a:r>
              <a:rPr lang="id-ID" dirty="0" smtClean="0"/>
              <a:t>MTBF: Lama waktu antar kegagalan</a:t>
            </a:r>
          </a:p>
          <a:p>
            <a:pPr lvl="1"/>
            <a:r>
              <a:rPr lang="id-ID" dirty="0" smtClean="0"/>
              <a:t>MTTR: Lama waktu yang dibutuhkan untuk melanjutkan operasi setelah kegagalan</a:t>
            </a:r>
          </a:p>
          <a:p>
            <a:pPr lvl="1"/>
            <a:r>
              <a:rPr lang="id-ID" dirty="0" smtClean="0"/>
              <a:t>Availability = MTBF / (MTBF + MTTR)</a:t>
            </a:r>
          </a:p>
        </p:txBody>
      </p:sp>
    </p:spTree>
    <p:extLst>
      <p:ext uri="{BB962C8B-B14F-4D97-AF65-F5344CB8AC3E}">
        <p14:creationId xmlns:p14="http://schemas.microsoft.com/office/powerpoint/2010/main" val="2392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</a:t>
            </a:r>
            <a:r>
              <a:rPr lang="id-ID" i="1" dirty="0" smtClean="0"/>
              <a:t>Non-functional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Mengukur </a:t>
            </a:r>
            <a:r>
              <a:rPr lang="id-ID" i="1" dirty="0"/>
              <a:t>Avaliability </a:t>
            </a:r>
            <a:r>
              <a:rPr lang="id-ID" dirty="0" smtClean="0"/>
              <a:t>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Mungkin mengarah pada kebutuhan </a:t>
            </a:r>
            <a:r>
              <a:rPr lang="id-ID" dirty="0" smtClean="0"/>
              <a:t>arsitektural</a:t>
            </a:r>
          </a:p>
          <a:p>
            <a:pPr lvl="1"/>
            <a:r>
              <a:rPr lang="id-ID" dirty="0" smtClean="0"/>
              <a:t>Redundant components (lower MTBF)</a:t>
            </a:r>
          </a:p>
          <a:p>
            <a:pPr lvl="1"/>
            <a:r>
              <a:rPr lang="id-ID" dirty="0" smtClean="0"/>
              <a:t>Modifiability of components (lower MTTR)</a:t>
            </a:r>
          </a:p>
          <a:p>
            <a:pPr lvl="1"/>
            <a:r>
              <a:rPr lang="id-ID" dirty="0" smtClean="0"/>
              <a:t>Special type of components (misal, self-diagnostic)</a:t>
            </a:r>
            <a:endParaRPr lang="id-ID" dirty="0"/>
          </a:p>
          <a:p>
            <a:pPr lvl="1"/>
            <a:endParaRPr lang="id-ID" dirty="0"/>
          </a:p>
          <a:p>
            <a:r>
              <a:rPr lang="id-ID" dirty="0" smtClean="0"/>
              <a:t>Pengukuran: MTBF dan MTTR dari komponen yang kritikal harus diidentifikasi (diukur) atau diestimasi</a:t>
            </a:r>
          </a:p>
          <a:p>
            <a:endParaRPr lang="id-ID" dirty="0"/>
          </a:p>
          <a:p>
            <a:r>
              <a:rPr lang="id-ID" dirty="0" smtClean="0"/>
              <a:t>Memodelkan reliability dan availability: misal, Markov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Mengukur </a:t>
            </a:r>
            <a:r>
              <a:rPr lang="id-ID" i="1" dirty="0"/>
              <a:t>Avaliability </a:t>
            </a:r>
            <a:r>
              <a:rPr lang="id-ID" dirty="0" smtClean="0"/>
              <a:t>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Contoh</a:t>
            </a:r>
          </a:p>
          <a:p>
            <a:pPr lvl="1"/>
            <a:r>
              <a:rPr lang="id-ID" dirty="0" smtClean="0"/>
              <a:t>Sebuah sistem harus memenuhi atau melebihi 99.99% uptime</a:t>
            </a:r>
          </a:p>
          <a:p>
            <a:pPr lvl="1"/>
            <a:r>
              <a:rPr lang="id-ID" dirty="0" smtClean="0"/>
              <a:t>Sebuah sistem seharusnya tidak </a:t>
            </a:r>
            <a:r>
              <a:rPr lang="id-ID" i="1" dirty="0" smtClean="0"/>
              <a:t>unavailable </a:t>
            </a:r>
            <a:r>
              <a:rPr lang="id-ID" dirty="0" smtClean="0"/>
              <a:t>lebih dari 1 jam per 1000 jam operasi</a:t>
            </a:r>
          </a:p>
          <a:p>
            <a:pPr lvl="1"/>
            <a:r>
              <a:rPr lang="id-ID" dirty="0" smtClean="0"/>
              <a:t>Waktu restart sistem membutuhkan waktu kurang dari 20 detik setelah terjadinya sebuah kegagalan dalam 95% kemungkinan kasus. (contoh kebutuhan MTTR)</a:t>
            </a:r>
            <a:endParaRPr lang="id-ID" dirty="0"/>
          </a:p>
          <a:p>
            <a:pPr lvl="1"/>
            <a:endParaRPr lang="id-ID" dirty="0"/>
          </a:p>
          <a:p>
            <a:r>
              <a:rPr lang="id-ID" dirty="0" smtClean="0"/>
              <a:t>Availability  		Downtime</a:t>
            </a:r>
          </a:p>
          <a:p>
            <a:pPr lvl="1"/>
            <a:r>
              <a:rPr lang="id-ID" dirty="0" smtClean="0"/>
              <a:t>90%		36.5 days/year</a:t>
            </a:r>
          </a:p>
          <a:p>
            <a:pPr lvl="1"/>
            <a:r>
              <a:rPr lang="id-ID" dirty="0" smtClean="0"/>
              <a:t>99%		3.65 days/year</a:t>
            </a:r>
          </a:p>
          <a:p>
            <a:pPr lvl="1"/>
            <a:r>
              <a:rPr lang="id-ID" dirty="0" smtClean="0"/>
              <a:t>99.9% 		8.76 hours/year</a:t>
            </a:r>
          </a:p>
          <a:p>
            <a:pPr lvl="1"/>
            <a:r>
              <a:rPr lang="id-ID" dirty="0" smtClean="0"/>
              <a:t>99.99%		52 minutes/year</a:t>
            </a:r>
          </a:p>
          <a:p>
            <a:pPr lvl="1"/>
            <a:r>
              <a:rPr lang="id-ID" dirty="0" smtClean="0"/>
              <a:t>99.999%		5 minutes/year</a:t>
            </a:r>
          </a:p>
          <a:p>
            <a:pPr lvl="1"/>
            <a:r>
              <a:rPr lang="id-ID" dirty="0" smtClean="0"/>
              <a:t>99.9999%		31 seconds/year</a:t>
            </a:r>
          </a:p>
        </p:txBody>
      </p:sp>
    </p:spTree>
    <p:extLst>
      <p:ext uri="{BB962C8B-B14F-4D97-AF65-F5344CB8AC3E}">
        <p14:creationId xmlns:p14="http://schemas.microsoft.com/office/powerpoint/2010/main" val="42221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Security</a:t>
            </a:r>
            <a:r>
              <a:rPr lang="id-ID" dirty="0" smtClean="0"/>
              <a:t>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Setidaknya ada 2 jenis ukuran:</a:t>
            </a:r>
          </a:p>
          <a:p>
            <a:pPr marL="731520" lvl="1" indent="-457200">
              <a:buFont typeface="+mj-lt"/>
              <a:buAutoNum type="arabicPeriod"/>
            </a:pPr>
            <a:r>
              <a:rPr lang="id-ID" dirty="0" smtClean="0"/>
              <a:t>Kemampuan untuk menahan usaha penggunaan yang tidak terautorisasi</a:t>
            </a:r>
          </a:p>
          <a:p>
            <a:pPr marL="731520" lvl="1" indent="-457200">
              <a:buFont typeface="+mj-lt"/>
              <a:buAutoNum type="arabicPeriod"/>
            </a:pPr>
            <a:r>
              <a:rPr lang="id-ID" dirty="0" smtClean="0"/>
              <a:t>Tetap memberikan layanan ke user-user yang sah meskipun dalam Denial of Service attacks (resisten terhadap DoS attacks)</a:t>
            </a:r>
          </a:p>
          <a:p>
            <a:pPr marL="731520" lvl="1" indent="-457200">
              <a:buFont typeface="+mj-lt"/>
              <a:buAutoNum type="arabicPeriod"/>
            </a:pPr>
            <a:endParaRPr lang="id-ID" dirty="0" smtClean="0"/>
          </a:p>
          <a:p>
            <a:r>
              <a:rPr lang="id-ID" dirty="0" smtClean="0"/>
              <a:t>Metode pengukuran:</a:t>
            </a:r>
          </a:p>
          <a:p>
            <a:pPr lvl="1"/>
            <a:r>
              <a:rPr lang="id-ID" dirty="0" smtClean="0"/>
              <a:t>Tingkat keberhasilan dalam autentikasi</a:t>
            </a:r>
          </a:p>
          <a:p>
            <a:pPr lvl="1"/>
            <a:r>
              <a:rPr lang="id-ID" dirty="0" smtClean="0"/>
              <a:t>Resisten terhadap serangan-serangan yang diketahui/diprediksi</a:t>
            </a:r>
          </a:p>
          <a:p>
            <a:pPr lvl="1"/>
            <a:r>
              <a:rPr lang="id-ID" dirty="0" smtClean="0"/>
              <a:t>Probability/time/resource untuk mendeteksi serangan</a:t>
            </a:r>
          </a:p>
          <a:p>
            <a:pPr lvl="1"/>
            <a:r>
              <a:rPr lang="id-ID" dirty="0" smtClean="0"/>
              <a:t>Prosentase dari jumlah services yang masih akan available selama sistem terserang</a:t>
            </a:r>
          </a:p>
          <a:p>
            <a:pPr lvl="1"/>
            <a:r>
              <a:rPr lang="id-ID" dirty="0" smtClean="0"/>
              <a:t>Prosentasi dari serangan-serangan yang sukses</a:t>
            </a:r>
          </a:p>
          <a:p>
            <a:pPr lvl="1"/>
            <a:r>
              <a:rPr lang="id-ID" dirty="0" smtClean="0"/>
              <a:t>Jangka waktu hidup password, atau sebuah session</a:t>
            </a:r>
          </a:p>
          <a:p>
            <a:pPr lvl="1"/>
            <a:r>
              <a:rPr lang="id-ID" dirty="0" smtClean="0"/>
              <a:t>Level enkripsi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Security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Mungkin mengarah pada kebutuhan arsitektural</a:t>
            </a:r>
          </a:p>
          <a:p>
            <a:r>
              <a:rPr lang="id-ID" dirty="0" smtClean="0"/>
              <a:t>Dapat dimodelkan (secara/menggunakan logic...)</a:t>
            </a:r>
          </a:p>
          <a:p>
            <a:endParaRPr lang="id-ID" dirty="0"/>
          </a:p>
          <a:p>
            <a:r>
              <a:rPr lang="id-ID" dirty="0" smtClean="0"/>
              <a:t>Contoh kebutuhan</a:t>
            </a:r>
          </a:p>
          <a:p>
            <a:pPr lvl="1"/>
            <a:r>
              <a:rPr lang="id-ID" dirty="0" smtClean="0"/>
              <a:t>Aplikasi harus mengidentifikasi semua aplikasi klien sebelum membolehkan klien tersebut untuk menggunakan kapabilitasnya</a:t>
            </a:r>
          </a:p>
          <a:p>
            <a:pPr lvl="1"/>
            <a:r>
              <a:rPr lang="id-ID" dirty="0" smtClean="0"/>
              <a:t>Aplikasi harus memastikan bahwa nama dari pegawai yang ada di HR dan database payroll sama persis dengan nama yang tercetak pada kartu Social Security Card</a:t>
            </a:r>
          </a:p>
          <a:p>
            <a:pPr lvl="1"/>
            <a:r>
              <a:rPr lang="id-ID" dirty="0" smtClean="0"/>
              <a:t>Setidaknya 99% ganggunan harus bisa dilacak dalam 10 detik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Usability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 smtClean="0"/>
              <a:t>Secara umum membahas tentang kemudahan dalam penggunaan dan pelatihan end-user.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 smtClean="0"/>
              <a:t>Learnability</a:t>
            </a:r>
          </a:p>
          <a:p>
            <a:pPr lvl="1"/>
            <a:r>
              <a:rPr lang="id-ID" dirty="0" smtClean="0"/>
              <a:t>Proporsi dari fungsionalitas atau task yang dapat dikuasai oleh user dalam waktu training yang telah ditentukan</a:t>
            </a:r>
          </a:p>
          <a:p>
            <a:pPr lvl="1"/>
            <a:endParaRPr lang="id-ID" dirty="0" smtClean="0"/>
          </a:p>
          <a:p>
            <a:r>
              <a:rPr lang="id-ID" dirty="0" smtClean="0"/>
              <a:t>Efficiency</a:t>
            </a:r>
          </a:p>
          <a:p>
            <a:pPr lvl="1"/>
            <a:r>
              <a:rPr lang="id-ID" dirty="0" smtClean="0"/>
              <a:t>Respon time yang dapat diterima/ditoleransi</a:t>
            </a:r>
          </a:p>
          <a:p>
            <a:pPr lvl="1"/>
            <a:r>
              <a:rPr lang="id-ID" dirty="0" smtClean="0"/>
              <a:t>Jumlah rask yang dikerjakan atau permasalahan yang diselesaikan dalam kurun waktu yang telah ditentukan</a:t>
            </a:r>
          </a:p>
          <a:p>
            <a:pPr lvl="1"/>
            <a:r>
              <a:rPr lang="id-ID" dirty="0" smtClean="0"/>
              <a:t>Jumlah klik mouse yang dibutuhkan untuk mengakses informasi atau fungsionalitas</a:t>
            </a:r>
          </a:p>
          <a:p>
            <a:pPr lvl="1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834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Mengukur </a:t>
            </a:r>
            <a:r>
              <a:rPr lang="id-ID" i="1" dirty="0"/>
              <a:t>Usability </a:t>
            </a:r>
            <a:r>
              <a:rPr lang="id-ID" i="1" dirty="0" smtClean="0"/>
              <a:t>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Memorability</a:t>
            </a:r>
          </a:p>
          <a:p>
            <a:pPr lvl="1"/>
            <a:r>
              <a:rPr lang="id-ID" dirty="0"/>
              <a:t>Jumlah (atau rasio) dari task-task yang dapat dipelajari dan dapat tetap dijalankan meskipun sudah lama tidak mengoperasikannya kembali (dalam kurun waktu yang telah ditentukan pula)</a:t>
            </a:r>
          </a:p>
          <a:p>
            <a:pPr lvl="1"/>
            <a:endParaRPr lang="id-ID" dirty="0"/>
          </a:p>
          <a:p>
            <a:r>
              <a:rPr lang="id-ID" dirty="0"/>
              <a:t>Error </a:t>
            </a:r>
            <a:r>
              <a:rPr lang="id-ID" dirty="0" smtClean="0"/>
              <a:t>avoidance</a:t>
            </a:r>
          </a:p>
          <a:p>
            <a:pPr lvl="1"/>
            <a:r>
              <a:rPr lang="id-ID" dirty="0" smtClean="0"/>
              <a:t>Jumlah kesalahan/error per periode waktu tertentu dan per kelas user tertentu</a:t>
            </a:r>
          </a:p>
          <a:p>
            <a:pPr lvl="1"/>
            <a:r>
              <a:rPr lang="id-ID" dirty="0" smtClean="0"/>
              <a:t>Jumlah panggilan/konsultasi ke </a:t>
            </a:r>
            <a:r>
              <a:rPr lang="id-ID" i="1" dirty="0" smtClean="0"/>
              <a:t>user support</a:t>
            </a:r>
          </a:p>
          <a:p>
            <a:endParaRPr lang="id-ID" i="1" dirty="0"/>
          </a:p>
          <a:p>
            <a:r>
              <a:rPr lang="id-ID" dirty="0" smtClean="0"/>
              <a:t>Error handling</a:t>
            </a:r>
          </a:p>
          <a:p>
            <a:pPr lvl="1"/>
            <a:r>
              <a:rPr lang="id-ID" dirty="0" smtClean="0"/>
              <a:t>Waktu yang dibutuhkan untuk pulih dari sebuah error dan dapat melanjutkan task-nya kembali</a:t>
            </a:r>
          </a:p>
          <a:p>
            <a:pPr lvl="1"/>
            <a:endParaRPr lang="id-ID" dirty="0" smtClean="0"/>
          </a:p>
          <a:p>
            <a:r>
              <a:rPr lang="id-ID" dirty="0" smtClean="0"/>
              <a:t>User satisfaction</a:t>
            </a:r>
          </a:p>
          <a:p>
            <a:pPr lvl="1"/>
            <a:r>
              <a:rPr lang="id-ID" dirty="0" smtClean="0"/>
              <a:t>Rasio kepuasan per kelas user</a:t>
            </a:r>
          </a:p>
          <a:p>
            <a:pPr lvl="1"/>
            <a:r>
              <a:rPr lang="id-ID" dirty="0" smtClean="0"/>
              <a:t>Rasio penggunaan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Mengukur </a:t>
            </a:r>
            <a:r>
              <a:rPr lang="id-ID" i="1" dirty="0"/>
              <a:t>Usability </a:t>
            </a:r>
            <a:r>
              <a:rPr lang="id-ID" i="1" dirty="0" smtClean="0"/>
              <a:t>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</a:p>
          <a:p>
            <a:pPr lvl="1"/>
            <a:r>
              <a:rPr lang="id-ID" dirty="0" smtClean="0"/>
              <a:t>4 dari 5 user harus dapat melakukan reservasi tamu  dalam 5 menit setelah selama 2 jam dikenalkan ke sistem</a:t>
            </a:r>
          </a:p>
          <a:p>
            <a:pPr lvl="1"/>
            <a:r>
              <a:rPr lang="id-ID" dirty="0" smtClean="0"/>
              <a:t>User baru harus dapat mengerjakan task X dan Y dalam  25 menit; User yang berpengalaman harus dapat mengerjakan task X dan Y dalam 2 menit</a:t>
            </a:r>
          </a:p>
          <a:p>
            <a:pPr lvl="1"/>
            <a:r>
              <a:rPr lang="id-ID" dirty="0" smtClean="0"/>
              <a:t>Setidaknya 80% dari kustomer yang disurvey setelah periode 3 bulan penggunaan sistem harus merangking kepuasannya di angka 7, dengan skala 1 – 10.</a:t>
            </a:r>
          </a:p>
        </p:txBody>
      </p:sp>
    </p:spTree>
    <p:extLst>
      <p:ext uri="{BB962C8B-B14F-4D97-AF65-F5344CB8AC3E}">
        <p14:creationId xmlns:p14="http://schemas.microsoft.com/office/powerpoint/2010/main" val="35763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Maintainability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Mengukur kemampuan untuk melakukan perubahan secara cepat dan efektif (secara biaya)</a:t>
            </a:r>
          </a:p>
          <a:p>
            <a:pPr lvl="1"/>
            <a:r>
              <a:rPr lang="id-ID" dirty="0" smtClean="0"/>
              <a:t>Ekstensi dengan fungsionalitas baru</a:t>
            </a:r>
          </a:p>
          <a:p>
            <a:pPr lvl="1"/>
            <a:r>
              <a:rPr lang="id-ID" dirty="0" smtClean="0"/>
              <a:t>Menghapus kapabilitas yang tidak diharapan</a:t>
            </a:r>
          </a:p>
          <a:p>
            <a:pPr lvl="1"/>
            <a:r>
              <a:rPr lang="id-ID" dirty="0" smtClean="0"/>
              <a:t>Adaptasi terhadap lingkungan kerja yang baru (portability)</a:t>
            </a:r>
          </a:p>
          <a:p>
            <a:pPr lvl="1"/>
            <a:r>
              <a:rPr lang="id-ID" dirty="0" smtClean="0"/>
              <a:t>Restructuring (modularizing, optimizing, creating reusable components)</a:t>
            </a:r>
          </a:p>
          <a:p>
            <a:pPr lvl="1"/>
            <a:endParaRPr lang="id-ID" dirty="0" smtClean="0"/>
          </a:p>
          <a:p>
            <a:r>
              <a:rPr lang="id-ID" dirty="0" smtClean="0"/>
              <a:t>Dapat diukur dalam hal</a:t>
            </a:r>
          </a:p>
          <a:p>
            <a:pPr lvl="1"/>
            <a:r>
              <a:rPr lang="id-ID" dirty="0" smtClean="0"/>
              <a:t>Metrik coupling/cohesion, jumlah anti-patterns, cyclomatic complexity</a:t>
            </a:r>
          </a:p>
          <a:p>
            <a:pPr lvl="1"/>
            <a:r>
              <a:rPr lang="id-ID" dirty="0" smtClean="0"/>
              <a:t>Waktu yang dibutuhan untuk menyelesaikan kecacatan, waktu yang dibutuhkan untu menambahkan fungsionalitas</a:t>
            </a:r>
          </a:p>
          <a:p>
            <a:pPr lvl="1"/>
            <a:r>
              <a:rPr lang="id-ID" dirty="0" smtClean="0"/>
              <a:t>Kualitas/kuantitas dokumentasi</a:t>
            </a:r>
          </a:p>
          <a:p>
            <a:pPr lvl="1"/>
            <a:endParaRPr lang="id-ID" dirty="0" smtClean="0"/>
          </a:p>
          <a:p>
            <a:r>
              <a:rPr lang="id-ID" dirty="0" smtClean="0"/>
              <a:t>Tool untuk mengukur</a:t>
            </a:r>
          </a:p>
          <a:p>
            <a:pPr lvl="1"/>
            <a:r>
              <a:rPr lang="en-CA" altLang="en-US" dirty="0"/>
              <a:t>code analysis </a:t>
            </a:r>
            <a:r>
              <a:rPr lang="en-CA" altLang="en-US" dirty="0" smtClean="0"/>
              <a:t>tools</a:t>
            </a:r>
            <a:r>
              <a:rPr lang="id-ID" altLang="en-US" dirty="0" smtClean="0"/>
              <a:t>, seperti: </a:t>
            </a:r>
            <a:r>
              <a:rPr lang="en-CA" altLang="en-US" dirty="0" smtClean="0"/>
              <a:t>IBM </a:t>
            </a:r>
            <a:r>
              <a:rPr lang="en-CA" altLang="en-US" dirty="0"/>
              <a:t>Structural Analysis for Java</a:t>
            </a:r>
            <a:br>
              <a:rPr lang="en-CA" altLang="en-US" dirty="0"/>
            </a:br>
            <a:r>
              <a:rPr lang="en-CA" altLang="en-US" dirty="0"/>
              <a:t>(http://www.alphaworks.ibm.com/tech/sa4j)</a:t>
            </a:r>
          </a:p>
          <a:p>
            <a:pPr lvl="1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5271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Mengukur </a:t>
            </a:r>
            <a:r>
              <a:rPr lang="id-ID" i="1" dirty="0"/>
              <a:t>Maintainability </a:t>
            </a:r>
            <a:r>
              <a:rPr lang="id-ID" i="1" dirty="0" smtClean="0"/>
              <a:t>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Contoh kebutuhan:</a:t>
            </a:r>
          </a:p>
          <a:p>
            <a:pPr lvl="1"/>
            <a:r>
              <a:rPr lang="id-ID" dirty="0" smtClean="0"/>
              <a:t>Setiap modul program harus bisa diukur maintainability-nya berdasarkan prosedur xx. 70% harus ternilai “highly maintainable” and tidak ada yang ternilai “poor”</a:t>
            </a:r>
          </a:p>
          <a:p>
            <a:pPr lvl="1"/>
            <a:r>
              <a:rPr lang="id-ID" dirty="0" smtClean="0"/>
              <a:t>Tidak ada method dari object apapun yang melebihi 200 LOC</a:t>
            </a:r>
          </a:p>
          <a:p>
            <a:pPr lvl="1"/>
            <a:r>
              <a:rPr lang="id-ID" dirty="0" smtClean="0"/>
              <a:t>Instalasi dari versi baru harus tanpa mengubah semua konten database dan setting personalnya</a:t>
            </a:r>
          </a:p>
          <a:p>
            <a:pPr lvl="1"/>
            <a:r>
              <a:rPr lang="id-ID" dirty="0" smtClean="0"/>
              <a:t>Produk harus memberikan fasilitas untuk merunut semua fielad database kapanpun dibutuhkan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Pengukuran </a:t>
            </a:r>
            <a:r>
              <a:rPr lang="id-ID" i="1" dirty="0" smtClean="0"/>
              <a:t>Testability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Mengukur kemampuan untuk mendeteksi, mengisolasi, dan memperbaiki </a:t>
            </a:r>
            <a:r>
              <a:rPr lang="id-ID" i="1" dirty="0" smtClean="0"/>
              <a:t>defect</a:t>
            </a:r>
          </a:p>
          <a:p>
            <a:pPr lvl="1"/>
            <a:r>
              <a:rPr lang="id-ID" dirty="0" smtClean="0"/>
              <a:t>Waktu yang dibutuhkan untuk menjalankan testing</a:t>
            </a:r>
          </a:p>
          <a:p>
            <a:pPr lvl="1"/>
            <a:r>
              <a:rPr lang="id-ID" dirty="0" smtClean="0"/>
              <a:t>Waktu yang dibutuhkan untuk menguji lingkungan (pengembangan dan eksekusi)</a:t>
            </a:r>
          </a:p>
          <a:p>
            <a:pPr lvl="1"/>
            <a:r>
              <a:rPr lang="id-ID" dirty="0" smtClean="0"/>
              <a:t>Probabilitas dari kegagalan yang nambap dikarenakan adanya </a:t>
            </a:r>
            <a:r>
              <a:rPr lang="id-ID" i="1" dirty="0" smtClean="0"/>
              <a:t>defect</a:t>
            </a:r>
          </a:p>
          <a:p>
            <a:pPr lvl="1"/>
            <a:r>
              <a:rPr lang="id-ID" dirty="0" smtClean="0"/>
              <a:t>Lingkup/cakupan test (lingkup kebutuhan, lingkup kode...)</a:t>
            </a:r>
          </a:p>
          <a:p>
            <a:endParaRPr lang="id-ID" i="1" dirty="0"/>
          </a:p>
          <a:p>
            <a:r>
              <a:rPr lang="id-ID" dirty="0" smtClean="0"/>
              <a:t>Mungkin mengarah ke kebutuhan arsitektural</a:t>
            </a:r>
          </a:p>
          <a:p>
            <a:pPr lvl="1"/>
            <a:r>
              <a:rPr lang="id-ID" dirty="0" smtClean="0"/>
              <a:t>Mekanisme untuk monitoring</a:t>
            </a:r>
          </a:p>
          <a:p>
            <a:pPr lvl="1"/>
            <a:r>
              <a:rPr lang="id-ID" dirty="0" smtClean="0"/>
              <a:t>Access points maupun kontrol tambahan lain</a:t>
            </a:r>
          </a:p>
          <a:p>
            <a:endParaRPr lang="id-ID" dirty="0" smtClean="0"/>
          </a:p>
          <a:p>
            <a:r>
              <a:rPr lang="id-ID" dirty="0" smtClean="0"/>
              <a:t>Contoh kebutuhan</a:t>
            </a:r>
          </a:p>
          <a:p>
            <a:pPr lvl="1"/>
            <a:r>
              <a:rPr lang="id-ID" dirty="0" smtClean="0"/>
              <a:t>Sistem yang terdeliver harus melibatkan unit test yang memastikan keterlibatan 100% cabang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92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4" y="75874"/>
            <a:ext cx="8818576" cy="67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</a:t>
            </a:r>
            <a:r>
              <a:rPr lang="id-ID" i="1" dirty="0" smtClean="0"/>
              <a:t> Portability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Derajat kemudahan dimana sebuah PL yang berjalan di sebuah platform dapat dengan mudah diubah untuk dijalankan di platform yang lain</a:t>
            </a:r>
          </a:p>
          <a:p>
            <a:pPr>
              <a:buFont typeface="Wingdings" panose="05000000000000000000" pitchFamily="2" charset="2"/>
              <a:buChar char="§"/>
            </a:pP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 Misal: dari Unix ke Windows</a:t>
            </a:r>
          </a:p>
          <a:p>
            <a:pPr>
              <a:buFont typeface="Wingdings" panose="05000000000000000000" pitchFamily="2" charset="2"/>
              <a:buChar char="§"/>
            </a:pP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 Sulit untuk diukur, dikarenakan sulitnya memprediksi apa/bagaimanakan generasi platform yang akan datang</a:t>
            </a:r>
          </a:p>
          <a:p>
            <a:pPr>
              <a:buFont typeface="Wingdings" panose="05000000000000000000" pitchFamily="2" charset="2"/>
              <a:buChar char="§"/>
            </a:pPr>
            <a:endParaRPr lang="id-ID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 </a:t>
            </a:r>
            <a:r>
              <a:rPr lang="id-ID" dirty="0" smtClean="0"/>
              <a:t>Dapat ditingkatkan dengan menggunakan bahasa, OS, dan tool yang secara umum tersedia dan sudah terstandardisasi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Misal: C/C++/C#/Java/J2EE/J2ME/.NET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58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</a:t>
            </a:r>
            <a:r>
              <a:rPr lang="id-ID" i="1" dirty="0" smtClean="0"/>
              <a:t>Integrability </a:t>
            </a:r>
            <a:r>
              <a:rPr lang="id-ID" dirty="0" smtClean="0"/>
              <a:t>dan </a:t>
            </a:r>
            <a:r>
              <a:rPr lang="id-ID" i="1" dirty="0" smtClean="0"/>
              <a:t>Reusability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Integrability</a:t>
            </a:r>
          </a:p>
          <a:p>
            <a:pPr lvl="1"/>
            <a:r>
              <a:rPr lang="id-ID" dirty="0" smtClean="0"/>
              <a:t>Mengukur kemampuan komponen-komponen yang terpisah untuk bekerja bersama-sama</a:t>
            </a:r>
          </a:p>
          <a:p>
            <a:pPr lvl="1"/>
            <a:r>
              <a:rPr lang="id-ID" dirty="0" smtClean="0"/>
              <a:t>Dapat dinyatakan sebagai</a:t>
            </a:r>
          </a:p>
          <a:p>
            <a:pPr lvl="2"/>
            <a:r>
              <a:rPr lang="id-ID" dirty="0" smtClean="0"/>
              <a:t>Waktu yang dibutuhkan untuk berintegrasi dengan sebuah sistem baru yang terlibat di </a:t>
            </a:r>
            <a:r>
              <a:rPr lang="id-ID" i="1" dirty="0" smtClean="0"/>
              <a:t>interface</a:t>
            </a:r>
          </a:p>
          <a:p>
            <a:endParaRPr lang="id-ID" dirty="0"/>
          </a:p>
          <a:p>
            <a:r>
              <a:rPr lang="id-ID" dirty="0" smtClean="0"/>
              <a:t>Reusability</a:t>
            </a:r>
          </a:p>
          <a:p>
            <a:pPr lvl="1"/>
            <a:r>
              <a:rPr lang="id-ID" dirty="0" smtClean="0"/>
              <a:t>Mengukur emampuan dari komponen-komponen yang ada dan dapat digunaan kembali di aplikasi yang baru</a:t>
            </a:r>
          </a:p>
          <a:p>
            <a:pPr lvl="1"/>
            <a:r>
              <a:rPr lang="id-ID" dirty="0" smtClean="0"/>
              <a:t>Dapat dinyatakan sebagai</a:t>
            </a:r>
          </a:p>
          <a:p>
            <a:pPr lvl="2"/>
            <a:r>
              <a:rPr lang="id-ID" dirty="0" smtClean="0"/>
              <a:t>Prosentase dari kebutuhan yang digunakan kembali (reused), elemen rancangan, kode, test...</a:t>
            </a:r>
          </a:p>
          <a:p>
            <a:pPr lvl="2"/>
            <a:r>
              <a:rPr lang="id-ID" dirty="0" smtClean="0"/>
              <a:t>Coupling komponen</a:t>
            </a:r>
          </a:p>
          <a:p>
            <a:pPr lvl="2"/>
            <a:r>
              <a:rPr lang="id-ID" dirty="0" smtClean="0"/>
              <a:t>Tingkat kegunaan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Pengukuran </a:t>
            </a:r>
            <a:r>
              <a:rPr lang="id-ID" i="1" dirty="0" smtClean="0"/>
              <a:t>Robustness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Mengukur kemampuan sistem untuk menghadapi hal-hal yang tidak diharapkan</a:t>
            </a:r>
          </a:p>
          <a:p>
            <a:pPr lvl="1"/>
            <a:r>
              <a:rPr lang="id-ID" dirty="0" smtClean="0"/>
              <a:t>Prosentasi kegagalan karena input yang invalid</a:t>
            </a:r>
          </a:p>
          <a:p>
            <a:pPr lvl="1"/>
            <a:r>
              <a:rPr lang="id-ID" dirty="0" smtClean="0"/>
              <a:t>Tingkat degradasi service</a:t>
            </a:r>
          </a:p>
          <a:p>
            <a:pPr lvl="2"/>
            <a:r>
              <a:rPr lang="id-ID" dirty="0" smtClean="0"/>
              <a:t>Performa minimal dibawah load yang ekstrim</a:t>
            </a:r>
          </a:p>
          <a:p>
            <a:pPr lvl="2"/>
            <a:r>
              <a:rPr lang="id-ID" dirty="0" smtClean="0"/>
              <a:t>Jumlah service yang aktif saat muncul kegagalan</a:t>
            </a:r>
          </a:p>
          <a:p>
            <a:pPr lvl="2"/>
            <a:r>
              <a:rPr lang="id-ID" dirty="0" smtClean="0"/>
              <a:t>Waktu yang dibutuhkan sistem untuk mengontrol kondisi dalam tekanan</a:t>
            </a:r>
          </a:p>
          <a:p>
            <a:endParaRPr lang="id-ID" dirty="0"/>
          </a:p>
          <a:p>
            <a:r>
              <a:rPr lang="id-ID" dirty="0" smtClean="0"/>
              <a:t>Contoh kebutuhan</a:t>
            </a:r>
          </a:p>
          <a:p>
            <a:pPr lvl="1"/>
            <a:r>
              <a:rPr lang="id-ID" dirty="0" smtClean="0"/>
              <a:t>Estimasi kehilangan data untuk kasus disk crash harus lebih kecil dari 0.01%</a:t>
            </a:r>
          </a:p>
          <a:p>
            <a:pPr lvl="1"/>
            <a:r>
              <a:rPr lang="id-ID" dirty="0" smtClean="0"/>
              <a:t>Sistem harus dapat menangani lebih dari 10000 user yang bekerja bersama-sama dalam pemenuhan kebutuhan mereka dan lebih dari 25000 user dengan kemampuan browsing 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Pengukuran </a:t>
            </a:r>
            <a:r>
              <a:rPr lang="id-ID" i="1" dirty="0" smtClean="0"/>
              <a:t>Domain-specific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Kualitas pengukuran mungkin bergantung pada domain aplikasi yang dirujuk</a:t>
            </a:r>
          </a:p>
          <a:p>
            <a:endParaRPr lang="id-ID" dirty="0"/>
          </a:p>
          <a:p>
            <a:r>
              <a:rPr lang="id-ID" dirty="0" smtClean="0"/>
              <a:t>Performance</a:t>
            </a:r>
          </a:p>
          <a:p>
            <a:pPr lvl="1"/>
            <a:r>
              <a:rPr lang="id-ID" dirty="0" smtClean="0"/>
              <a:t>Web-based system: jumlah request yang dapat diproses per detik</a:t>
            </a:r>
          </a:p>
          <a:p>
            <a:pPr lvl="1"/>
            <a:r>
              <a:rPr lang="id-ID" dirty="0" smtClean="0"/>
              <a:t>Video games: Jumlah 3D image per detik</a:t>
            </a:r>
          </a:p>
          <a:p>
            <a:endParaRPr lang="id-ID" dirty="0"/>
          </a:p>
          <a:p>
            <a:r>
              <a:rPr lang="id-ID" dirty="0" smtClean="0"/>
              <a:t>Accessibility</a:t>
            </a:r>
          </a:p>
          <a:p>
            <a:pPr lvl="1"/>
            <a:r>
              <a:rPr lang="id-ID" dirty="0" smtClean="0"/>
              <a:t>Web-based system: Kemampuan untuk memfasilitasi pengguna buta warna</a:t>
            </a:r>
          </a:p>
          <a:p>
            <a:pPr lvl="1"/>
            <a:r>
              <a:rPr lang="id-ID" smtClean="0"/>
              <a:t>Video games: kesesuaian age/content 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i="1" dirty="0" smtClean="0"/>
              <a:t>Automatic Teller Machine (ATM)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Diskusi Kelas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Diskusi Kelas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Buat kelompok @ maks 3 orang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Diskusikan kalimat-kalimat kebutuhan NF berikut:</a:t>
            </a:r>
          </a:p>
          <a:p>
            <a:pPr marL="788670" lvl="1" indent="-514350">
              <a:buFont typeface="+mj-lt"/>
              <a:buAutoNum type="arabicPeriod"/>
            </a:pPr>
            <a:r>
              <a:rPr lang="id-ID" dirty="0" smtClean="0"/>
              <a:t>5 kriteria faktor kualitas Eksternal</a:t>
            </a:r>
          </a:p>
          <a:p>
            <a:pPr marL="788670" lvl="1" indent="-514350">
              <a:buFont typeface="+mj-lt"/>
              <a:buAutoNum type="arabicPeriod"/>
            </a:pPr>
            <a:r>
              <a:rPr lang="id-ID" dirty="0" smtClean="0"/>
              <a:t>1 kriteria faktor kualitas Internal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Tulis di kertas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2 kelompok maju mempresentasikan (random)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93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ATM: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7787459"/>
              </p:ext>
            </p:extLst>
          </p:nvPr>
        </p:nvGraphicFramePr>
        <p:xfrm>
          <a:off x="457200" y="1219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78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Kebutuhan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Correctness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Robustness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Performance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Interface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Reliability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Availability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Safety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Security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ATM: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Internal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879906"/>
              </p:ext>
            </p:extLst>
          </p:nvPr>
        </p:nvGraphicFramePr>
        <p:xfrm>
          <a:off x="457200" y="17526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781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Kebutuhan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Maintainability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Portability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Sebutkanlah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ATM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solusinya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24 jam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kasir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ekonomis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Kebutuhan Non-Fungsional (IEEE definition)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1752600"/>
            <a:ext cx="7921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“</a:t>
            </a:r>
            <a:r>
              <a:rPr lang="id-ID" sz="2400" dirty="0" smtClean="0">
                <a:solidFill>
                  <a:srgbClr val="00B050"/>
                </a:solidFill>
              </a:rPr>
              <a:t>kebutuhan non-fungsional</a:t>
            </a:r>
            <a:r>
              <a:rPr lang="id-ID" dirty="0" smtClean="0"/>
              <a:t> – di dalam rekayasa sistem, sebuah kebutuhan PL yang menjelaskan </a:t>
            </a:r>
            <a:r>
              <a:rPr lang="id-ID" dirty="0" smtClean="0">
                <a:solidFill>
                  <a:srgbClr val="FF0000"/>
                </a:solidFill>
              </a:rPr>
              <a:t>bukan tentang</a:t>
            </a:r>
            <a:r>
              <a:rPr lang="id-ID" b="1" dirty="0" smtClean="0">
                <a:solidFill>
                  <a:srgbClr val="FF0000"/>
                </a:solidFill>
              </a:rPr>
              <a:t> </a:t>
            </a:r>
            <a:r>
              <a:rPr lang="id-ID" dirty="0" smtClean="0"/>
              <a:t>apa yang akan dilakukan PL, tetapi </a:t>
            </a:r>
            <a:r>
              <a:rPr lang="id-ID" dirty="0" smtClean="0">
                <a:solidFill>
                  <a:srgbClr val="00B050"/>
                </a:solidFill>
              </a:rPr>
              <a:t>bagaimana</a:t>
            </a:r>
            <a:r>
              <a:rPr lang="id-ID" b="1" dirty="0" smtClean="0"/>
              <a:t> </a:t>
            </a:r>
            <a:r>
              <a:rPr lang="id-ID" dirty="0" smtClean="0"/>
              <a:t>PL akan mengerjakannya, sebagai contoh: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Kebutuhan performa PL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Kebutuhan interface external PL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Batasan rancangan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Atribut kualitas PL.</a:t>
            </a:r>
          </a:p>
          <a:p>
            <a:r>
              <a:rPr lang="id-ID" dirty="0" smtClean="0"/>
              <a:t>Kebutuhan non-fungsional sulit untuk diujikan; sehingga evaluasinya biasanya dilakukan secara sujektif.”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" y="4670524"/>
            <a:ext cx="7921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“</a:t>
            </a:r>
            <a:r>
              <a:rPr lang="id-ID" sz="2400" dirty="0" smtClean="0">
                <a:solidFill>
                  <a:srgbClr val="00B050"/>
                </a:solidFill>
              </a:rPr>
              <a:t>kebutuhan non-fungsional</a:t>
            </a:r>
            <a:r>
              <a:rPr lang="id-ID" dirty="0" smtClean="0"/>
              <a:t> – umumnya dinyatakan secara informal, sulit untuk diimplementasikan ketika proses pembangunan PL dan perlu untuk dievaluasi sebelum diberikan ke konsumer.”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Mendeskripsikan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batasan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karakteristik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properti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,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operasional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dipenuhi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/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aktualisasi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non-</a:t>
            </a:r>
            <a:r>
              <a:rPr lang="en-US" sz="2400" dirty="0" err="1" smtClean="0"/>
              <a:t>fungsional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tahapan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implementasi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Pendekatan </a:t>
            </a:r>
            <a:r>
              <a:rPr lang="id-ID" i="1" dirty="0" smtClean="0"/>
              <a:t>product-oriented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2" y="1380548"/>
            <a:ext cx="7801875" cy="51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Pendekatan </a:t>
            </a:r>
            <a:r>
              <a:rPr lang="id-ID" i="1" dirty="0" smtClean="0"/>
              <a:t>product-oriented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F604-538E-4083-AE39-B82DFDD7A3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Quality Metrics: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676400"/>
          <a:ext cx="65532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470"/>
                <a:gridCol w="5078730"/>
              </a:tblGrid>
              <a:tr h="220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Property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Metric</a:t>
                      </a:r>
                      <a:endParaRPr lang="en-US" sz="1600" dirty="0"/>
                    </a:p>
                  </a:txBody>
                  <a:tcPr/>
                </a:tc>
              </a:tr>
              <a:tr h="1989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Transaction/sec, response time, screen refresh time</a:t>
                      </a:r>
                      <a:endParaRPr lang="en-US" sz="1600" dirty="0"/>
                    </a:p>
                  </a:txBody>
                  <a:tcPr/>
                </a:tc>
              </a:tr>
              <a:tr h="1989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Kbytes, LOCs, Function Points, Complexity measures</a:t>
                      </a:r>
                      <a:endParaRPr lang="en-US" sz="1600" dirty="0"/>
                    </a:p>
                  </a:txBody>
                  <a:tcPr/>
                </a:tc>
              </a:tr>
              <a:tr h="220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Ease of 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Transaction/sec, response time, screen refresh time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95800" y="4572000"/>
          <a:ext cx="4191001" cy="195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5363"/>
                <a:gridCol w="1062037"/>
                <a:gridCol w="1066800"/>
                <a:gridCol w="1066801"/>
              </a:tblGrid>
              <a:tr h="3721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Relative 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Weighted rating</a:t>
                      </a:r>
                      <a:endParaRPr lang="en-US" sz="1400" dirty="0"/>
                    </a:p>
                  </a:txBody>
                  <a:tcPr/>
                </a:tc>
              </a:tr>
              <a:tr h="2189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</a:tr>
              <a:tr h="2189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  <a:endParaRPr lang="en-US" sz="1400" dirty="0"/>
                    </a:p>
                  </a:txBody>
                  <a:tcPr/>
                </a:tc>
              </a:tr>
              <a:tr h="2189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Ease of 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</a:tr>
              <a:tr h="266378">
                <a:tc gridSpan="3">
                  <a:txBody>
                    <a:bodyPr/>
                    <a:lstStyle/>
                    <a:p>
                      <a:r>
                        <a:rPr lang="en-US" sz="1400" b="1" dirty="0" smtClean="0"/>
                        <a:t>Overall Quality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5.5/10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3276600"/>
            <a:ext cx="6115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Usual metrification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Determine a set of desirable attributes (i.e. </a:t>
            </a:r>
            <a:r>
              <a:rPr lang="en-US" dirty="0" err="1" smtClean="0"/>
              <a:t>ilities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Determine relative importance/weight of such attributes</a:t>
            </a:r>
          </a:p>
          <a:p>
            <a:pPr marL="342900" indent="-342900">
              <a:buAutoNum type="arabicPeriod"/>
            </a:pPr>
            <a:r>
              <a:rPr lang="en-US" dirty="0" smtClean="0"/>
              <a:t>Evaluate the quality (rating) of each of attributes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weighted rating for each</a:t>
            </a:r>
          </a:p>
          <a:p>
            <a:pPr marL="342900" indent="-342900">
              <a:buAutoNum type="arabicPeriod"/>
            </a:pPr>
            <a:r>
              <a:rPr lang="en-US" dirty="0" smtClean="0"/>
              <a:t>Sum up all weighted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</a:t>
            </a:r>
            <a:r>
              <a:rPr lang="id-ID" dirty="0" smtClean="0"/>
              <a:t>e-tipe (eksternal)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ketertarikan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i="1" dirty="0" smtClean="0"/>
              <a:t>(correctness)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Ketahanan </a:t>
            </a:r>
            <a:r>
              <a:rPr lang="id-ID" i="1" dirty="0" smtClean="0"/>
              <a:t>(</a:t>
            </a:r>
            <a:r>
              <a:rPr lang="en-US" i="1" dirty="0" smtClean="0"/>
              <a:t>robustness</a:t>
            </a:r>
            <a:r>
              <a:rPr lang="id-ID" i="1" dirty="0" smtClean="0"/>
              <a:t>)</a:t>
            </a:r>
            <a:endParaRPr lang="en-US" i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Unjuk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i="1" dirty="0" smtClean="0"/>
              <a:t> (performance)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i="1" dirty="0" smtClean="0"/>
              <a:t>(interface)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Keandalan</a:t>
            </a:r>
            <a:r>
              <a:rPr lang="en-US" dirty="0" smtClean="0"/>
              <a:t> </a:t>
            </a:r>
            <a:r>
              <a:rPr lang="en-US" i="1" dirty="0" smtClean="0"/>
              <a:t>(reliability)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i="1" dirty="0" smtClean="0"/>
              <a:t>(availability)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247</TotalTime>
  <Words>2366</Words>
  <Application>Microsoft Office PowerPoint</Application>
  <PresentationFormat>On-screen Show (4:3)</PresentationFormat>
  <Paragraphs>410</Paragraphs>
  <Slides>49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</vt:lpstr>
      <vt:lpstr>Cambria Math</vt:lpstr>
      <vt:lpstr>Times New Roman</vt:lpstr>
      <vt:lpstr>Wingdings</vt:lpstr>
      <vt:lpstr>Wingdings 3</vt:lpstr>
      <vt:lpstr>Origin</vt:lpstr>
      <vt:lpstr>Kebutuhan Fungsional &amp;  Non-Fungsional</vt:lpstr>
      <vt:lpstr>Kebutuhan Fungsional</vt:lpstr>
      <vt:lpstr>Kebutuhan Non-functional</vt:lpstr>
      <vt:lpstr>PowerPoint Presentation</vt:lpstr>
      <vt:lpstr>Kebutuhan Non-Fungsional (IEEE definition)</vt:lpstr>
      <vt:lpstr>Deskripsi</vt:lpstr>
      <vt:lpstr>Pendekatan product-oriented</vt:lpstr>
      <vt:lpstr>Pendekatan product-oriented</vt:lpstr>
      <vt:lpstr>Tipe-tipe (eksternal)</vt:lpstr>
      <vt:lpstr>Tipe-tipe (internal)</vt:lpstr>
      <vt:lpstr>Kualitas Perangkat Lunak</vt:lpstr>
      <vt:lpstr>Kualitas PL (1)</vt:lpstr>
      <vt:lpstr>Kualitas PL (2)</vt:lpstr>
      <vt:lpstr>Klasifikasi Kebutuhan NF</vt:lpstr>
      <vt:lpstr>Tipe-tipe Kebutuhan NF</vt:lpstr>
      <vt:lpstr>Klasifikasi lain dari Kebutuhan NF</vt:lpstr>
      <vt:lpstr>Product-oriented Attributes</vt:lpstr>
      <vt:lpstr>Product family-oriented Attributes</vt:lpstr>
      <vt:lpstr>Process-oriented Attributes</vt:lpstr>
      <vt:lpstr>Klasifikasi lain Kebutuhan NF</vt:lpstr>
      <vt:lpstr>Pengukuran Kualitas</vt:lpstr>
      <vt:lpstr>Kuantifikasi</vt:lpstr>
      <vt:lpstr>Measures vs. metrics</vt:lpstr>
      <vt:lpstr>PowerPoint Presentation</vt:lpstr>
      <vt:lpstr>Mengukur Performance (1)</vt:lpstr>
      <vt:lpstr>Mengukur Performance (2)</vt:lpstr>
      <vt:lpstr>Mengukur Reliability (1)</vt:lpstr>
      <vt:lpstr>Mengukur Reliability (2)</vt:lpstr>
      <vt:lpstr>Mengukur Avaliability (1)</vt:lpstr>
      <vt:lpstr>Mengukur Avaliability (2)</vt:lpstr>
      <vt:lpstr>Mengukur Avaliability (3)</vt:lpstr>
      <vt:lpstr>Mengukur Security (1)</vt:lpstr>
      <vt:lpstr>Mengukur Security (2)</vt:lpstr>
      <vt:lpstr>Mengukur Usability (1)</vt:lpstr>
      <vt:lpstr>Mengukur Usability (2)</vt:lpstr>
      <vt:lpstr>Mengukur Usability (3)</vt:lpstr>
      <vt:lpstr>Mengukur Maintainability (1)</vt:lpstr>
      <vt:lpstr>Mengukur Maintainability (2)</vt:lpstr>
      <vt:lpstr>Pengukuran Testability (1)</vt:lpstr>
      <vt:lpstr>Mengukur Portability</vt:lpstr>
      <vt:lpstr>Mengukur Integrability dan Reusability</vt:lpstr>
      <vt:lpstr>Pengukuran Robustness</vt:lpstr>
      <vt:lpstr>Pengukuran Domain-specific</vt:lpstr>
      <vt:lpstr>Studi Kasus: Automatic Teller Machine (ATM)</vt:lpstr>
      <vt:lpstr>Diskusi Kelas</vt:lpstr>
      <vt:lpstr>ATM: Faktor Kualitas Eksternal</vt:lpstr>
      <vt:lpstr>ATM: Faktor Kualitas Internal</vt:lpstr>
      <vt:lpstr>Pertanyaan?</vt:lpstr>
      <vt:lpstr>Jawaban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Kebutuhan Fungsional &amp; Non-Fungsional</dc:title>
  <dc:creator>Licha</dc:creator>
  <cp:lastModifiedBy>Windows User</cp:lastModifiedBy>
  <cp:revision>36</cp:revision>
  <dcterms:created xsi:type="dcterms:W3CDTF">2013-02-21T05:35:12Z</dcterms:created>
  <dcterms:modified xsi:type="dcterms:W3CDTF">2018-03-01T05:12:39Z</dcterms:modified>
</cp:coreProperties>
</file>