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78" r:id="rId3"/>
    <p:sldId id="276" r:id="rId4"/>
    <p:sldId id="277" r:id="rId5"/>
    <p:sldId id="275" r:id="rId6"/>
    <p:sldId id="258" r:id="rId7"/>
    <p:sldId id="289" r:id="rId8"/>
    <p:sldId id="259" r:id="rId9"/>
    <p:sldId id="291" r:id="rId10"/>
    <p:sldId id="292" r:id="rId11"/>
    <p:sldId id="260" r:id="rId12"/>
    <p:sldId id="294" r:id="rId13"/>
    <p:sldId id="293" r:id="rId14"/>
    <p:sldId id="261" r:id="rId15"/>
    <p:sldId id="290" r:id="rId16"/>
    <p:sldId id="263" r:id="rId17"/>
    <p:sldId id="264" r:id="rId18"/>
    <p:sldId id="265" r:id="rId19"/>
    <p:sldId id="266" r:id="rId20"/>
    <p:sldId id="267" r:id="rId21"/>
    <p:sldId id="268" r:id="rId22"/>
    <p:sldId id="272" r:id="rId23"/>
    <p:sldId id="273" r:id="rId24"/>
    <p:sldId id="274" r:id="rId25"/>
    <p:sldId id="295" r:id="rId26"/>
    <p:sldId id="296" r:id="rId27"/>
    <p:sldId id="29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611F3-5327-4420-BDA0-A6E3FE88A9BD}" type="datetimeFigureOut">
              <a:rPr lang="en-US" smtClean="0"/>
              <a:pPr/>
              <a:t>1/5/1980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22BA-C6C1-46E9-A1E5-6FFB0D242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i="1" dirty="0" smtClean="0"/>
              <a:t>Development</a:t>
            </a:r>
            <a:r>
              <a:rPr lang="en-US" i="1" baseline="0" dirty="0" smtClean="0"/>
              <a:t> Environment: </a:t>
            </a:r>
            <a:r>
              <a:rPr lang="en-US" i="0" baseline="0" dirty="0" err="1" smtClean="0"/>
              <a:t>Lingkungan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yg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digunakan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dalam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proses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daur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hidup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pengembangan</a:t>
            </a:r>
            <a:r>
              <a:rPr lang="en-US" i="0" baseline="0" dirty="0" smtClean="0"/>
              <a:t> PL, </a:t>
            </a:r>
            <a:r>
              <a:rPr lang="en-US" i="0" baseline="0" dirty="0" err="1" smtClean="0"/>
              <a:t>baik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sistem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yg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maupun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awal</a:t>
            </a:r>
            <a:r>
              <a:rPr lang="en-US" i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pihak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dikelola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menghasilkan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lunak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memuaskan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pelanggan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pihak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komitmen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mematuhi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mengikuti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rekayasa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efektif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Best Practice: </a:t>
            </a:r>
            <a:r>
              <a:rPr lang="en-US" baseline="0" dirty="0" err="1" smtClean="0"/>
              <a:t>langkah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penyelesaian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dibangun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serangkaian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terkait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permasalahan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err="1" smtClean="0"/>
              <a:t>Kontrak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meliputi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teknikal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organisasional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biaya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jadwal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mengandung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informal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komitmen-komitmen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ekspektasi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pihak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terlibat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Customer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vendor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organisasi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IEEE </a:t>
            </a:r>
            <a:r>
              <a:rPr lang="en-US" dirty="0" err="1" smtClean="0"/>
              <a:t>merekomendasikan</a:t>
            </a:r>
            <a:r>
              <a:rPr lang="en-US" dirty="0" smtClean="0"/>
              <a:t> </a:t>
            </a:r>
            <a:r>
              <a:rPr lang="en-US" dirty="0" err="1" smtClean="0"/>
              <a:t>pembuat</a:t>
            </a:r>
            <a:r>
              <a:rPr lang="en-US" dirty="0" smtClean="0"/>
              <a:t> SKPL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penyelia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Antarmuka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eksternal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PL </a:t>
            </a:r>
            <a:r>
              <a:rPr lang="en-US" baseline="0" dirty="0" err="1" smtClean="0"/>
              <a:t>berinteraksi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orang-orang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lunak</a:t>
            </a:r>
            <a:r>
              <a:rPr lang="en-US" baseline="0" dirty="0" smtClean="0"/>
              <a:t> yang lain.</a:t>
            </a:r>
          </a:p>
          <a:p>
            <a:pPr>
              <a:buFontTx/>
              <a:buChar char="-"/>
            </a:pPr>
            <a:r>
              <a:rPr lang="en-US" baseline="0" dirty="0" smtClean="0"/>
              <a:t>Performa: </a:t>
            </a:r>
            <a:r>
              <a:rPr lang="en-US" baseline="0" dirty="0" err="1" smtClean="0"/>
              <a:t>kecepatan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ketersediaan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pemulihan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Atribut-atribut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portabilitas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ketepatan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kemudahan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pemeliharaan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Batasan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berpengaruh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pemrograman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kebijakan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integritas</a:t>
            </a:r>
            <a:r>
              <a:rPr lang="en-US" baseline="0" dirty="0" smtClean="0"/>
              <a:t> basis data, </a:t>
            </a:r>
            <a:r>
              <a:rPr lang="en-US" baseline="0" dirty="0" err="1" smtClean="0"/>
              <a:t>keterbatasan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5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E585071-0CD5-43C2-8D73-EFEE557EF4FB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81FF-81CE-4C4D-8186-3C9EE5366CA2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F565-7D40-41C0-9603-782AC5B7804A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45B-CCDA-4B8F-AB24-BE635DCE1858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924258E-31A4-405E-ADDB-1144C7658921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270-6B08-4FA6-9406-D7DA1473246A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9302-F1FB-46BD-A130-98C3C4C67A84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C9C8-AC2C-4011-9F8C-9845C3F2441E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A6D-ABF2-4416-931F-206C0AE6C5EE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6BB6-790A-49AD-86BF-2A482F3B52F5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C67C-D968-45D3-A076-158A3B54D7F4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8F44A3-8452-4D64-85B2-CEF694E60681}" type="datetime1">
              <a:rPr lang="en-US" smtClean="0"/>
              <a:pPr/>
              <a:t>1/5/1980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29.xml"/><Relationship Id="rId7" Type="http://schemas.openxmlformats.org/officeDocument/2006/relationships/slide" Target="slide33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30.xml"/><Relationship Id="rId4" Type="http://schemas.openxmlformats.org/officeDocument/2006/relationships/slide" Target="slide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allas.edu/~chung/RE/Introducti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id-ID" sz="2400" b="1" dirty="0"/>
              <a:t>Application Specific Integrated Circuits (ASICs)</a:t>
            </a:r>
          </a:p>
          <a:p>
            <a:pPr lvl="1">
              <a:lnSpc>
                <a:spcPct val="90000"/>
              </a:lnSpc>
            </a:pPr>
            <a:r>
              <a:rPr lang="id-ID" sz="1900" dirty="0"/>
              <a:t>&gt;1/2 kesalahan pada pembuatan awal circuit. Sebagian besar kesalahan berhubungan dengan kesalahan kebutuhan</a:t>
            </a:r>
          </a:p>
          <a:p>
            <a:pPr>
              <a:lnSpc>
                <a:spcPct val="90000"/>
              </a:lnSpc>
            </a:pPr>
            <a:r>
              <a:rPr lang="id-ID" sz="2400" b="1" dirty="0"/>
              <a:t>[UK Helath and Safety] Executive</a:t>
            </a:r>
          </a:p>
          <a:p>
            <a:pPr lvl="1">
              <a:lnSpc>
                <a:spcPct val="90000"/>
              </a:lnSpc>
            </a:pPr>
            <a:r>
              <a:rPr lang="id-ID" sz="1900" dirty="0"/>
              <a:t>Specification 44.1%</a:t>
            </a:r>
          </a:p>
          <a:p>
            <a:pPr lvl="1">
              <a:lnSpc>
                <a:spcPct val="90000"/>
              </a:lnSpc>
            </a:pPr>
            <a:r>
              <a:rPr lang="id-ID" sz="1900" dirty="0"/>
              <a:t>Design and Implementation 14.7%</a:t>
            </a:r>
          </a:p>
          <a:p>
            <a:pPr lvl="1">
              <a:lnSpc>
                <a:spcPct val="90000"/>
              </a:lnSpc>
            </a:pPr>
            <a:r>
              <a:rPr lang="id-ID" sz="1900" dirty="0"/>
              <a:t>Installation and Commisioning 5.9%</a:t>
            </a:r>
          </a:p>
          <a:p>
            <a:pPr lvl="1">
              <a:lnSpc>
                <a:spcPct val="90000"/>
              </a:lnSpc>
            </a:pPr>
            <a:r>
              <a:rPr lang="id-ID" sz="1900" dirty="0"/>
              <a:t>Operation and maintenance 14.7%</a:t>
            </a:r>
          </a:p>
          <a:p>
            <a:pPr lvl="1">
              <a:lnSpc>
                <a:spcPct val="90000"/>
              </a:lnSpc>
            </a:pPr>
            <a:r>
              <a:rPr lang="id-ID" sz="1900" dirty="0"/>
              <a:t>Changes after commisioning 20.6%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7039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Kendala-kendala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Kepedulian</a:t>
            </a:r>
            <a:r>
              <a:rPr lang="en-US" dirty="0" smtClean="0"/>
              <a:t> yang </a:t>
            </a:r>
            <a:r>
              <a:rPr lang="en-US" dirty="0" err="1" smtClean="0"/>
              <a:t>rendah</a:t>
            </a:r>
            <a:endParaRPr lang="en-US" dirty="0" smtClean="0"/>
          </a:p>
          <a:p>
            <a:pPr marL="788670" lvl="1" indent="-514350"/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penspesifikasian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jurang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endParaRPr lang="en-US" dirty="0" smtClean="0"/>
          </a:p>
          <a:p>
            <a:pPr marL="788670" lvl="1" indent="-514350"/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723410"/>
            <a:ext cx="3810000" cy="253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>
              <a:buClr>
                <a:srgbClr val="727CA3"/>
              </a:buClr>
              <a:buFont typeface="+mj-lt"/>
              <a:buAutoNum type="alphaLcPeriod" startAt="3"/>
            </a:pPr>
            <a:r>
              <a:rPr lang="en-US" dirty="0" err="1">
                <a:solidFill>
                  <a:prstClr val="black"/>
                </a:solidFill>
              </a:rPr>
              <a:t>Permintaan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kebutuhan</a:t>
            </a:r>
            <a:r>
              <a:rPr lang="en-US" dirty="0">
                <a:solidFill>
                  <a:prstClr val="black"/>
                </a:solidFill>
              </a:rPr>
              <a:t> yang </a:t>
            </a:r>
            <a:r>
              <a:rPr lang="en-US" dirty="0" err="1">
                <a:solidFill>
                  <a:prstClr val="black"/>
                </a:solidFill>
              </a:rPr>
              <a:t>tak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henti</a:t>
            </a:r>
            <a:endParaRPr lang="en-US" dirty="0">
              <a:solidFill>
                <a:prstClr val="black"/>
              </a:solidFill>
            </a:endParaRPr>
          </a:p>
          <a:p>
            <a:pPr marL="788670" lvl="1" indent="-514350">
              <a:buClr>
                <a:srgbClr val="9FB8CD"/>
              </a:buClr>
            </a:pPr>
            <a:r>
              <a:rPr lang="en-US" dirty="0" err="1">
                <a:solidFill>
                  <a:srgbClr val="464653"/>
                </a:solidFill>
              </a:rPr>
              <a:t>Pemahaman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pelanggan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tentang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sistem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berkembang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sesuai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dengan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berkembangnya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kebutuhan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sistem</a:t>
            </a:r>
            <a:r>
              <a:rPr lang="en-US" dirty="0">
                <a:solidFill>
                  <a:srgbClr val="464653"/>
                </a:solidFill>
              </a:rPr>
              <a:t> yang </a:t>
            </a:r>
            <a:r>
              <a:rPr lang="en-US" dirty="0" err="1">
                <a:solidFill>
                  <a:srgbClr val="464653"/>
                </a:solidFill>
              </a:rPr>
              <a:t>teridentifikasi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oleh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pelanggan</a:t>
            </a:r>
            <a:r>
              <a:rPr lang="en-US" dirty="0">
                <a:solidFill>
                  <a:srgbClr val="464653"/>
                </a:solidFill>
              </a:rPr>
              <a:t>.</a:t>
            </a:r>
          </a:p>
          <a:p>
            <a:pPr marL="788670" lvl="1" indent="-514350">
              <a:buClr>
                <a:srgbClr val="9FB8CD"/>
              </a:buClr>
            </a:pPr>
            <a:r>
              <a:rPr lang="en-US" dirty="0" err="1">
                <a:solidFill>
                  <a:srgbClr val="464653"/>
                </a:solidFill>
              </a:rPr>
              <a:t>Alokasi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sumber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daya</a:t>
            </a:r>
            <a:r>
              <a:rPr lang="en-US" dirty="0">
                <a:solidFill>
                  <a:srgbClr val="464653"/>
                </a:solidFill>
              </a:rPr>
              <a:t> yang </a:t>
            </a:r>
            <a:r>
              <a:rPr lang="en-US" dirty="0" err="1">
                <a:solidFill>
                  <a:srgbClr val="464653"/>
                </a:solidFill>
              </a:rPr>
              <a:t>didasarkan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pada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pemahaman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awal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akan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kebutuhan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sistem</a:t>
            </a:r>
            <a:r>
              <a:rPr lang="en-US" dirty="0">
                <a:solidFill>
                  <a:srgbClr val="464653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7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http://www.sandraandwoo.com/comics/2012-11-19-0430-software-engineering-now-with-c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8" y="304800"/>
            <a:ext cx="7540752" cy="60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i="1" dirty="0" smtClean="0"/>
              <a:t>(stakeholder)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i="1" dirty="0" smtClean="0"/>
              <a:t>(Customer)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(System Owner)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i="1" dirty="0" smtClean="0"/>
              <a:t>(User)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i="1" dirty="0" smtClean="0"/>
              <a:t>(Requirements Analyst)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i="1" dirty="0" smtClean="0"/>
              <a:t>(Developer)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Penguji</a:t>
            </a:r>
            <a:r>
              <a:rPr lang="en-US" dirty="0" smtClean="0"/>
              <a:t> </a:t>
            </a:r>
            <a:r>
              <a:rPr lang="en-US" i="1" dirty="0" smtClean="0"/>
              <a:t>(Tester)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i="1" dirty="0" smtClean="0"/>
              <a:t>(Documentation’s Writer)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i="1" dirty="0" smtClean="0"/>
              <a:t>(Project Manager)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i="1" dirty="0" smtClean="0"/>
              <a:t>(legal)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non-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i="1" dirty="0" smtClean="0"/>
              <a:t>(non-legal)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 </a:t>
            </a:r>
            <a:r>
              <a:rPr lang="en-US" i="1" dirty="0" smtClean="0"/>
              <a:t>(Manufacturing Personnel)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i="1" dirty="0" smtClean="0"/>
              <a:t>(sales)</a:t>
            </a:r>
            <a:r>
              <a:rPr lang="en-US" dirty="0" smtClean="0"/>
              <a:t>,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i="1" dirty="0" smtClean="0"/>
              <a:t>(Marketing)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Penyelia</a:t>
            </a:r>
            <a:r>
              <a:rPr lang="en-US" dirty="0" smtClean="0"/>
              <a:t> </a:t>
            </a:r>
            <a:r>
              <a:rPr lang="en-US" i="1" dirty="0" smtClean="0"/>
              <a:t>(Vendor)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Regulator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066800"/>
            <a:ext cx="3427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Lalu apa itu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9925" y="1990130"/>
            <a:ext cx="7047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22225">
                  <a:noFill/>
                  <a:prstDash val="solid"/>
                </a:ln>
                <a:solidFill>
                  <a:srgbClr val="0070C0"/>
                </a:solidFill>
                <a:effectLst/>
              </a:rPr>
              <a:t>Rekayasa Kebutuhan ....</a:t>
            </a:r>
            <a:endParaRPr lang="en-US" sz="5400" b="1" cap="none" spc="0" dirty="0">
              <a:ln w="22225">
                <a:noFill/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3276600"/>
            <a:ext cx="1277595" cy="19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Rekayasa</a:t>
            </a:r>
            <a:r>
              <a:rPr lang="en-US" b="1" dirty="0" smtClean="0"/>
              <a:t> </a:t>
            </a:r>
            <a:r>
              <a:rPr lang="en-US" b="1" i="1" dirty="0" smtClean="0"/>
              <a:t>(engineering)</a:t>
            </a:r>
          </a:p>
          <a:p>
            <a:pPr lvl="1"/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(</a:t>
            </a:r>
            <a:r>
              <a:rPr lang="en-US" dirty="0" err="1" smtClean="0"/>
              <a:t>proses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penggunanya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i="1" dirty="0" smtClean="0"/>
              <a:t>best practice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Rekayasa</a:t>
            </a:r>
            <a:r>
              <a:rPr lang="en-US" b="1" dirty="0" smtClean="0"/>
              <a:t> </a:t>
            </a:r>
            <a:r>
              <a:rPr lang="en-US" b="1" dirty="0" err="1" smtClean="0"/>
              <a:t>Kebutuhan</a:t>
            </a:r>
            <a:endParaRPr lang="en-US" b="1" dirty="0" smtClean="0"/>
          </a:p>
          <a:p>
            <a:pPr lvl="1"/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aktivitas-aktivitas</a:t>
            </a:r>
            <a:r>
              <a:rPr lang="en-US" dirty="0" smtClean="0"/>
              <a:t> </a:t>
            </a:r>
            <a:r>
              <a:rPr lang="en-US" b="1" dirty="0" err="1" smtClean="0"/>
              <a:t>menyelidiki</a:t>
            </a:r>
            <a:r>
              <a:rPr lang="en-US" dirty="0" smtClean="0"/>
              <a:t>, </a:t>
            </a:r>
            <a:r>
              <a:rPr lang="en-US" b="1" dirty="0" err="1" smtClean="0"/>
              <a:t>mencari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mengidentifikasi</a:t>
            </a:r>
            <a:r>
              <a:rPr lang="en-US" b="1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b="1" dirty="0" err="1" smtClean="0"/>
              <a:t>mengkomunikasikannya</a:t>
            </a:r>
            <a:r>
              <a:rPr lang="en-US" b="1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kepentingan</a:t>
            </a:r>
            <a:r>
              <a:rPr lang="en-US" dirty="0" smtClean="0">
                <a:sym typeface="Wingdings" pitchFamily="2" charset="2"/>
              </a:rPr>
              <a:t> user</a:t>
            </a:r>
            <a:endParaRPr lang="en-US" dirty="0" smtClean="0"/>
          </a:p>
          <a:p>
            <a:pPr lvl="2"/>
            <a:r>
              <a:rPr lang="en-US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internal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kepentingan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pengembang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Meliputi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aspek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rekayasa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misalnya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kemudahan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portabilitas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skalabilitas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dll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Bukan</a:t>
            </a:r>
            <a:r>
              <a:rPr lang="en-US" b="1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Rincian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IEEE Standard 830 (1998)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(SKPL)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penyelia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PL.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mengestimasi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Memfasilitasi</a:t>
            </a:r>
            <a:r>
              <a:rPr lang="en-US" dirty="0" smtClean="0"/>
              <a:t> transfer </a:t>
            </a:r>
            <a:r>
              <a:rPr lang="en-US" dirty="0" err="1" smtClean="0"/>
              <a:t>pengetahuan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.</a:t>
            </a:r>
          </a:p>
          <a:p>
            <a:pPr marL="1005840" lvl="2" indent="-457200">
              <a:buNone/>
            </a:pPr>
            <a:r>
              <a:rPr lang="en-US" dirty="0" smtClean="0"/>
              <a:t>	SKPL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pengembangannya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Mengapa butuh Rekayasa Kebutuhan (RK) dalam Rekayasa Sistem?</a:t>
            </a:r>
          </a:p>
          <a:p>
            <a:r>
              <a:rPr lang="id-ID" dirty="0" smtClean="0"/>
              <a:t>Apa itu RK?</a:t>
            </a:r>
          </a:p>
          <a:p>
            <a:r>
              <a:rPr lang="id-ID" dirty="0" smtClean="0"/>
              <a:t>Menghindari 10 jebakan dalam 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2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IEEE Standard 830 (1998)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Kontrak</a:t>
            </a:r>
            <a:endParaRPr lang="en-US" b="1" dirty="0" smtClean="0"/>
          </a:p>
          <a:p>
            <a:pPr marL="788670" lvl="1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pengikat</a:t>
            </a:r>
            <a:r>
              <a:rPr lang="en-US" dirty="0" smtClean="0"/>
              <a:t> </a:t>
            </a:r>
            <a:r>
              <a:rPr lang="en-US" dirty="0" err="1" smtClean="0"/>
              <a:t>sah</a:t>
            </a:r>
            <a:r>
              <a:rPr lang="en-US" dirty="0" smtClean="0"/>
              <a:t> yang </a:t>
            </a: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penyelia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Pelanggan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customer</a:t>
            </a:r>
            <a:r>
              <a:rPr lang="en-US" dirty="0" smtClean="0"/>
              <a:t>)</a:t>
            </a:r>
          </a:p>
          <a:p>
            <a:pPr marL="788670" lvl="1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Seseorang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)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kebutuhan-kebutuhan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Penyelia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vendor</a:t>
            </a:r>
            <a:r>
              <a:rPr lang="en-US" dirty="0" smtClean="0"/>
              <a:t>)</a:t>
            </a:r>
          </a:p>
          <a:p>
            <a:pPr marL="788670" lvl="1" indent="-514350"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Pengguna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user</a:t>
            </a:r>
            <a:r>
              <a:rPr lang="en-US" dirty="0" smtClean="0"/>
              <a:t>)</a:t>
            </a:r>
          </a:p>
          <a:p>
            <a:pPr marL="788670" lvl="1" indent="-514350">
              <a:buNone/>
            </a:pP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SKPL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, program,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program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Isu-isu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SKPL: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Fungsionalitas</a:t>
            </a:r>
            <a:endParaRPr lang="en-US" b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eksternal</a:t>
            </a:r>
            <a:endParaRPr lang="en-US" b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/>
              <a:t>Performa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Atribut-atribut</a:t>
            </a:r>
            <a:endParaRPr lang="en-US" b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Batasan</a:t>
            </a:r>
            <a:r>
              <a:rPr lang="en-US" b="1" dirty="0" smtClean="0"/>
              <a:t> </a:t>
            </a:r>
            <a:r>
              <a:rPr lang="en-US" b="1" dirty="0" err="1" smtClean="0"/>
              <a:t>perancangan</a:t>
            </a:r>
            <a:r>
              <a:rPr lang="en-US" b="1" dirty="0" smtClean="0"/>
              <a:t> yang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diterapkan</a:t>
            </a:r>
            <a:r>
              <a:rPr lang="en-US" b="1" dirty="0" smtClean="0"/>
              <a:t> </a:t>
            </a:r>
            <a:r>
              <a:rPr lang="en-US" b="1" dirty="0" err="1" smtClean="0"/>
              <a:t>atas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smtClean="0"/>
              <a:t>implementasi</a:t>
            </a:r>
            <a:endParaRPr 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Software Life Cycle (SLC)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1800225"/>
            <a:ext cx="8877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Aktivitas-aktivitas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966913"/>
            <a:ext cx="6286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Ranah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066925"/>
            <a:ext cx="82105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47983" y="2967335"/>
            <a:ext cx="5248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Chaos Report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20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Faktor yang berkontribusi pada kesuksesan Project?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53000" cy="49377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d-ID" sz="1600" b="1" dirty="0" smtClean="0">
                <a:solidFill>
                  <a:srgbClr val="FF0000"/>
                </a:solidFill>
              </a:rPr>
              <a:t>The Standish Group Report, ‘01 – The “Chaos” Report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b="1" dirty="0" smtClean="0">
                <a:solidFill>
                  <a:srgbClr val="FF0000"/>
                </a:solidFill>
              </a:rPr>
              <a:t>yearly since 1994, survey of close to 300.000 projects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" y="2464149"/>
            <a:ext cx="3762900" cy="366741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08215"/>
              </p:ext>
            </p:extLst>
          </p:nvPr>
        </p:nvGraphicFramePr>
        <p:xfrm>
          <a:off x="4572000" y="1808480"/>
          <a:ext cx="3733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The CHAOS 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/>
                        <a:t>Project Success Factors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1. Executive Management Support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2. User Involvement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3. Experienced project Manager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4. Clear</a:t>
                      </a:r>
                      <a:r>
                        <a:rPr lang="id-ID" sz="1600" baseline="0" dirty="0" smtClean="0"/>
                        <a:t> Business Objectives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5. Minimized Scope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6.</a:t>
                      </a:r>
                      <a:r>
                        <a:rPr lang="id-ID" sz="1600" baseline="0" dirty="0" smtClean="0"/>
                        <a:t> Standard Software Infrastructure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7. Firm Basic Requirements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8. Formal Methodology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9. Reliable Estimates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10. Other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9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Faktor-faktor yang berkontribusi pada Kegagalan Project?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00" y="838200"/>
            <a:ext cx="3125400" cy="126744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55860"/>
              </p:ext>
            </p:extLst>
          </p:nvPr>
        </p:nvGraphicFramePr>
        <p:xfrm>
          <a:off x="612648" y="2235200"/>
          <a:ext cx="395935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352"/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The CHAOS 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/>
                        <a:t>Project Challenged Factors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1. Lack</a:t>
                      </a:r>
                      <a:r>
                        <a:rPr lang="id-ID" sz="1600" baseline="0" dirty="0" smtClean="0"/>
                        <a:t> of User Input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2. Incomplete Requirements &amp;</a:t>
                      </a:r>
                      <a:r>
                        <a:rPr lang="id-ID" sz="1600" baseline="0" dirty="0" smtClean="0"/>
                        <a:t> Specifications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3. Changing Requirements &amp;</a:t>
                      </a:r>
                      <a:r>
                        <a:rPr lang="id-ID" sz="1600" baseline="0" dirty="0" smtClean="0"/>
                        <a:t> Specifications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4. Lack of Executive</a:t>
                      </a:r>
                      <a:r>
                        <a:rPr lang="id-ID" sz="1600" baseline="0" dirty="0" smtClean="0"/>
                        <a:t> Support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5. Tech</a:t>
                      </a:r>
                      <a:r>
                        <a:rPr lang="id-ID" sz="1600" baseline="0" dirty="0" smtClean="0"/>
                        <a:t>nology Incompetence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6. Lack of Resources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7. Unrealistic Expectations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8. Unclear Objectives</a:t>
                      </a:r>
                      <a:r>
                        <a:rPr lang="en-US" sz="1600" dirty="0" smtClean="0"/>
                        <a:t> 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9. Unrealistic Time Frames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10.</a:t>
                      </a:r>
                      <a:r>
                        <a:rPr lang="en-US" sz="1600" dirty="0" smtClean="0"/>
                        <a:t>New Technology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76828"/>
              </p:ext>
            </p:extLst>
          </p:nvPr>
        </p:nvGraphicFramePr>
        <p:xfrm>
          <a:off x="4953000" y="2233295"/>
          <a:ext cx="3733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The CHAOS 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/>
                        <a:t>Project </a:t>
                      </a:r>
                      <a:r>
                        <a:rPr lang="en-US" sz="1600" b="1" dirty="0" smtClean="0"/>
                        <a:t>Impaired </a:t>
                      </a:r>
                      <a:r>
                        <a:rPr lang="id-ID" sz="1600" b="1" dirty="0" smtClean="0"/>
                        <a:t>Factors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Incomplete</a:t>
                      </a:r>
                      <a:r>
                        <a:rPr lang="en-US" sz="1600" baseline="0" dirty="0" smtClean="0"/>
                        <a:t> Requirements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r>
                        <a:rPr lang="en-US" sz="1600" baseline="0" dirty="0" smtClean="0"/>
                        <a:t> Lack of User Involvement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Lack</a:t>
                      </a:r>
                      <a:r>
                        <a:rPr lang="en-US" sz="1600" baseline="0" dirty="0" smtClean="0"/>
                        <a:t> of Resources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r>
                        <a:rPr lang="en-US" sz="1600" baseline="0" dirty="0" smtClean="0"/>
                        <a:t> Unrealistic Expectations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 Lack of Executive Support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 Changing Requirements &amp; Specs 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 Lack of Planning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 Didn’t need it Any Longer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 Lack</a:t>
                      </a:r>
                      <a:r>
                        <a:rPr lang="en-US" sz="1600" baseline="0" dirty="0" smtClean="0"/>
                        <a:t> of IT Management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 Technology Illiteracy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ight Arrow 8">
            <a:hlinkClick r:id="rId3" action="ppaction://hlinksldjump"/>
          </p:cNvPr>
          <p:cNvSpPr/>
          <p:nvPr/>
        </p:nvSpPr>
        <p:spPr>
          <a:xfrm>
            <a:off x="7620000" y="335280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4" action="ppaction://hlinksldjump"/>
          </p:cNvPr>
          <p:cNvSpPr/>
          <p:nvPr/>
        </p:nvSpPr>
        <p:spPr>
          <a:xfrm>
            <a:off x="8077200" y="464820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hlinkClick r:id="rId5" action="ppaction://hlinksldjump"/>
          </p:cNvPr>
          <p:cNvSpPr/>
          <p:nvPr/>
        </p:nvSpPr>
        <p:spPr>
          <a:xfrm>
            <a:off x="2704500" y="5334000"/>
            <a:ext cx="304800" cy="1524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hlinkClick r:id="rId6" action="ppaction://hlinksldjump"/>
          </p:cNvPr>
          <p:cNvSpPr/>
          <p:nvPr/>
        </p:nvSpPr>
        <p:spPr>
          <a:xfrm>
            <a:off x="2592324" y="3048000"/>
            <a:ext cx="304800" cy="1524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hlinkClick r:id="rId7" action="ppaction://hlinksldjump"/>
          </p:cNvPr>
          <p:cNvSpPr/>
          <p:nvPr/>
        </p:nvSpPr>
        <p:spPr>
          <a:xfrm>
            <a:off x="4447448" y="3352800"/>
            <a:ext cx="304800" cy="1524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hlinkClick r:id="rId8" action="ppaction://hlinksldjump"/>
          </p:cNvPr>
          <p:cNvSpPr/>
          <p:nvPr/>
        </p:nvSpPr>
        <p:spPr>
          <a:xfrm>
            <a:off x="7467600" y="533400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Kebutuhan</a:t>
            </a:r>
            <a:r>
              <a:rPr lang="en-US" i="1" dirty="0" smtClean="0"/>
              <a:t>”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i="1" dirty="0" smtClean="0"/>
              <a:t>stakeholder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Sadar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jenjang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edukasi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PL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i="1" dirty="0" smtClean="0"/>
              <a:t>stakeholder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955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keterlibatan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i="1" dirty="0" err="1" smtClean="0"/>
              <a:t>Pelanggan</a:t>
            </a:r>
            <a:r>
              <a:rPr lang="en-US" i="1" dirty="0" smtClean="0"/>
              <a:t> </a:t>
            </a:r>
            <a:r>
              <a:rPr lang="en-US" dirty="0" err="1" smtClean="0"/>
              <a:t>enggan</a:t>
            </a:r>
            <a:r>
              <a:rPr lang="en-US" dirty="0" smtClean="0"/>
              <a:t> </a:t>
            </a:r>
            <a:r>
              <a:rPr lang="en-US" dirty="0" err="1" smtClean="0"/>
              <a:t>terlibat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mengandalkan</a:t>
            </a:r>
            <a:r>
              <a:rPr lang="en-US" dirty="0" smtClean="0"/>
              <a:t> ‘</a:t>
            </a:r>
            <a:r>
              <a:rPr lang="en-US" dirty="0" err="1" smtClean="0"/>
              <a:t>superuser</a:t>
            </a:r>
            <a:r>
              <a:rPr lang="en-US" dirty="0" smtClean="0"/>
              <a:t>’.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: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, level </a:t>
            </a:r>
            <a:r>
              <a:rPr lang="en-US" dirty="0" err="1" smtClean="0"/>
              <a:t>akses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individu-individu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14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requirements-communic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04800"/>
            <a:ext cx="7543800" cy="58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9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kabur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ambigu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terukur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direalisasikan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73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b="1" dirty="0" err="1" smtClean="0"/>
              <a:t>prioritas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kebutuhannya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meremehkan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yang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i="1" dirty="0" smtClean="0"/>
              <a:t>use case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dikenali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diprioritaskan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(</a:t>
            </a:r>
            <a:r>
              <a:rPr lang="en-US" dirty="0" err="1" smtClean="0"/>
              <a:t>umumnya</a:t>
            </a:r>
            <a:r>
              <a:rPr lang="en-US" dirty="0" smtClean="0"/>
              <a:t> 3).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diproyeksikan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, </a:t>
            </a:r>
            <a:r>
              <a:rPr lang="en-US" dirty="0" err="1" smtClean="0"/>
              <a:t>menyangkut</a:t>
            </a:r>
            <a:r>
              <a:rPr lang="en-US" dirty="0" smtClean="0"/>
              <a:t>: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,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28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mtClean="0"/>
              <a:t>Membangun fungsionalitas yang tidak digunakan siapapun.</a:t>
            </a:r>
            <a:endParaRPr lang="en-US" dirty="0" smtClean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smtClean="0"/>
              <a:t>Pengguna: tidak bisa membedakan antara kebutuhan dan keinginan.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smtClean="0"/>
              <a:t>Pengembang: terlalu sering berasumsi, mempoles PL dengan fitur yang ‘wah’.</a:t>
            </a:r>
            <a:endParaRPr lang="en-US" dirty="0" smtClean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i="1" smtClean="0"/>
              <a:t>Root cause analysis </a:t>
            </a:r>
            <a:r>
              <a:rPr lang="en-US" smtClean="0"/>
              <a:t>(mengapa kebutuhan itu muncul).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smtClean="0"/>
              <a:t>Pengembang: ‘</a:t>
            </a:r>
            <a:r>
              <a:rPr lang="en-US" i="1" smtClean="0"/>
              <a:t>work as lazy as possible’.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Paralisis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Perancang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programmer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Kenyataannya</a:t>
            </a:r>
            <a:r>
              <a:rPr lang="en-US" dirty="0" smtClean="0"/>
              <a:t>,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menjelang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PL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iteratif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i="1" dirty="0" smtClean="0"/>
              <a:t>milestones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5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i="1" dirty="0" smtClean="0"/>
              <a:t>Scope Creep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PL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i="1" dirty="0" smtClean="0"/>
              <a:t>slack time </a:t>
            </a:r>
            <a:r>
              <a:rPr lang="en-US" dirty="0" smtClean="0"/>
              <a:t>(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tenggang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cadangan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4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Usulan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informal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i="1" dirty="0" smtClean="0"/>
              <a:t>programmer.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didokumentasi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perkakas</a:t>
            </a:r>
            <a:r>
              <a:rPr lang="en-US" dirty="0" smtClean="0"/>
              <a:t> bantu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SVS (sub-version system), bug tracking system (</a:t>
            </a:r>
            <a:r>
              <a:rPr lang="en-US" dirty="0" err="1" smtClean="0"/>
              <a:t>bugzilla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change control board (CCB).</a:t>
            </a:r>
          </a:p>
          <a:p>
            <a:pPr marL="1062990" lvl="2" indent="-5143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menyetujui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yang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76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Sebab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en-US" dirty="0" err="1" smtClean="0"/>
              <a:t>Solusi</a:t>
            </a:r>
            <a:r>
              <a:rPr lang="en-US" dirty="0" smtClean="0"/>
              <a:t>: 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digabungkan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SKPL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SKPL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dikomunikasikan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berkepentingan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perkakas</a:t>
            </a:r>
            <a:r>
              <a:rPr lang="en-US" dirty="0" smtClean="0"/>
              <a:t> bantu sub-</a:t>
            </a:r>
            <a:r>
              <a:rPr lang="en-US" dirty="0" err="1" smtClean="0"/>
              <a:t>versi</a:t>
            </a:r>
            <a:r>
              <a:rPr lang="en-US" dirty="0" smtClean="0"/>
              <a:t>.</a:t>
            </a:r>
          </a:p>
          <a:p>
            <a:pPr marL="1062990" lvl="2" indent="-5143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85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Daniel </a:t>
            </a:r>
            <a:r>
              <a:rPr lang="en-US" sz="2000" dirty="0" err="1" smtClean="0"/>
              <a:t>Siahaan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Analisis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Kebutuhan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dalam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Rekayasa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Perangkat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Lunak</a:t>
            </a:r>
            <a:r>
              <a:rPr lang="en-US" sz="2000" dirty="0" smtClean="0"/>
              <a:t>, </a:t>
            </a:r>
            <a:r>
              <a:rPr lang="en-US" sz="2000" dirty="0" err="1" smtClean="0"/>
              <a:t>Penerbit</a:t>
            </a:r>
            <a:r>
              <a:rPr lang="en-US" sz="2000" dirty="0" smtClean="0"/>
              <a:t> Andi, </a:t>
            </a:r>
            <a:r>
              <a:rPr lang="en-US" sz="2000" dirty="0" smtClean="0"/>
              <a:t>2011</a:t>
            </a:r>
            <a:endParaRPr lang="id-ID" sz="2000" dirty="0" smtClean="0"/>
          </a:p>
          <a:p>
            <a:r>
              <a:rPr lang="id-ID" sz="2000" dirty="0" smtClean="0"/>
              <a:t>Lawrence Chung, </a:t>
            </a:r>
            <a:r>
              <a:rPr lang="id-ID" sz="2000" i="1" dirty="0" smtClean="0"/>
              <a:t>Lecture Notes of Requirements Engineering, </a:t>
            </a:r>
            <a:r>
              <a:rPr lang="id-ID" sz="2000" dirty="0" smtClean="0"/>
              <a:t>UT Dallas, </a:t>
            </a:r>
            <a:r>
              <a:rPr lang="id-ID" sz="2000" dirty="0" smtClean="0">
                <a:hlinkClick r:id="rId2"/>
              </a:rPr>
              <a:t>http://www.utdallas.edu/~chung/RE/Introduction.pdf</a:t>
            </a:r>
            <a:endParaRPr lang="id-ID" sz="2000" dirty="0" smtClean="0"/>
          </a:p>
          <a:p>
            <a:r>
              <a:rPr lang="id-ID" sz="2000" dirty="0"/>
              <a:t>P. Laoucopoulos and V. Karakostas, </a:t>
            </a:r>
            <a:r>
              <a:rPr lang="id-ID" sz="2000" i="1" dirty="0"/>
              <a:t>Requirements Engineering: From System Goals to UML Models to Software Specifications, </a:t>
            </a:r>
            <a:r>
              <a:rPr lang="id-ID" sz="2000" dirty="0"/>
              <a:t>John Wiley Sons.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3248" y="1219200"/>
            <a:ext cx="2193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 itu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6789" y="2967335"/>
            <a:ext cx="4370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Kebutuhan? </a:t>
            </a:r>
            <a:r>
              <a:rPr lang="id-ID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...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385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b="1" i="1" dirty="0" smtClean="0"/>
              <a:t>(requirements)</a:t>
            </a:r>
          </a:p>
          <a:p>
            <a:pPr lvl="1"/>
            <a:r>
              <a:rPr lang="en-US" b="1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, </a:t>
            </a:r>
            <a:r>
              <a:rPr lang="en-US" b="1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karakteristik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penggunanya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(</a:t>
            </a:r>
            <a:r>
              <a:rPr lang="en-US" i="1" dirty="0" smtClean="0"/>
              <a:t>need</a:t>
            </a:r>
            <a:r>
              <a:rPr lang="en-US" dirty="0" smtClean="0"/>
              <a:t>) </a:t>
            </a:r>
            <a:r>
              <a:rPr lang="en-US" dirty="0" err="1" smtClean="0"/>
              <a:t>terdokumentasi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4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berawal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788670" lvl="1" indent="-514350"/>
            <a:r>
              <a:rPr lang="en-US" dirty="0" smtClean="0"/>
              <a:t>40% - 60%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PL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berawal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 </a:t>
            </a:r>
            <a:r>
              <a:rPr lang="en-US" i="1" dirty="0" smtClean="0"/>
              <a:t>(</a:t>
            </a:r>
            <a:r>
              <a:rPr lang="en-US" i="1" dirty="0" err="1" smtClean="0"/>
              <a:t>Darvis</a:t>
            </a:r>
            <a:r>
              <a:rPr lang="en-US" i="1" dirty="0" smtClean="0"/>
              <a:t> &amp; </a:t>
            </a:r>
            <a:r>
              <a:rPr lang="en-US" i="1" dirty="0" err="1" smtClean="0"/>
              <a:t>Leffingwell</a:t>
            </a:r>
            <a:r>
              <a:rPr lang="en-US" i="1" dirty="0" smtClean="0"/>
              <a:t>)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5" y="231119"/>
            <a:ext cx="7373250" cy="63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orrect_cost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66900" y="1973262"/>
            <a:ext cx="5410200" cy="3429000"/>
          </a:xfrm>
        </p:spPr>
      </p:pic>
      <p:sp>
        <p:nvSpPr>
          <p:cNvPr id="1026" name="AutoShape 2" descr="http://www1.ocn.ne.jp/~kobakan/gif/correct_cost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1.ocn.ne.jp/~kobakan/gif/correct_cost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371600"/>
            <a:ext cx="7086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Relative Cost to Correct a Defect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 smtClean="0"/>
              <a:t>Bell Labs and IBM studies</a:t>
            </a:r>
          </a:p>
          <a:p>
            <a:pPr lvl="1"/>
            <a:r>
              <a:rPr lang="id-ID" sz="2000" dirty="0" smtClean="0"/>
              <a:t>80% dari kecacatan dimasukkan ketika fase </a:t>
            </a:r>
            <a:r>
              <a:rPr lang="id-ID" sz="2000" i="1" dirty="0" smtClean="0"/>
              <a:t>kebutuhan</a:t>
            </a:r>
            <a:r>
              <a:rPr lang="id-ID" sz="2000" dirty="0" smtClean="0"/>
              <a:t>.</a:t>
            </a:r>
          </a:p>
          <a:p>
            <a:pPr lvl="1"/>
            <a:r>
              <a:rPr lang="id-ID" sz="2000" dirty="0" smtClean="0"/>
              <a:t>Perbaikan proses pendefinisian kebutuhan dapat mengurangi jumlah testing dan pengerjaan-ulang yang dibutuhkan</a:t>
            </a:r>
          </a:p>
          <a:p>
            <a:pPr lvl="1"/>
            <a:r>
              <a:rPr lang="id-ID" sz="2000" dirty="0" smtClean="0"/>
              <a:t>Kerugian tsb belum mencakup kerugian </a:t>
            </a:r>
            <a:r>
              <a:rPr lang="id-ID" sz="2000" i="1" dirty="0" smtClean="0"/>
              <a:t>end user </a:t>
            </a:r>
            <a:r>
              <a:rPr lang="id-ID" sz="2000" dirty="0" smtClean="0"/>
              <a:t>– yang terpaksa mengoperasikan PL sehari-hari </a:t>
            </a:r>
            <a:r>
              <a:rPr lang="id-ID" sz="2000" i="1" dirty="0" smtClean="0"/>
              <a:t>[Testing Technique Newsletter]</a:t>
            </a:r>
            <a:endParaRPr lang="id-ID" sz="2000" dirty="0" smtClean="0"/>
          </a:p>
          <a:p>
            <a:r>
              <a:rPr lang="id-ID" b="1" dirty="0" smtClean="0"/>
              <a:t>U.S. Air Force projects</a:t>
            </a:r>
          </a:p>
          <a:p>
            <a:pPr lvl="1"/>
            <a:r>
              <a:rPr lang="id-ID" dirty="0" smtClean="0"/>
              <a:t>36% dari kecacatan disebabkan oleh kesalahan penerjemahan kebutuhan</a:t>
            </a:r>
          </a:p>
          <a:p>
            <a:pPr lvl="1"/>
            <a:r>
              <a:rPr lang="id-ID" dirty="0" smtClean="0"/>
              <a:t>Hanya 9% dari kecacatan tersebut bisa diselesaikan (itupun ketika pada fase </a:t>
            </a:r>
            <a:r>
              <a:rPr lang="id-ID" i="1" dirty="0" smtClean="0"/>
              <a:t>kebutuhan</a:t>
            </a:r>
            <a:r>
              <a:rPr lang="id-ID" dirty="0" smtClean="0"/>
              <a:t>). </a:t>
            </a:r>
            <a:r>
              <a:rPr lang="id-ID" i="1" dirty="0" smtClean="0"/>
              <a:t>[Sheldon 92]</a:t>
            </a:r>
            <a:endParaRPr lang="id-ID" dirty="0" smtClean="0"/>
          </a:p>
          <a:p>
            <a:r>
              <a:rPr lang="id-ID" b="1" dirty="0" smtClean="0"/>
              <a:t>Voyager and Galileo spacecraft</a:t>
            </a:r>
          </a:p>
          <a:p>
            <a:pPr lvl="1"/>
            <a:r>
              <a:rPr lang="id-ID" dirty="0" smtClean="0"/>
              <a:t>Dari total 197 kesalahan PL yang ditemukan ketika integrasi &amp; testing, hanya 3 di antaranya yang merupakan kesalahan pemrograman. – sisanya?? Karena kesalahan </a:t>
            </a:r>
            <a:r>
              <a:rPr lang="id-ID" i="1" dirty="0" smtClean="0"/>
              <a:t>kebutuhan. [Lutz 93]</a:t>
            </a:r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18985138</TotalTime>
  <Words>1775</Words>
  <Application>Microsoft Office PowerPoint</Application>
  <PresentationFormat>On-screen Show (4:3)</PresentationFormat>
  <Paragraphs>281</Paragraphs>
  <Slides>38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Wingdings</vt:lpstr>
      <vt:lpstr>Wingdings 3</vt:lpstr>
      <vt:lpstr>Origin</vt:lpstr>
      <vt:lpstr>Pengantar Rekayasa Kebutuhan</vt:lpstr>
      <vt:lpstr>Outline</vt:lpstr>
      <vt:lpstr>PowerPoint Presentation</vt:lpstr>
      <vt:lpstr>PowerPoint Presentation</vt:lpstr>
      <vt:lpstr>Definisi Rekayasa Kebutuhan</vt:lpstr>
      <vt:lpstr>Mengapa Perlu Rekayasa Kebutuhan?</vt:lpstr>
      <vt:lpstr>PowerPoint Presentation</vt:lpstr>
      <vt:lpstr>PowerPoint Presentation</vt:lpstr>
      <vt:lpstr>PowerPoint Presentation</vt:lpstr>
      <vt:lpstr>PowerPoint Presentation</vt:lpstr>
      <vt:lpstr>Kendala-kendala</vt:lpstr>
      <vt:lpstr>PowerPoint Presentation</vt:lpstr>
      <vt:lpstr>PowerPoint Presentation</vt:lpstr>
      <vt:lpstr>Pemangku Kepentingan (stakeholder)</vt:lpstr>
      <vt:lpstr>PowerPoint Presentation</vt:lpstr>
      <vt:lpstr>Definisi Rekayasa Kebutuhan (2)</vt:lpstr>
      <vt:lpstr>Definisi Rekayasa Kebutuhan (3)</vt:lpstr>
      <vt:lpstr>Bukan Bagian dari Kebutuhan?</vt:lpstr>
      <vt:lpstr>IEEE Standard 830 (1998)</vt:lpstr>
      <vt:lpstr>Definisi dalam dokumen IEEE Standard 830 (1998)</vt:lpstr>
      <vt:lpstr>SKPL</vt:lpstr>
      <vt:lpstr>Software Life Cycle (SLC)</vt:lpstr>
      <vt:lpstr>Aktivitas-aktivitas Utama dalam Rekayasa Kebutuhan</vt:lpstr>
      <vt:lpstr>Ranah Permasalahan dalam Pengembangan PL</vt:lpstr>
      <vt:lpstr>PowerPoint Presentation</vt:lpstr>
      <vt:lpstr>Faktor yang berkontribusi pada kesuksesan Project?</vt:lpstr>
      <vt:lpstr>Faktor-faktor yang berkontribusi pada Kegagalan Project?</vt:lpstr>
      <vt:lpstr>10 Perangkap dalam Rekayasa Kebutuhan!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Referensi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Rekayasa Kebutuhan</dc:title>
  <dc:creator>User</dc:creator>
  <cp:lastModifiedBy>nurul</cp:lastModifiedBy>
  <cp:revision>78</cp:revision>
  <dcterms:created xsi:type="dcterms:W3CDTF">2013-02-14T01:47:48Z</dcterms:created>
  <dcterms:modified xsi:type="dcterms:W3CDTF">2016-02-09T03:47:05Z</dcterms:modified>
</cp:coreProperties>
</file>