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87" r:id="rId6"/>
    <p:sldId id="288" r:id="rId7"/>
    <p:sldId id="289" r:id="rId8"/>
    <p:sldId id="290" r:id="rId9"/>
    <p:sldId id="291" r:id="rId10"/>
    <p:sldId id="266" r:id="rId11"/>
    <p:sldId id="270" r:id="rId12"/>
    <p:sldId id="271" r:id="rId13"/>
    <p:sldId id="272" r:id="rId14"/>
    <p:sldId id="273" r:id="rId15"/>
    <p:sldId id="274" r:id="rId16"/>
    <p:sldId id="267" r:id="rId17"/>
    <p:sldId id="275" r:id="rId18"/>
    <p:sldId id="277" r:id="rId19"/>
    <p:sldId id="276" r:id="rId20"/>
    <p:sldId id="278" r:id="rId21"/>
    <p:sldId id="279" r:id="rId22"/>
    <p:sldId id="280" r:id="rId23"/>
    <p:sldId id="282" r:id="rId24"/>
    <p:sldId id="283" r:id="rId25"/>
    <p:sldId id="284" r:id="rId26"/>
    <p:sldId id="285" r:id="rId27"/>
    <p:sldId id="28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2F4"/>
    <a:srgbClr val="3399FF"/>
    <a:srgbClr val="65D7FF"/>
    <a:srgbClr val="FFFF00"/>
    <a:srgbClr val="FF7C8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>
      <p:cViewPr varScale="1">
        <p:scale>
          <a:sx n="84" d="100"/>
          <a:sy n="84" d="100"/>
        </p:scale>
        <p:origin x="140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EA59B6-E823-4CD9-A074-C0671B4BC984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0A48EA-FDB1-4A04-A21B-22817BAA20CD}">
      <dgm:prSet phldrT="[Text]"/>
      <dgm:spPr/>
      <dgm:t>
        <a:bodyPr/>
        <a:lstStyle/>
        <a:p>
          <a:r>
            <a:rPr lang="id-ID" dirty="0" smtClean="0"/>
            <a:t>Prinsip Pertama: Melibatkan stakeholder yang tepat</a:t>
          </a:r>
          <a:endParaRPr lang="en-US" dirty="0"/>
        </a:p>
      </dgm:t>
    </dgm:pt>
    <dgm:pt modelId="{61984081-B30E-4E4D-AAC9-92B1AFF3CB75}" type="parTrans" cxnId="{282C359A-9FF7-465E-B91C-649128052EE7}">
      <dgm:prSet/>
      <dgm:spPr/>
      <dgm:t>
        <a:bodyPr/>
        <a:lstStyle/>
        <a:p>
          <a:endParaRPr lang="en-US"/>
        </a:p>
      </dgm:t>
    </dgm:pt>
    <dgm:pt modelId="{BBA02801-E263-4033-A4F2-04AFEA7ADBBC}" type="sibTrans" cxnId="{282C359A-9FF7-465E-B91C-649128052EE7}">
      <dgm:prSet/>
      <dgm:spPr/>
      <dgm:t>
        <a:bodyPr/>
        <a:lstStyle/>
        <a:p>
          <a:endParaRPr lang="en-US"/>
        </a:p>
      </dgm:t>
    </dgm:pt>
    <dgm:pt modelId="{17E95A77-D9F7-4547-A24A-6F783A4506FE}">
      <dgm:prSet phldrT="[Text]"/>
      <dgm:spPr/>
      <dgm:t>
        <a:bodyPr/>
        <a:lstStyle/>
        <a:p>
          <a:r>
            <a:rPr lang="id-ID" dirty="0" smtClean="0"/>
            <a:t>Pastikan bahwa stakeholder internal perusahaan dan stakeholder eksternal yang relevan dilibatkan dalam review.</a:t>
          </a:r>
          <a:endParaRPr lang="en-US" dirty="0"/>
        </a:p>
      </dgm:t>
    </dgm:pt>
    <dgm:pt modelId="{65A6B21C-88D2-4AE1-BBC0-EBC42D86CD1B}" type="parTrans" cxnId="{2159179A-84DD-4F22-AF13-EDE2817BB83B}">
      <dgm:prSet/>
      <dgm:spPr/>
      <dgm:t>
        <a:bodyPr/>
        <a:lstStyle/>
        <a:p>
          <a:endParaRPr lang="en-US"/>
        </a:p>
      </dgm:t>
    </dgm:pt>
    <dgm:pt modelId="{CF4EF964-E2DA-450F-92B9-920500E500E9}" type="sibTrans" cxnId="{2159179A-84DD-4F22-AF13-EDE2817BB83B}">
      <dgm:prSet/>
      <dgm:spPr/>
      <dgm:t>
        <a:bodyPr/>
        <a:lstStyle/>
        <a:p>
          <a:endParaRPr lang="en-US"/>
        </a:p>
      </dgm:t>
    </dgm:pt>
    <dgm:pt modelId="{7B80CDFA-135C-4347-89AA-1E675FAB3427}">
      <dgm:prSet phldrT="[Text]"/>
      <dgm:spPr/>
      <dgm:t>
        <a:bodyPr/>
        <a:lstStyle/>
        <a:p>
          <a:r>
            <a:rPr lang="id-ID" dirty="0" smtClean="0"/>
            <a:t>Tunjuk stakeholder independen, bila diperlukan</a:t>
          </a:r>
          <a:endParaRPr lang="en-US" dirty="0"/>
        </a:p>
      </dgm:t>
    </dgm:pt>
    <dgm:pt modelId="{0DF10320-FA5E-43C6-9880-F81572A8527F}" type="parTrans" cxnId="{3F917653-9D6C-4691-9825-8949B7D95789}">
      <dgm:prSet/>
      <dgm:spPr/>
      <dgm:t>
        <a:bodyPr/>
        <a:lstStyle/>
        <a:p>
          <a:endParaRPr lang="en-US"/>
        </a:p>
      </dgm:t>
    </dgm:pt>
    <dgm:pt modelId="{88F6A31C-CC3D-46DC-9502-881B6317344D}" type="sibTrans" cxnId="{3F917653-9D6C-4691-9825-8949B7D95789}">
      <dgm:prSet/>
      <dgm:spPr/>
      <dgm:t>
        <a:bodyPr/>
        <a:lstStyle/>
        <a:p>
          <a:endParaRPr lang="en-US"/>
        </a:p>
      </dgm:t>
    </dgm:pt>
    <dgm:pt modelId="{751B5933-42CB-40BE-BFA1-6285CB047BC3}">
      <dgm:prSet phldrT="[Text]"/>
      <dgm:spPr/>
      <dgm:t>
        <a:bodyPr/>
        <a:lstStyle/>
        <a:p>
          <a:endParaRPr lang="en-US" dirty="0"/>
        </a:p>
      </dgm:t>
    </dgm:pt>
    <dgm:pt modelId="{F3489B87-1B6D-4A9C-9757-B330247291A5}" type="parTrans" cxnId="{0263A839-F883-42E9-BB11-E52CEBB777F7}">
      <dgm:prSet/>
      <dgm:spPr/>
      <dgm:t>
        <a:bodyPr/>
        <a:lstStyle/>
        <a:p>
          <a:endParaRPr lang="en-US"/>
        </a:p>
      </dgm:t>
    </dgm:pt>
    <dgm:pt modelId="{D404F6C5-241A-4F91-A45E-29EA29662E89}" type="sibTrans" cxnId="{0263A839-F883-42E9-BB11-E52CEBB777F7}">
      <dgm:prSet/>
      <dgm:spPr/>
      <dgm:t>
        <a:bodyPr/>
        <a:lstStyle/>
        <a:p>
          <a:endParaRPr lang="en-US"/>
        </a:p>
      </dgm:t>
    </dgm:pt>
    <dgm:pt modelId="{57EE9024-3131-44B2-A5F4-78E7EF153A47}" type="pres">
      <dgm:prSet presAssocID="{37EA59B6-E823-4CD9-A074-C0671B4BC98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EC4EF662-726F-41C1-867F-C1AC19184189}" type="pres">
      <dgm:prSet presAssocID="{F70A48EA-FDB1-4A04-A21B-22817BAA20CD}" presName="parentLin" presStyleCnt="0"/>
      <dgm:spPr/>
    </dgm:pt>
    <dgm:pt modelId="{E17B8B58-D2AC-4135-B1C8-C3C259820CF5}" type="pres">
      <dgm:prSet presAssocID="{F70A48EA-FDB1-4A04-A21B-22817BAA20CD}" presName="parentLeftMargin" presStyleLbl="node1" presStyleIdx="0" presStyleCnt="1"/>
      <dgm:spPr/>
      <dgm:t>
        <a:bodyPr/>
        <a:lstStyle/>
        <a:p>
          <a:endParaRPr lang="id-ID"/>
        </a:p>
      </dgm:t>
    </dgm:pt>
    <dgm:pt modelId="{D4B9DDE6-6893-4C8B-8C5B-CB6CA58B0F71}" type="pres">
      <dgm:prSet presAssocID="{F70A48EA-FDB1-4A04-A21B-22817BAA20CD}" presName="parentText" presStyleLbl="node1" presStyleIdx="0" presStyleCnt="1" custLinFactNeighborX="-3086" custLinFactNeighborY="-775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B05D0D-0661-48E8-AD60-32AF7C83F379}" type="pres">
      <dgm:prSet presAssocID="{F70A48EA-FDB1-4A04-A21B-22817BAA20CD}" presName="negativeSpace" presStyleCnt="0"/>
      <dgm:spPr/>
    </dgm:pt>
    <dgm:pt modelId="{B4B242D9-C6C2-4FD6-9751-0C1370C89B61}" type="pres">
      <dgm:prSet presAssocID="{F70A48EA-FDB1-4A04-A21B-22817BAA20CD}" presName="childText" presStyleLbl="conFgAcc1" presStyleIdx="0" presStyleCnt="1" custScaleY="105866" custLinFactY="-9787" custLinFactNeighborX="6947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C30623-7D43-4ECD-B703-EECB440F575F}" type="presOf" srcId="{17E95A77-D9F7-4547-A24A-6F783A4506FE}" destId="{B4B242D9-C6C2-4FD6-9751-0C1370C89B61}" srcOrd="0" destOrd="1" presId="urn:microsoft.com/office/officeart/2005/8/layout/list1"/>
    <dgm:cxn modelId="{ECF6C6F9-A43F-45F6-8BC6-36DCD1186329}" type="presOf" srcId="{37EA59B6-E823-4CD9-A074-C0671B4BC984}" destId="{57EE9024-3131-44B2-A5F4-78E7EF153A47}" srcOrd="0" destOrd="0" presId="urn:microsoft.com/office/officeart/2005/8/layout/list1"/>
    <dgm:cxn modelId="{B633E991-68AA-48CD-A1BD-FD7B4C50C800}" type="presOf" srcId="{F70A48EA-FDB1-4A04-A21B-22817BAA20CD}" destId="{D4B9DDE6-6893-4C8B-8C5B-CB6CA58B0F71}" srcOrd="1" destOrd="0" presId="urn:microsoft.com/office/officeart/2005/8/layout/list1"/>
    <dgm:cxn modelId="{569AC1DA-EBE5-42E9-B13A-97353F080679}" type="presOf" srcId="{751B5933-42CB-40BE-BFA1-6285CB047BC3}" destId="{B4B242D9-C6C2-4FD6-9751-0C1370C89B61}" srcOrd="0" destOrd="0" presId="urn:microsoft.com/office/officeart/2005/8/layout/list1"/>
    <dgm:cxn modelId="{D55A056F-7144-49C4-9860-2C5D73AF285B}" type="presOf" srcId="{F70A48EA-FDB1-4A04-A21B-22817BAA20CD}" destId="{E17B8B58-D2AC-4135-B1C8-C3C259820CF5}" srcOrd="0" destOrd="0" presId="urn:microsoft.com/office/officeart/2005/8/layout/list1"/>
    <dgm:cxn modelId="{282C359A-9FF7-465E-B91C-649128052EE7}" srcId="{37EA59B6-E823-4CD9-A074-C0671B4BC984}" destId="{F70A48EA-FDB1-4A04-A21B-22817BAA20CD}" srcOrd="0" destOrd="0" parTransId="{61984081-B30E-4E4D-AAC9-92B1AFF3CB75}" sibTransId="{BBA02801-E263-4033-A4F2-04AFEA7ADBBC}"/>
    <dgm:cxn modelId="{0263A839-F883-42E9-BB11-E52CEBB777F7}" srcId="{F70A48EA-FDB1-4A04-A21B-22817BAA20CD}" destId="{751B5933-42CB-40BE-BFA1-6285CB047BC3}" srcOrd="0" destOrd="0" parTransId="{F3489B87-1B6D-4A9C-9757-B330247291A5}" sibTransId="{D404F6C5-241A-4F91-A45E-29EA29662E89}"/>
    <dgm:cxn modelId="{B9BC43A6-D3B5-4441-BE46-FA7069F3386A}" type="presOf" srcId="{7B80CDFA-135C-4347-89AA-1E675FAB3427}" destId="{B4B242D9-C6C2-4FD6-9751-0C1370C89B61}" srcOrd="0" destOrd="2" presId="urn:microsoft.com/office/officeart/2005/8/layout/list1"/>
    <dgm:cxn modelId="{2159179A-84DD-4F22-AF13-EDE2817BB83B}" srcId="{F70A48EA-FDB1-4A04-A21B-22817BAA20CD}" destId="{17E95A77-D9F7-4547-A24A-6F783A4506FE}" srcOrd="1" destOrd="0" parTransId="{65A6B21C-88D2-4AE1-BBC0-EBC42D86CD1B}" sibTransId="{CF4EF964-E2DA-450F-92B9-920500E500E9}"/>
    <dgm:cxn modelId="{3F917653-9D6C-4691-9825-8949B7D95789}" srcId="{F70A48EA-FDB1-4A04-A21B-22817BAA20CD}" destId="{7B80CDFA-135C-4347-89AA-1E675FAB3427}" srcOrd="2" destOrd="0" parTransId="{0DF10320-FA5E-43C6-9880-F81572A8527F}" sibTransId="{88F6A31C-CC3D-46DC-9502-881B6317344D}"/>
    <dgm:cxn modelId="{E384BAAD-D92E-4ACB-A363-CC6917FF5336}" type="presParOf" srcId="{57EE9024-3131-44B2-A5F4-78E7EF153A47}" destId="{EC4EF662-726F-41C1-867F-C1AC19184189}" srcOrd="0" destOrd="0" presId="urn:microsoft.com/office/officeart/2005/8/layout/list1"/>
    <dgm:cxn modelId="{D428617E-9808-413D-8493-987F549D7270}" type="presParOf" srcId="{EC4EF662-726F-41C1-867F-C1AC19184189}" destId="{E17B8B58-D2AC-4135-B1C8-C3C259820CF5}" srcOrd="0" destOrd="0" presId="urn:microsoft.com/office/officeart/2005/8/layout/list1"/>
    <dgm:cxn modelId="{7B31F628-1032-4331-BA71-AC4FAA4939D6}" type="presParOf" srcId="{EC4EF662-726F-41C1-867F-C1AC19184189}" destId="{D4B9DDE6-6893-4C8B-8C5B-CB6CA58B0F71}" srcOrd="1" destOrd="0" presId="urn:microsoft.com/office/officeart/2005/8/layout/list1"/>
    <dgm:cxn modelId="{FA363D55-5681-42B9-9217-263F8B55B46F}" type="presParOf" srcId="{57EE9024-3131-44B2-A5F4-78E7EF153A47}" destId="{24B05D0D-0661-48E8-AD60-32AF7C83F379}" srcOrd="1" destOrd="0" presId="urn:microsoft.com/office/officeart/2005/8/layout/list1"/>
    <dgm:cxn modelId="{22092453-3D38-44B7-823A-B1422FB9EAD9}" type="presParOf" srcId="{57EE9024-3131-44B2-A5F4-78E7EF153A47}" destId="{B4B242D9-C6C2-4FD6-9751-0C1370C89B6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9F2403-765D-4336-A6BA-9B3A320C8B5E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FCE8E2-8C66-4D6E-AD3C-833AF9CEEC63}">
      <dgm:prSet phldrT="[Text]"/>
      <dgm:spPr/>
      <dgm:t>
        <a:bodyPr/>
        <a:lstStyle/>
        <a:p>
          <a:r>
            <a:rPr lang="id-ID" dirty="0" smtClean="0"/>
            <a:t>Prinsip Kedua: Defect Detection vs. Defect Correction</a:t>
          </a:r>
          <a:endParaRPr lang="en-US" dirty="0"/>
        </a:p>
      </dgm:t>
    </dgm:pt>
    <dgm:pt modelId="{EAC22732-D9FB-4394-BF6F-0A1BEB99362B}" type="parTrans" cxnId="{5FDDF9A2-8E4E-460E-8FB1-09055F6B6B23}">
      <dgm:prSet/>
      <dgm:spPr/>
      <dgm:t>
        <a:bodyPr/>
        <a:lstStyle/>
        <a:p>
          <a:endParaRPr lang="en-US"/>
        </a:p>
      </dgm:t>
    </dgm:pt>
    <dgm:pt modelId="{F009EDD7-23E6-44FE-BB14-312A098245BA}" type="sibTrans" cxnId="{5FDDF9A2-8E4E-460E-8FB1-09055F6B6B23}">
      <dgm:prSet/>
      <dgm:spPr/>
      <dgm:t>
        <a:bodyPr/>
        <a:lstStyle/>
        <a:p>
          <a:endParaRPr lang="en-US"/>
        </a:p>
      </dgm:t>
    </dgm:pt>
    <dgm:pt modelId="{F1065151-BDE4-4312-A1A3-587C6B3F09BF}">
      <dgm:prSet phldrT="[Text]"/>
      <dgm:spPr/>
      <dgm:t>
        <a:bodyPr/>
        <a:lstStyle/>
        <a:p>
          <a:r>
            <a:rPr lang="id-ID" dirty="0" smtClean="0"/>
            <a:t>Pisahkan antara pendeteksian kecacatan dari koreksi kecacatannya.</a:t>
          </a:r>
          <a:endParaRPr lang="en-US" dirty="0"/>
        </a:p>
      </dgm:t>
    </dgm:pt>
    <dgm:pt modelId="{95621DC1-107C-4B2A-BE4D-958190A9F3AF}" type="parTrans" cxnId="{68DD34C7-22D3-4BDE-AC69-6C55E456AD74}">
      <dgm:prSet/>
      <dgm:spPr/>
      <dgm:t>
        <a:bodyPr/>
        <a:lstStyle/>
        <a:p>
          <a:endParaRPr lang="en-US"/>
        </a:p>
      </dgm:t>
    </dgm:pt>
    <dgm:pt modelId="{FDFDD385-C047-417A-AE4A-8C2688BEF78A}" type="sibTrans" cxnId="{68DD34C7-22D3-4BDE-AC69-6C55E456AD74}">
      <dgm:prSet/>
      <dgm:spPr/>
      <dgm:t>
        <a:bodyPr/>
        <a:lstStyle/>
        <a:p>
          <a:endParaRPr lang="en-US"/>
        </a:p>
      </dgm:t>
    </dgm:pt>
    <dgm:pt modelId="{098AA0AF-E17E-4AB0-B7A2-30EC23646E88}" type="pres">
      <dgm:prSet presAssocID="{6B9F2403-765D-4336-A6BA-9B3A320C8B5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AE1C0544-7590-4974-9653-28645CE37E8D}" type="pres">
      <dgm:prSet presAssocID="{4DFCE8E2-8C66-4D6E-AD3C-833AF9CEEC63}" presName="parentLin" presStyleCnt="0"/>
      <dgm:spPr/>
    </dgm:pt>
    <dgm:pt modelId="{6FE82573-2860-4E83-BE76-AEDE7BCF8423}" type="pres">
      <dgm:prSet presAssocID="{4DFCE8E2-8C66-4D6E-AD3C-833AF9CEEC63}" presName="parentLeftMargin" presStyleLbl="node1" presStyleIdx="0" presStyleCnt="1"/>
      <dgm:spPr/>
      <dgm:t>
        <a:bodyPr/>
        <a:lstStyle/>
        <a:p>
          <a:endParaRPr lang="id-ID"/>
        </a:p>
      </dgm:t>
    </dgm:pt>
    <dgm:pt modelId="{2FE3EEED-8F20-40CE-8A0B-F20F0F1AF0A4}" type="pres">
      <dgm:prSet presAssocID="{4DFCE8E2-8C66-4D6E-AD3C-833AF9CEEC6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CE0EB-436A-4C2F-9B74-FB10F901ACED}" type="pres">
      <dgm:prSet presAssocID="{4DFCE8E2-8C66-4D6E-AD3C-833AF9CEEC63}" presName="negativeSpace" presStyleCnt="0"/>
      <dgm:spPr/>
    </dgm:pt>
    <dgm:pt modelId="{0FD60916-F525-4598-B830-127F55AE96F6}" type="pres">
      <dgm:prSet presAssocID="{4DFCE8E2-8C66-4D6E-AD3C-833AF9CEEC63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E7CFCE8A-DBD2-44E0-8E4E-3055400575BE}" type="presOf" srcId="{4DFCE8E2-8C66-4D6E-AD3C-833AF9CEEC63}" destId="{2FE3EEED-8F20-40CE-8A0B-F20F0F1AF0A4}" srcOrd="1" destOrd="0" presId="urn:microsoft.com/office/officeart/2005/8/layout/list1"/>
    <dgm:cxn modelId="{68DD34C7-22D3-4BDE-AC69-6C55E456AD74}" srcId="{4DFCE8E2-8C66-4D6E-AD3C-833AF9CEEC63}" destId="{F1065151-BDE4-4312-A1A3-587C6B3F09BF}" srcOrd="0" destOrd="0" parTransId="{95621DC1-107C-4B2A-BE4D-958190A9F3AF}" sibTransId="{FDFDD385-C047-417A-AE4A-8C2688BEF78A}"/>
    <dgm:cxn modelId="{06248B24-3CE4-4379-A03D-6C4DBDFDB42E}" type="presOf" srcId="{F1065151-BDE4-4312-A1A3-587C6B3F09BF}" destId="{0FD60916-F525-4598-B830-127F55AE96F6}" srcOrd="0" destOrd="0" presId="urn:microsoft.com/office/officeart/2005/8/layout/list1"/>
    <dgm:cxn modelId="{5FDDF9A2-8E4E-460E-8FB1-09055F6B6B23}" srcId="{6B9F2403-765D-4336-A6BA-9B3A320C8B5E}" destId="{4DFCE8E2-8C66-4D6E-AD3C-833AF9CEEC63}" srcOrd="0" destOrd="0" parTransId="{EAC22732-D9FB-4394-BF6F-0A1BEB99362B}" sibTransId="{F009EDD7-23E6-44FE-BB14-312A098245BA}"/>
    <dgm:cxn modelId="{B7C5AE15-C8F1-43A9-A5FC-B1E22EEB4877}" type="presOf" srcId="{6B9F2403-765D-4336-A6BA-9B3A320C8B5E}" destId="{098AA0AF-E17E-4AB0-B7A2-30EC23646E88}" srcOrd="0" destOrd="0" presId="urn:microsoft.com/office/officeart/2005/8/layout/list1"/>
    <dgm:cxn modelId="{24F06D53-D9FB-48D9-BA71-F7719D6E8CD5}" type="presOf" srcId="{4DFCE8E2-8C66-4D6E-AD3C-833AF9CEEC63}" destId="{6FE82573-2860-4E83-BE76-AEDE7BCF8423}" srcOrd="0" destOrd="0" presId="urn:microsoft.com/office/officeart/2005/8/layout/list1"/>
    <dgm:cxn modelId="{63A87012-2F45-4CC7-9215-8A4FCAFD13A9}" type="presParOf" srcId="{098AA0AF-E17E-4AB0-B7A2-30EC23646E88}" destId="{AE1C0544-7590-4974-9653-28645CE37E8D}" srcOrd="0" destOrd="0" presId="urn:microsoft.com/office/officeart/2005/8/layout/list1"/>
    <dgm:cxn modelId="{79676F93-AA0E-4411-B931-2801CF0AD150}" type="presParOf" srcId="{AE1C0544-7590-4974-9653-28645CE37E8D}" destId="{6FE82573-2860-4E83-BE76-AEDE7BCF8423}" srcOrd="0" destOrd="0" presId="urn:microsoft.com/office/officeart/2005/8/layout/list1"/>
    <dgm:cxn modelId="{2C01C05F-C0A8-43A7-A5EC-F1F38D8FCBFB}" type="presParOf" srcId="{AE1C0544-7590-4974-9653-28645CE37E8D}" destId="{2FE3EEED-8F20-40CE-8A0B-F20F0F1AF0A4}" srcOrd="1" destOrd="0" presId="urn:microsoft.com/office/officeart/2005/8/layout/list1"/>
    <dgm:cxn modelId="{A9FD278F-AB6F-4105-B5C9-F161B44C8332}" type="presParOf" srcId="{098AA0AF-E17E-4AB0-B7A2-30EC23646E88}" destId="{176CE0EB-436A-4C2F-9B74-FB10F901ACED}" srcOrd="1" destOrd="0" presId="urn:microsoft.com/office/officeart/2005/8/layout/list1"/>
    <dgm:cxn modelId="{5228FB0F-5100-406B-BB57-7D6460821F74}" type="presParOf" srcId="{098AA0AF-E17E-4AB0-B7A2-30EC23646E88}" destId="{0FD60916-F525-4598-B830-127F55AE96F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EA59B6-E823-4CD9-A074-C0671B4BC984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0A48EA-FDB1-4A04-A21B-22817BAA20CD}">
      <dgm:prSet phldrT="[Text]"/>
      <dgm:spPr/>
      <dgm:t>
        <a:bodyPr/>
        <a:lstStyle/>
        <a:p>
          <a:r>
            <a:rPr lang="id-ID" dirty="0" smtClean="0"/>
            <a:t>Prinsip Ketiga: Memanfaatkan sudut pandang independen yang berbeda</a:t>
          </a:r>
          <a:endParaRPr lang="en-US" dirty="0"/>
        </a:p>
      </dgm:t>
    </dgm:pt>
    <dgm:pt modelId="{61984081-B30E-4E4D-AAC9-92B1AFF3CB75}" type="parTrans" cxnId="{282C359A-9FF7-465E-B91C-649128052EE7}">
      <dgm:prSet/>
      <dgm:spPr/>
      <dgm:t>
        <a:bodyPr/>
        <a:lstStyle/>
        <a:p>
          <a:endParaRPr lang="en-US"/>
        </a:p>
      </dgm:t>
    </dgm:pt>
    <dgm:pt modelId="{BBA02801-E263-4033-A4F2-04AFEA7ADBBC}" type="sibTrans" cxnId="{282C359A-9FF7-465E-B91C-649128052EE7}">
      <dgm:prSet/>
      <dgm:spPr/>
      <dgm:t>
        <a:bodyPr/>
        <a:lstStyle/>
        <a:p>
          <a:endParaRPr lang="en-US"/>
        </a:p>
      </dgm:t>
    </dgm:pt>
    <dgm:pt modelId="{17E95A77-D9F7-4547-A24A-6F783A4506FE}">
      <dgm:prSet phldrT="[Text]" custT="1"/>
      <dgm:spPr/>
      <dgm:t>
        <a:bodyPr/>
        <a:lstStyle/>
        <a:p>
          <a:r>
            <a:rPr lang="id-ID" sz="1800" smtClean="0"/>
            <a:t>Bila memungkinkan, kumpulkan sudut pandang-sudut pandang independen yang dapat diintegrasikan selama validasi kebutuhan untuk mendeteksi kecacatan dengan lebih seksama</a:t>
          </a:r>
          <a:endParaRPr lang="en-US" sz="1800" dirty="0"/>
        </a:p>
      </dgm:t>
    </dgm:pt>
    <dgm:pt modelId="{CF4EF964-E2DA-450F-92B9-920500E500E9}" type="sibTrans" cxnId="{2159179A-84DD-4F22-AF13-EDE2817BB83B}">
      <dgm:prSet/>
      <dgm:spPr/>
      <dgm:t>
        <a:bodyPr/>
        <a:lstStyle/>
        <a:p>
          <a:endParaRPr lang="en-US"/>
        </a:p>
      </dgm:t>
    </dgm:pt>
    <dgm:pt modelId="{65A6B21C-88D2-4AE1-BBC0-EBC42D86CD1B}" type="parTrans" cxnId="{2159179A-84DD-4F22-AF13-EDE2817BB83B}">
      <dgm:prSet/>
      <dgm:spPr/>
      <dgm:t>
        <a:bodyPr/>
        <a:lstStyle/>
        <a:p>
          <a:endParaRPr lang="en-US"/>
        </a:p>
      </dgm:t>
    </dgm:pt>
    <dgm:pt modelId="{57EE9024-3131-44B2-A5F4-78E7EF153A47}" type="pres">
      <dgm:prSet presAssocID="{37EA59B6-E823-4CD9-A074-C0671B4BC98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EC4EF662-726F-41C1-867F-C1AC19184189}" type="pres">
      <dgm:prSet presAssocID="{F70A48EA-FDB1-4A04-A21B-22817BAA20CD}" presName="parentLin" presStyleCnt="0"/>
      <dgm:spPr/>
    </dgm:pt>
    <dgm:pt modelId="{E17B8B58-D2AC-4135-B1C8-C3C259820CF5}" type="pres">
      <dgm:prSet presAssocID="{F70A48EA-FDB1-4A04-A21B-22817BAA20CD}" presName="parentLeftMargin" presStyleLbl="node1" presStyleIdx="0" presStyleCnt="1"/>
      <dgm:spPr/>
      <dgm:t>
        <a:bodyPr/>
        <a:lstStyle/>
        <a:p>
          <a:endParaRPr lang="id-ID"/>
        </a:p>
      </dgm:t>
    </dgm:pt>
    <dgm:pt modelId="{D4B9DDE6-6893-4C8B-8C5B-CB6CA58B0F71}" type="pres">
      <dgm:prSet presAssocID="{F70A48EA-FDB1-4A04-A21B-22817BAA20CD}" presName="parentText" presStyleLbl="node1" presStyleIdx="0" presStyleCnt="1" custScaleX="123113" custScaleY="179815" custLinFactNeighborX="-3086" custLinFactNeighborY="-775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B05D0D-0661-48E8-AD60-32AF7C83F379}" type="pres">
      <dgm:prSet presAssocID="{F70A48EA-FDB1-4A04-A21B-22817BAA20CD}" presName="negativeSpace" presStyleCnt="0"/>
      <dgm:spPr/>
    </dgm:pt>
    <dgm:pt modelId="{B4B242D9-C6C2-4FD6-9751-0C1370C89B61}" type="pres">
      <dgm:prSet presAssocID="{F70A48EA-FDB1-4A04-A21B-22817BAA20CD}" presName="childText" presStyleLbl="conFgAcc1" presStyleIdx="0" presStyleCnt="1" custScaleY="105866" custLinFactY="-9787" custLinFactNeighborX="6947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D5789B-66EC-4276-A3BD-5C3A0A92F45D}" type="presOf" srcId="{37EA59B6-E823-4CD9-A074-C0671B4BC984}" destId="{57EE9024-3131-44B2-A5F4-78E7EF153A47}" srcOrd="0" destOrd="0" presId="urn:microsoft.com/office/officeart/2005/8/layout/list1"/>
    <dgm:cxn modelId="{2159179A-84DD-4F22-AF13-EDE2817BB83B}" srcId="{F70A48EA-FDB1-4A04-A21B-22817BAA20CD}" destId="{17E95A77-D9F7-4547-A24A-6F783A4506FE}" srcOrd="0" destOrd="0" parTransId="{65A6B21C-88D2-4AE1-BBC0-EBC42D86CD1B}" sibTransId="{CF4EF964-E2DA-450F-92B9-920500E500E9}"/>
    <dgm:cxn modelId="{68126E1F-3B24-493B-B31F-7BFF12E029A1}" type="presOf" srcId="{F70A48EA-FDB1-4A04-A21B-22817BAA20CD}" destId="{D4B9DDE6-6893-4C8B-8C5B-CB6CA58B0F71}" srcOrd="1" destOrd="0" presId="urn:microsoft.com/office/officeart/2005/8/layout/list1"/>
    <dgm:cxn modelId="{5EABBF38-A424-471E-BE63-502E97C8D6F4}" type="presOf" srcId="{17E95A77-D9F7-4547-A24A-6F783A4506FE}" destId="{B4B242D9-C6C2-4FD6-9751-0C1370C89B61}" srcOrd="0" destOrd="0" presId="urn:microsoft.com/office/officeart/2005/8/layout/list1"/>
    <dgm:cxn modelId="{282C359A-9FF7-465E-B91C-649128052EE7}" srcId="{37EA59B6-E823-4CD9-A074-C0671B4BC984}" destId="{F70A48EA-FDB1-4A04-A21B-22817BAA20CD}" srcOrd="0" destOrd="0" parTransId="{61984081-B30E-4E4D-AAC9-92B1AFF3CB75}" sibTransId="{BBA02801-E263-4033-A4F2-04AFEA7ADBBC}"/>
    <dgm:cxn modelId="{3FC74D9A-D6CE-4B12-B9CD-44240302A2D2}" type="presOf" srcId="{F70A48EA-FDB1-4A04-A21B-22817BAA20CD}" destId="{E17B8B58-D2AC-4135-B1C8-C3C259820CF5}" srcOrd="0" destOrd="0" presId="urn:microsoft.com/office/officeart/2005/8/layout/list1"/>
    <dgm:cxn modelId="{E29D19AF-8E88-48FB-A6D0-9BB8E41A17B3}" type="presParOf" srcId="{57EE9024-3131-44B2-A5F4-78E7EF153A47}" destId="{EC4EF662-726F-41C1-867F-C1AC19184189}" srcOrd="0" destOrd="0" presId="urn:microsoft.com/office/officeart/2005/8/layout/list1"/>
    <dgm:cxn modelId="{1B439287-D937-43A1-A966-3D6CC281A472}" type="presParOf" srcId="{EC4EF662-726F-41C1-867F-C1AC19184189}" destId="{E17B8B58-D2AC-4135-B1C8-C3C259820CF5}" srcOrd="0" destOrd="0" presId="urn:microsoft.com/office/officeart/2005/8/layout/list1"/>
    <dgm:cxn modelId="{91DBC32E-65BE-40E1-ADB3-2470D98BE63B}" type="presParOf" srcId="{EC4EF662-726F-41C1-867F-C1AC19184189}" destId="{D4B9DDE6-6893-4C8B-8C5B-CB6CA58B0F71}" srcOrd="1" destOrd="0" presId="urn:microsoft.com/office/officeart/2005/8/layout/list1"/>
    <dgm:cxn modelId="{906E25F7-068B-4CFE-854A-E9F0C34F9511}" type="presParOf" srcId="{57EE9024-3131-44B2-A5F4-78E7EF153A47}" destId="{24B05D0D-0661-48E8-AD60-32AF7C83F379}" srcOrd="1" destOrd="0" presId="urn:microsoft.com/office/officeart/2005/8/layout/list1"/>
    <dgm:cxn modelId="{54175A9F-D96D-4486-9E37-6E73A9A39A29}" type="presParOf" srcId="{57EE9024-3131-44B2-A5F4-78E7EF153A47}" destId="{B4B242D9-C6C2-4FD6-9751-0C1370C89B6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9F2403-765D-4336-A6BA-9B3A320C8B5E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FCE8E2-8C66-4D6E-AD3C-833AF9CEEC63}">
      <dgm:prSet phldrT="[Text]"/>
      <dgm:spPr/>
      <dgm:t>
        <a:bodyPr/>
        <a:lstStyle/>
        <a:p>
          <a:r>
            <a:rPr lang="id-ID" dirty="0" smtClean="0"/>
            <a:t>Prinsip Keempat: Gunakan format dokumentasi yang tepat</a:t>
          </a:r>
          <a:endParaRPr lang="en-US" dirty="0"/>
        </a:p>
      </dgm:t>
    </dgm:pt>
    <dgm:pt modelId="{EAC22732-D9FB-4394-BF6F-0A1BEB99362B}" type="parTrans" cxnId="{5FDDF9A2-8E4E-460E-8FB1-09055F6B6B23}">
      <dgm:prSet/>
      <dgm:spPr/>
      <dgm:t>
        <a:bodyPr/>
        <a:lstStyle/>
        <a:p>
          <a:endParaRPr lang="en-US"/>
        </a:p>
      </dgm:t>
    </dgm:pt>
    <dgm:pt modelId="{F009EDD7-23E6-44FE-BB14-312A098245BA}" type="sibTrans" cxnId="{5FDDF9A2-8E4E-460E-8FB1-09055F6B6B23}">
      <dgm:prSet/>
      <dgm:spPr/>
      <dgm:t>
        <a:bodyPr/>
        <a:lstStyle/>
        <a:p>
          <a:endParaRPr lang="en-US"/>
        </a:p>
      </dgm:t>
    </dgm:pt>
    <dgm:pt modelId="{F1065151-BDE4-4312-A1A3-587C6B3F09BF}">
      <dgm:prSet phldrT="[Text]"/>
      <dgm:spPr/>
      <dgm:t>
        <a:bodyPr/>
        <a:lstStyle/>
        <a:p>
          <a:r>
            <a:rPr lang="id-ID" dirty="0" smtClean="0"/>
            <a:t>Pertimbangkan untuk mengubah format dokumentasi kebutuhan ke dalam format yang sesuai dengan tujuan validasi dan bisa digunakan oleh stakeholder yang melakukan validasi</a:t>
          </a:r>
          <a:endParaRPr lang="en-US" dirty="0"/>
        </a:p>
      </dgm:t>
    </dgm:pt>
    <dgm:pt modelId="{95621DC1-107C-4B2A-BE4D-958190A9F3AF}" type="parTrans" cxnId="{68DD34C7-22D3-4BDE-AC69-6C55E456AD74}">
      <dgm:prSet/>
      <dgm:spPr/>
      <dgm:t>
        <a:bodyPr/>
        <a:lstStyle/>
        <a:p>
          <a:endParaRPr lang="en-US"/>
        </a:p>
      </dgm:t>
    </dgm:pt>
    <dgm:pt modelId="{FDFDD385-C047-417A-AE4A-8C2688BEF78A}" type="sibTrans" cxnId="{68DD34C7-22D3-4BDE-AC69-6C55E456AD74}">
      <dgm:prSet/>
      <dgm:spPr/>
      <dgm:t>
        <a:bodyPr/>
        <a:lstStyle/>
        <a:p>
          <a:endParaRPr lang="en-US"/>
        </a:p>
      </dgm:t>
    </dgm:pt>
    <dgm:pt modelId="{098AA0AF-E17E-4AB0-B7A2-30EC23646E88}" type="pres">
      <dgm:prSet presAssocID="{6B9F2403-765D-4336-A6BA-9B3A320C8B5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AE1C0544-7590-4974-9653-28645CE37E8D}" type="pres">
      <dgm:prSet presAssocID="{4DFCE8E2-8C66-4D6E-AD3C-833AF9CEEC63}" presName="parentLin" presStyleCnt="0"/>
      <dgm:spPr/>
    </dgm:pt>
    <dgm:pt modelId="{6FE82573-2860-4E83-BE76-AEDE7BCF8423}" type="pres">
      <dgm:prSet presAssocID="{4DFCE8E2-8C66-4D6E-AD3C-833AF9CEEC63}" presName="parentLeftMargin" presStyleLbl="node1" presStyleIdx="0" presStyleCnt="1"/>
      <dgm:spPr/>
      <dgm:t>
        <a:bodyPr/>
        <a:lstStyle/>
        <a:p>
          <a:endParaRPr lang="id-ID"/>
        </a:p>
      </dgm:t>
    </dgm:pt>
    <dgm:pt modelId="{2FE3EEED-8F20-40CE-8A0B-F20F0F1AF0A4}" type="pres">
      <dgm:prSet presAssocID="{4DFCE8E2-8C66-4D6E-AD3C-833AF9CEEC6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CE0EB-436A-4C2F-9B74-FB10F901ACED}" type="pres">
      <dgm:prSet presAssocID="{4DFCE8E2-8C66-4D6E-AD3C-833AF9CEEC63}" presName="negativeSpace" presStyleCnt="0"/>
      <dgm:spPr/>
    </dgm:pt>
    <dgm:pt modelId="{0FD60916-F525-4598-B830-127F55AE96F6}" type="pres">
      <dgm:prSet presAssocID="{4DFCE8E2-8C66-4D6E-AD3C-833AF9CEEC63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9F46B5-43EE-4BC7-9AEE-7F693F09C15F}" type="presOf" srcId="{4DFCE8E2-8C66-4D6E-AD3C-833AF9CEEC63}" destId="{6FE82573-2860-4E83-BE76-AEDE7BCF8423}" srcOrd="0" destOrd="0" presId="urn:microsoft.com/office/officeart/2005/8/layout/list1"/>
    <dgm:cxn modelId="{68DD34C7-22D3-4BDE-AC69-6C55E456AD74}" srcId="{4DFCE8E2-8C66-4D6E-AD3C-833AF9CEEC63}" destId="{F1065151-BDE4-4312-A1A3-587C6B3F09BF}" srcOrd="0" destOrd="0" parTransId="{95621DC1-107C-4B2A-BE4D-958190A9F3AF}" sibTransId="{FDFDD385-C047-417A-AE4A-8C2688BEF78A}"/>
    <dgm:cxn modelId="{B432D2F0-6672-4531-8624-902DD527F052}" type="presOf" srcId="{6B9F2403-765D-4336-A6BA-9B3A320C8B5E}" destId="{098AA0AF-E17E-4AB0-B7A2-30EC23646E88}" srcOrd="0" destOrd="0" presId="urn:microsoft.com/office/officeart/2005/8/layout/list1"/>
    <dgm:cxn modelId="{7E112147-72E0-47CC-B963-B99589DE225C}" type="presOf" srcId="{4DFCE8E2-8C66-4D6E-AD3C-833AF9CEEC63}" destId="{2FE3EEED-8F20-40CE-8A0B-F20F0F1AF0A4}" srcOrd="1" destOrd="0" presId="urn:microsoft.com/office/officeart/2005/8/layout/list1"/>
    <dgm:cxn modelId="{5FDDF9A2-8E4E-460E-8FB1-09055F6B6B23}" srcId="{6B9F2403-765D-4336-A6BA-9B3A320C8B5E}" destId="{4DFCE8E2-8C66-4D6E-AD3C-833AF9CEEC63}" srcOrd="0" destOrd="0" parTransId="{EAC22732-D9FB-4394-BF6F-0A1BEB99362B}" sibTransId="{F009EDD7-23E6-44FE-BB14-312A098245BA}"/>
    <dgm:cxn modelId="{93077CC3-3CE1-4981-99BC-FBE534F73398}" type="presOf" srcId="{F1065151-BDE4-4312-A1A3-587C6B3F09BF}" destId="{0FD60916-F525-4598-B830-127F55AE96F6}" srcOrd="0" destOrd="0" presId="urn:microsoft.com/office/officeart/2005/8/layout/list1"/>
    <dgm:cxn modelId="{2E582D21-D304-4B78-9F23-7A28138841AD}" type="presParOf" srcId="{098AA0AF-E17E-4AB0-B7A2-30EC23646E88}" destId="{AE1C0544-7590-4974-9653-28645CE37E8D}" srcOrd="0" destOrd="0" presId="urn:microsoft.com/office/officeart/2005/8/layout/list1"/>
    <dgm:cxn modelId="{428C0BDB-0727-4214-A30F-46BAE8CA1768}" type="presParOf" srcId="{AE1C0544-7590-4974-9653-28645CE37E8D}" destId="{6FE82573-2860-4E83-BE76-AEDE7BCF8423}" srcOrd="0" destOrd="0" presId="urn:microsoft.com/office/officeart/2005/8/layout/list1"/>
    <dgm:cxn modelId="{204F9902-ECEC-4F81-9302-7E0D42B3C7E4}" type="presParOf" srcId="{AE1C0544-7590-4974-9653-28645CE37E8D}" destId="{2FE3EEED-8F20-40CE-8A0B-F20F0F1AF0A4}" srcOrd="1" destOrd="0" presId="urn:microsoft.com/office/officeart/2005/8/layout/list1"/>
    <dgm:cxn modelId="{9F2298B5-82A6-4FF4-80C3-E3BB8DC7A9D9}" type="presParOf" srcId="{098AA0AF-E17E-4AB0-B7A2-30EC23646E88}" destId="{176CE0EB-436A-4C2F-9B74-FB10F901ACED}" srcOrd="1" destOrd="0" presId="urn:microsoft.com/office/officeart/2005/8/layout/list1"/>
    <dgm:cxn modelId="{863ABAFD-1D1D-4EAC-AFF7-1E25770B07CF}" type="presParOf" srcId="{098AA0AF-E17E-4AB0-B7A2-30EC23646E88}" destId="{0FD60916-F525-4598-B830-127F55AE96F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EA59B6-E823-4CD9-A074-C0671B4BC984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0A48EA-FDB1-4A04-A21B-22817BAA20CD}">
      <dgm:prSet phldrT="[Text]"/>
      <dgm:spPr/>
      <dgm:t>
        <a:bodyPr/>
        <a:lstStyle/>
        <a:p>
          <a:r>
            <a:rPr lang="id-ID" dirty="0" smtClean="0"/>
            <a:t>Prinsip Kelima: Buat artifak-artifak pembangunan selama validasi</a:t>
          </a:r>
          <a:endParaRPr lang="en-US" dirty="0"/>
        </a:p>
      </dgm:t>
    </dgm:pt>
    <dgm:pt modelId="{61984081-B30E-4E4D-AAC9-92B1AFF3CB75}" type="parTrans" cxnId="{282C359A-9FF7-465E-B91C-649128052EE7}">
      <dgm:prSet/>
      <dgm:spPr/>
      <dgm:t>
        <a:bodyPr/>
        <a:lstStyle/>
        <a:p>
          <a:endParaRPr lang="en-US"/>
        </a:p>
      </dgm:t>
    </dgm:pt>
    <dgm:pt modelId="{BBA02801-E263-4033-A4F2-04AFEA7ADBBC}" type="sibTrans" cxnId="{282C359A-9FF7-465E-B91C-649128052EE7}">
      <dgm:prSet/>
      <dgm:spPr/>
      <dgm:t>
        <a:bodyPr/>
        <a:lstStyle/>
        <a:p>
          <a:endParaRPr lang="en-US"/>
        </a:p>
      </dgm:t>
    </dgm:pt>
    <dgm:pt modelId="{751B5933-42CB-40BE-BFA1-6285CB047BC3}">
      <dgm:prSet phldrT="[Text]"/>
      <dgm:spPr/>
      <dgm:t>
        <a:bodyPr/>
        <a:lstStyle/>
        <a:p>
          <a:r>
            <a:rPr lang="id-ID" dirty="0" smtClean="0"/>
            <a:t>Bila validasi menunjukkan hasil yang buruk, coba untuk menyokong deteksi kecacatan dengan membuat artifak-artifak pembangungan seperti artifak arsitektural, artifak tes, user manual, atau goal dan skenario, selama validasi berlangsung</a:t>
          </a:r>
          <a:endParaRPr lang="en-US" dirty="0"/>
        </a:p>
      </dgm:t>
    </dgm:pt>
    <dgm:pt modelId="{F3489B87-1B6D-4A9C-9757-B330247291A5}" type="parTrans" cxnId="{0263A839-F883-42E9-BB11-E52CEBB777F7}">
      <dgm:prSet/>
      <dgm:spPr/>
      <dgm:t>
        <a:bodyPr/>
        <a:lstStyle/>
        <a:p>
          <a:endParaRPr lang="en-US"/>
        </a:p>
      </dgm:t>
    </dgm:pt>
    <dgm:pt modelId="{D404F6C5-241A-4F91-A45E-29EA29662E89}" type="sibTrans" cxnId="{0263A839-F883-42E9-BB11-E52CEBB777F7}">
      <dgm:prSet/>
      <dgm:spPr/>
      <dgm:t>
        <a:bodyPr/>
        <a:lstStyle/>
        <a:p>
          <a:endParaRPr lang="en-US"/>
        </a:p>
      </dgm:t>
    </dgm:pt>
    <dgm:pt modelId="{57EE9024-3131-44B2-A5F4-78E7EF153A47}" type="pres">
      <dgm:prSet presAssocID="{37EA59B6-E823-4CD9-A074-C0671B4BC98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EC4EF662-726F-41C1-867F-C1AC19184189}" type="pres">
      <dgm:prSet presAssocID="{F70A48EA-FDB1-4A04-A21B-22817BAA20CD}" presName="parentLin" presStyleCnt="0"/>
      <dgm:spPr/>
    </dgm:pt>
    <dgm:pt modelId="{E17B8B58-D2AC-4135-B1C8-C3C259820CF5}" type="pres">
      <dgm:prSet presAssocID="{F70A48EA-FDB1-4A04-A21B-22817BAA20CD}" presName="parentLeftMargin" presStyleLbl="node1" presStyleIdx="0" presStyleCnt="1"/>
      <dgm:spPr/>
      <dgm:t>
        <a:bodyPr/>
        <a:lstStyle/>
        <a:p>
          <a:endParaRPr lang="id-ID"/>
        </a:p>
      </dgm:t>
    </dgm:pt>
    <dgm:pt modelId="{D4B9DDE6-6893-4C8B-8C5B-CB6CA58B0F71}" type="pres">
      <dgm:prSet presAssocID="{F70A48EA-FDB1-4A04-A21B-22817BAA20CD}" presName="parentText" presStyleLbl="node1" presStyleIdx="0" presStyleCnt="1" custLinFactNeighborX="-3086" custLinFactNeighborY="-775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B05D0D-0661-48E8-AD60-32AF7C83F379}" type="pres">
      <dgm:prSet presAssocID="{F70A48EA-FDB1-4A04-A21B-22817BAA20CD}" presName="negativeSpace" presStyleCnt="0"/>
      <dgm:spPr/>
    </dgm:pt>
    <dgm:pt modelId="{B4B242D9-C6C2-4FD6-9751-0C1370C89B61}" type="pres">
      <dgm:prSet presAssocID="{F70A48EA-FDB1-4A04-A21B-22817BAA20CD}" presName="childText" presStyleLbl="conFgAcc1" presStyleIdx="0" presStyleCnt="1" custScaleY="117195" custLinFactY="-9787" custLinFactNeighborX="6947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16EE72-FCE0-4E65-8F29-DE37EC48468A}" type="presOf" srcId="{F70A48EA-FDB1-4A04-A21B-22817BAA20CD}" destId="{D4B9DDE6-6893-4C8B-8C5B-CB6CA58B0F71}" srcOrd="1" destOrd="0" presId="urn:microsoft.com/office/officeart/2005/8/layout/list1"/>
    <dgm:cxn modelId="{EC66EB9A-353C-47D7-9DAD-D9B473EA5F5C}" type="presOf" srcId="{F70A48EA-FDB1-4A04-A21B-22817BAA20CD}" destId="{E17B8B58-D2AC-4135-B1C8-C3C259820CF5}" srcOrd="0" destOrd="0" presId="urn:microsoft.com/office/officeart/2005/8/layout/list1"/>
    <dgm:cxn modelId="{0DA42B7F-0252-41A2-B662-848CFA66D3A2}" type="presOf" srcId="{751B5933-42CB-40BE-BFA1-6285CB047BC3}" destId="{B4B242D9-C6C2-4FD6-9751-0C1370C89B61}" srcOrd="0" destOrd="0" presId="urn:microsoft.com/office/officeart/2005/8/layout/list1"/>
    <dgm:cxn modelId="{282C359A-9FF7-465E-B91C-649128052EE7}" srcId="{37EA59B6-E823-4CD9-A074-C0671B4BC984}" destId="{F70A48EA-FDB1-4A04-A21B-22817BAA20CD}" srcOrd="0" destOrd="0" parTransId="{61984081-B30E-4E4D-AAC9-92B1AFF3CB75}" sibTransId="{BBA02801-E263-4033-A4F2-04AFEA7ADBBC}"/>
    <dgm:cxn modelId="{0263A839-F883-42E9-BB11-E52CEBB777F7}" srcId="{F70A48EA-FDB1-4A04-A21B-22817BAA20CD}" destId="{751B5933-42CB-40BE-BFA1-6285CB047BC3}" srcOrd="0" destOrd="0" parTransId="{F3489B87-1B6D-4A9C-9757-B330247291A5}" sibTransId="{D404F6C5-241A-4F91-A45E-29EA29662E89}"/>
    <dgm:cxn modelId="{6BECD0A3-89CF-477B-924A-E72E933C7CE0}" type="presOf" srcId="{37EA59B6-E823-4CD9-A074-C0671B4BC984}" destId="{57EE9024-3131-44B2-A5F4-78E7EF153A47}" srcOrd="0" destOrd="0" presId="urn:microsoft.com/office/officeart/2005/8/layout/list1"/>
    <dgm:cxn modelId="{FD062ED1-7EB2-4F2A-A192-A5CF0D636A44}" type="presParOf" srcId="{57EE9024-3131-44B2-A5F4-78E7EF153A47}" destId="{EC4EF662-726F-41C1-867F-C1AC19184189}" srcOrd="0" destOrd="0" presId="urn:microsoft.com/office/officeart/2005/8/layout/list1"/>
    <dgm:cxn modelId="{04671786-8E26-4E47-A0E8-FE588C54F644}" type="presParOf" srcId="{EC4EF662-726F-41C1-867F-C1AC19184189}" destId="{E17B8B58-D2AC-4135-B1C8-C3C259820CF5}" srcOrd="0" destOrd="0" presId="urn:microsoft.com/office/officeart/2005/8/layout/list1"/>
    <dgm:cxn modelId="{4A4CA943-E4DE-4853-BE5E-AAB3956E81F0}" type="presParOf" srcId="{EC4EF662-726F-41C1-867F-C1AC19184189}" destId="{D4B9DDE6-6893-4C8B-8C5B-CB6CA58B0F71}" srcOrd="1" destOrd="0" presId="urn:microsoft.com/office/officeart/2005/8/layout/list1"/>
    <dgm:cxn modelId="{991C69FD-BD64-47EE-B7D1-DA5BA4C0A125}" type="presParOf" srcId="{57EE9024-3131-44B2-A5F4-78E7EF153A47}" destId="{24B05D0D-0661-48E8-AD60-32AF7C83F379}" srcOrd="1" destOrd="0" presId="urn:microsoft.com/office/officeart/2005/8/layout/list1"/>
    <dgm:cxn modelId="{A66D8C73-240C-48BC-B5ED-EC31E729D476}" type="presParOf" srcId="{57EE9024-3131-44B2-A5F4-78E7EF153A47}" destId="{B4B242D9-C6C2-4FD6-9751-0C1370C89B6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9F2403-765D-4336-A6BA-9B3A320C8B5E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FCE8E2-8C66-4D6E-AD3C-833AF9CEEC63}">
      <dgm:prSet phldrT="[Text]"/>
      <dgm:spPr/>
      <dgm:t>
        <a:bodyPr/>
        <a:lstStyle/>
        <a:p>
          <a:r>
            <a:rPr lang="id-ID" dirty="0" smtClean="0"/>
            <a:t>Prinsip Keenam: Validasi berulang</a:t>
          </a:r>
          <a:endParaRPr lang="en-US" dirty="0"/>
        </a:p>
      </dgm:t>
    </dgm:pt>
    <dgm:pt modelId="{EAC22732-D9FB-4394-BF6F-0A1BEB99362B}" type="parTrans" cxnId="{5FDDF9A2-8E4E-460E-8FB1-09055F6B6B23}">
      <dgm:prSet/>
      <dgm:spPr/>
      <dgm:t>
        <a:bodyPr/>
        <a:lstStyle/>
        <a:p>
          <a:endParaRPr lang="en-US"/>
        </a:p>
      </dgm:t>
    </dgm:pt>
    <dgm:pt modelId="{F009EDD7-23E6-44FE-BB14-312A098245BA}" type="sibTrans" cxnId="{5FDDF9A2-8E4E-460E-8FB1-09055F6B6B23}">
      <dgm:prSet/>
      <dgm:spPr/>
      <dgm:t>
        <a:bodyPr/>
        <a:lstStyle/>
        <a:p>
          <a:endParaRPr lang="en-US"/>
        </a:p>
      </dgm:t>
    </dgm:pt>
    <dgm:pt modelId="{F1065151-BDE4-4312-A1A3-587C6B3F09BF}">
      <dgm:prSet phldrT="[Text]"/>
      <dgm:spPr/>
      <dgm:t>
        <a:bodyPr/>
        <a:lstStyle/>
        <a:p>
          <a:r>
            <a:rPr lang="id-ID" dirty="0" smtClean="0"/>
            <a:t>Buat panduan untuk menentukan secara jelas kapan dan dalam kondisi apakah artifak kebutuhan yang baru dirilis perlu untuk divalidasi kembali</a:t>
          </a:r>
          <a:endParaRPr lang="en-US" dirty="0"/>
        </a:p>
      </dgm:t>
    </dgm:pt>
    <dgm:pt modelId="{95621DC1-107C-4B2A-BE4D-958190A9F3AF}" type="parTrans" cxnId="{68DD34C7-22D3-4BDE-AC69-6C55E456AD74}">
      <dgm:prSet/>
      <dgm:spPr/>
      <dgm:t>
        <a:bodyPr/>
        <a:lstStyle/>
        <a:p>
          <a:endParaRPr lang="en-US"/>
        </a:p>
      </dgm:t>
    </dgm:pt>
    <dgm:pt modelId="{FDFDD385-C047-417A-AE4A-8C2688BEF78A}" type="sibTrans" cxnId="{68DD34C7-22D3-4BDE-AC69-6C55E456AD74}">
      <dgm:prSet/>
      <dgm:spPr/>
      <dgm:t>
        <a:bodyPr/>
        <a:lstStyle/>
        <a:p>
          <a:endParaRPr lang="en-US"/>
        </a:p>
      </dgm:t>
    </dgm:pt>
    <dgm:pt modelId="{098AA0AF-E17E-4AB0-B7A2-30EC23646E88}" type="pres">
      <dgm:prSet presAssocID="{6B9F2403-765D-4336-A6BA-9B3A320C8B5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AE1C0544-7590-4974-9653-28645CE37E8D}" type="pres">
      <dgm:prSet presAssocID="{4DFCE8E2-8C66-4D6E-AD3C-833AF9CEEC63}" presName="parentLin" presStyleCnt="0"/>
      <dgm:spPr/>
    </dgm:pt>
    <dgm:pt modelId="{6FE82573-2860-4E83-BE76-AEDE7BCF8423}" type="pres">
      <dgm:prSet presAssocID="{4DFCE8E2-8C66-4D6E-AD3C-833AF9CEEC63}" presName="parentLeftMargin" presStyleLbl="node1" presStyleIdx="0" presStyleCnt="1"/>
      <dgm:spPr/>
      <dgm:t>
        <a:bodyPr/>
        <a:lstStyle/>
        <a:p>
          <a:endParaRPr lang="id-ID"/>
        </a:p>
      </dgm:t>
    </dgm:pt>
    <dgm:pt modelId="{2FE3EEED-8F20-40CE-8A0B-F20F0F1AF0A4}" type="pres">
      <dgm:prSet presAssocID="{4DFCE8E2-8C66-4D6E-AD3C-833AF9CEEC6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CE0EB-436A-4C2F-9B74-FB10F901ACED}" type="pres">
      <dgm:prSet presAssocID="{4DFCE8E2-8C66-4D6E-AD3C-833AF9CEEC63}" presName="negativeSpace" presStyleCnt="0"/>
      <dgm:spPr/>
    </dgm:pt>
    <dgm:pt modelId="{0FD60916-F525-4598-B830-127F55AE96F6}" type="pres">
      <dgm:prSet presAssocID="{4DFCE8E2-8C66-4D6E-AD3C-833AF9CEEC63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DD34C7-22D3-4BDE-AC69-6C55E456AD74}" srcId="{4DFCE8E2-8C66-4D6E-AD3C-833AF9CEEC63}" destId="{F1065151-BDE4-4312-A1A3-587C6B3F09BF}" srcOrd="0" destOrd="0" parTransId="{95621DC1-107C-4B2A-BE4D-958190A9F3AF}" sibTransId="{FDFDD385-C047-417A-AE4A-8C2688BEF78A}"/>
    <dgm:cxn modelId="{3B601CA5-BCA1-4CA1-A746-41A7BA59F2E8}" type="presOf" srcId="{6B9F2403-765D-4336-A6BA-9B3A320C8B5E}" destId="{098AA0AF-E17E-4AB0-B7A2-30EC23646E88}" srcOrd="0" destOrd="0" presId="urn:microsoft.com/office/officeart/2005/8/layout/list1"/>
    <dgm:cxn modelId="{9B2C8DE6-AC3B-458A-A667-20DA8E993615}" type="presOf" srcId="{F1065151-BDE4-4312-A1A3-587C6B3F09BF}" destId="{0FD60916-F525-4598-B830-127F55AE96F6}" srcOrd="0" destOrd="0" presId="urn:microsoft.com/office/officeart/2005/8/layout/list1"/>
    <dgm:cxn modelId="{AF09419C-E727-4AF7-8AF0-7DE27C42EB4A}" type="presOf" srcId="{4DFCE8E2-8C66-4D6E-AD3C-833AF9CEEC63}" destId="{2FE3EEED-8F20-40CE-8A0B-F20F0F1AF0A4}" srcOrd="1" destOrd="0" presId="urn:microsoft.com/office/officeart/2005/8/layout/list1"/>
    <dgm:cxn modelId="{5FDDF9A2-8E4E-460E-8FB1-09055F6B6B23}" srcId="{6B9F2403-765D-4336-A6BA-9B3A320C8B5E}" destId="{4DFCE8E2-8C66-4D6E-AD3C-833AF9CEEC63}" srcOrd="0" destOrd="0" parTransId="{EAC22732-D9FB-4394-BF6F-0A1BEB99362B}" sibTransId="{F009EDD7-23E6-44FE-BB14-312A098245BA}"/>
    <dgm:cxn modelId="{F3433F48-E579-405A-9C65-E3298B727118}" type="presOf" srcId="{4DFCE8E2-8C66-4D6E-AD3C-833AF9CEEC63}" destId="{6FE82573-2860-4E83-BE76-AEDE7BCF8423}" srcOrd="0" destOrd="0" presId="urn:microsoft.com/office/officeart/2005/8/layout/list1"/>
    <dgm:cxn modelId="{4C762845-5E93-4274-B7E5-2E2366D03F0B}" type="presParOf" srcId="{098AA0AF-E17E-4AB0-B7A2-30EC23646E88}" destId="{AE1C0544-7590-4974-9653-28645CE37E8D}" srcOrd="0" destOrd="0" presId="urn:microsoft.com/office/officeart/2005/8/layout/list1"/>
    <dgm:cxn modelId="{35108E0B-E88A-4E49-A2E5-D836D733532C}" type="presParOf" srcId="{AE1C0544-7590-4974-9653-28645CE37E8D}" destId="{6FE82573-2860-4E83-BE76-AEDE7BCF8423}" srcOrd="0" destOrd="0" presId="urn:microsoft.com/office/officeart/2005/8/layout/list1"/>
    <dgm:cxn modelId="{A13B62B6-3ABA-4CC3-B1F9-98C35A7E8DA9}" type="presParOf" srcId="{AE1C0544-7590-4974-9653-28645CE37E8D}" destId="{2FE3EEED-8F20-40CE-8A0B-F20F0F1AF0A4}" srcOrd="1" destOrd="0" presId="urn:microsoft.com/office/officeart/2005/8/layout/list1"/>
    <dgm:cxn modelId="{EE6B2956-0F59-4925-B2AA-3D0075D22D03}" type="presParOf" srcId="{098AA0AF-E17E-4AB0-B7A2-30EC23646E88}" destId="{176CE0EB-436A-4C2F-9B74-FB10F901ACED}" srcOrd="1" destOrd="0" presId="urn:microsoft.com/office/officeart/2005/8/layout/list1"/>
    <dgm:cxn modelId="{6329AEC4-6D63-463E-933B-C9AD48502801}" type="presParOf" srcId="{098AA0AF-E17E-4AB0-B7A2-30EC23646E88}" destId="{0FD60916-F525-4598-B830-127F55AE96F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242D9-C6C2-4FD6-9751-0C1370C89B61}">
      <dsp:nvSpPr>
        <dsp:cNvPr id="0" name=""/>
        <dsp:cNvSpPr/>
      </dsp:nvSpPr>
      <dsp:spPr>
        <a:xfrm>
          <a:off x="0" y="98422"/>
          <a:ext cx="7442200" cy="1615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lt1">
              <a:alpha val="90000"/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7597" tIns="354076" rIns="57759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700" kern="1200" dirty="0" smtClean="0"/>
            <a:t>Pastikan bahwa stakeholder internal perusahaan dan stakeholder eksternal yang relevan dilibatkan dalam review.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700" kern="1200" dirty="0" smtClean="0"/>
            <a:t>Tunjuk stakeholder independen, bila diperlukan</a:t>
          </a:r>
          <a:endParaRPr lang="en-US" sz="1700" kern="1200" dirty="0"/>
        </a:p>
      </dsp:txBody>
      <dsp:txXfrm>
        <a:off x="0" y="98422"/>
        <a:ext cx="7442200" cy="1615700"/>
      </dsp:txXfrm>
    </dsp:sp>
    <dsp:sp modelId="{D4B9DDE6-6893-4C8B-8C5B-CB6CA58B0F71}">
      <dsp:nvSpPr>
        <dsp:cNvPr id="0" name=""/>
        <dsp:cNvSpPr/>
      </dsp:nvSpPr>
      <dsp:spPr>
        <a:xfrm>
          <a:off x="360626" y="0"/>
          <a:ext cx="520954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6908" tIns="0" rIns="196908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 dirty="0" smtClean="0"/>
            <a:t>Prinsip Pertama: Melibatkan stakeholder yang tepat</a:t>
          </a:r>
          <a:endParaRPr lang="en-US" sz="1700" kern="1200" dirty="0"/>
        </a:p>
      </dsp:txBody>
      <dsp:txXfrm>
        <a:off x="385124" y="24498"/>
        <a:ext cx="5160544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60916-F525-4598-B830-127F55AE96F6}">
      <dsp:nvSpPr>
        <dsp:cNvPr id="0" name=""/>
        <dsp:cNvSpPr/>
      </dsp:nvSpPr>
      <dsp:spPr>
        <a:xfrm>
          <a:off x="0" y="713163"/>
          <a:ext cx="7442200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lt1">
              <a:alpha val="90000"/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7597" tIns="354076" rIns="57759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700" kern="1200" dirty="0" smtClean="0"/>
            <a:t>Pisahkan antara pendeteksian kecacatan dari koreksi kecacatannya.</a:t>
          </a:r>
          <a:endParaRPr lang="en-US" sz="1700" kern="1200" dirty="0"/>
        </a:p>
      </dsp:txBody>
      <dsp:txXfrm>
        <a:off x="0" y="713163"/>
        <a:ext cx="7442200" cy="722925"/>
      </dsp:txXfrm>
    </dsp:sp>
    <dsp:sp modelId="{2FE3EEED-8F20-40CE-8A0B-F20F0F1AF0A4}">
      <dsp:nvSpPr>
        <dsp:cNvPr id="0" name=""/>
        <dsp:cNvSpPr/>
      </dsp:nvSpPr>
      <dsp:spPr>
        <a:xfrm>
          <a:off x="372110" y="462243"/>
          <a:ext cx="520954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6908" tIns="0" rIns="196908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 dirty="0" smtClean="0"/>
            <a:t>Prinsip Kedua: Defect Detection vs. Defect Correction</a:t>
          </a:r>
          <a:endParaRPr lang="en-US" sz="1700" kern="1200" dirty="0"/>
        </a:p>
      </dsp:txBody>
      <dsp:txXfrm>
        <a:off x="396608" y="486741"/>
        <a:ext cx="5160544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242D9-C6C2-4FD6-9751-0C1370C89B61}">
      <dsp:nvSpPr>
        <dsp:cNvPr id="0" name=""/>
        <dsp:cNvSpPr/>
      </dsp:nvSpPr>
      <dsp:spPr>
        <a:xfrm>
          <a:off x="0" y="477044"/>
          <a:ext cx="7442200" cy="130723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lt1">
              <a:alpha val="90000"/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7597" tIns="333248" rIns="57759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smtClean="0"/>
            <a:t>Bila memungkinkan, kumpulkan sudut pandang-sudut pandang independen yang dapat diintegrasikan selama validasi kebutuhan untuk mendeteksi kecacatan dengan lebih seksama</a:t>
          </a:r>
          <a:endParaRPr lang="en-US" sz="1800" kern="1200" dirty="0"/>
        </a:p>
      </dsp:txBody>
      <dsp:txXfrm>
        <a:off x="0" y="477044"/>
        <a:ext cx="7442200" cy="1307233"/>
      </dsp:txXfrm>
    </dsp:sp>
    <dsp:sp modelId="{D4B9DDE6-6893-4C8B-8C5B-CB6CA58B0F71}">
      <dsp:nvSpPr>
        <dsp:cNvPr id="0" name=""/>
        <dsp:cNvSpPr/>
      </dsp:nvSpPr>
      <dsp:spPr>
        <a:xfrm>
          <a:off x="360274" y="0"/>
          <a:ext cx="6407357" cy="84930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6908" tIns="0" rIns="19690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Prinsip Ketiga: Memanfaatkan sudut pandang independen yang berbeda</a:t>
          </a:r>
          <a:endParaRPr lang="en-US" sz="1600" kern="1200" dirty="0"/>
        </a:p>
      </dsp:txBody>
      <dsp:txXfrm>
        <a:off x="401734" y="41460"/>
        <a:ext cx="6324437" cy="7663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60916-F525-4598-B830-127F55AE96F6}">
      <dsp:nvSpPr>
        <dsp:cNvPr id="0" name=""/>
        <dsp:cNvSpPr/>
      </dsp:nvSpPr>
      <dsp:spPr>
        <a:xfrm>
          <a:off x="0" y="528303"/>
          <a:ext cx="7442200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lt1">
              <a:alpha val="90000"/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7597" tIns="312420" rIns="57759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Pertimbangkan untuk mengubah format dokumentasi kebutuhan ke dalam format yang sesuai dengan tujuan validasi dan bisa digunakan oleh stakeholder yang melakukan validasi</a:t>
          </a:r>
          <a:endParaRPr lang="en-US" sz="1500" kern="1200" dirty="0"/>
        </a:p>
      </dsp:txBody>
      <dsp:txXfrm>
        <a:off x="0" y="528303"/>
        <a:ext cx="7442200" cy="1063125"/>
      </dsp:txXfrm>
    </dsp:sp>
    <dsp:sp modelId="{2FE3EEED-8F20-40CE-8A0B-F20F0F1AF0A4}">
      <dsp:nvSpPr>
        <dsp:cNvPr id="0" name=""/>
        <dsp:cNvSpPr/>
      </dsp:nvSpPr>
      <dsp:spPr>
        <a:xfrm>
          <a:off x="372110" y="306903"/>
          <a:ext cx="520954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6908" tIns="0" rIns="196908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Prinsip Keempat: Gunakan format dokumentasi yang tepat</a:t>
          </a:r>
          <a:endParaRPr lang="en-US" sz="1500" kern="1200" dirty="0"/>
        </a:p>
      </dsp:txBody>
      <dsp:txXfrm>
        <a:off x="393726" y="328519"/>
        <a:ext cx="5166308" cy="3995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242D9-C6C2-4FD6-9751-0C1370C89B61}">
      <dsp:nvSpPr>
        <dsp:cNvPr id="0" name=""/>
        <dsp:cNvSpPr/>
      </dsp:nvSpPr>
      <dsp:spPr>
        <a:xfrm>
          <a:off x="0" y="513534"/>
          <a:ext cx="7442200" cy="116286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lt1">
              <a:alpha val="90000"/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7597" tIns="291592" rIns="57759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kern="1200" dirty="0" smtClean="0"/>
            <a:t>Bila validasi menunjukkan hasil yang buruk, coba untuk menyokong deteksi kecacatan dengan membuat artifak-artifak pembangungan seperti artifak arsitektural, artifak tes, user manual, atau goal dan skenario, selama validasi berlangsung</a:t>
          </a:r>
          <a:endParaRPr lang="en-US" sz="1400" kern="1200" dirty="0"/>
        </a:p>
      </dsp:txBody>
      <dsp:txXfrm>
        <a:off x="0" y="513534"/>
        <a:ext cx="7442200" cy="1162867"/>
      </dsp:txXfrm>
    </dsp:sp>
    <dsp:sp modelId="{D4B9DDE6-6893-4C8B-8C5B-CB6CA58B0F71}">
      <dsp:nvSpPr>
        <dsp:cNvPr id="0" name=""/>
        <dsp:cNvSpPr/>
      </dsp:nvSpPr>
      <dsp:spPr>
        <a:xfrm>
          <a:off x="360626" y="290151"/>
          <a:ext cx="5209540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6908" tIns="0" rIns="196908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/>
            <a:t>Prinsip Kelima: Buat artifak-artifak pembangunan selama validasi</a:t>
          </a:r>
          <a:endParaRPr lang="en-US" sz="1400" kern="1200" dirty="0"/>
        </a:p>
      </dsp:txBody>
      <dsp:txXfrm>
        <a:off x="380801" y="310326"/>
        <a:ext cx="5169190" cy="3729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60916-F525-4598-B830-127F55AE96F6}">
      <dsp:nvSpPr>
        <dsp:cNvPr id="0" name=""/>
        <dsp:cNvSpPr/>
      </dsp:nvSpPr>
      <dsp:spPr>
        <a:xfrm>
          <a:off x="0" y="331900"/>
          <a:ext cx="7442200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lt1">
              <a:alpha val="90000"/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7597" tIns="458216" rIns="57759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200" kern="1200" dirty="0" smtClean="0"/>
            <a:t>Buat panduan untuk menentukan secara jelas kapan dan dalam kondisi apakah artifak kebutuhan yang baru dirilis perlu untuk divalidasi kembali</a:t>
          </a:r>
          <a:endParaRPr lang="en-US" sz="2200" kern="1200" dirty="0"/>
        </a:p>
      </dsp:txBody>
      <dsp:txXfrm>
        <a:off x="0" y="331900"/>
        <a:ext cx="7442200" cy="1559250"/>
      </dsp:txXfrm>
    </dsp:sp>
    <dsp:sp modelId="{2FE3EEED-8F20-40CE-8A0B-F20F0F1AF0A4}">
      <dsp:nvSpPr>
        <dsp:cNvPr id="0" name=""/>
        <dsp:cNvSpPr/>
      </dsp:nvSpPr>
      <dsp:spPr>
        <a:xfrm>
          <a:off x="372110" y="7180"/>
          <a:ext cx="5209540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6908" tIns="0" rIns="196908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/>
            <a:t>Prinsip Keenam: Validasi berulang</a:t>
          </a:r>
          <a:endParaRPr lang="en-US" sz="2200" kern="1200" dirty="0"/>
        </a:p>
      </dsp:txBody>
      <dsp:txXfrm>
        <a:off x="403813" y="38883"/>
        <a:ext cx="514613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611F3-5327-4420-BDA0-A6E3FE88A9BD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C22BA-C6C1-46E9-A1E5-6FFB0D242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31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- BPML:</a:t>
            </a:r>
            <a:r>
              <a:rPr lang="id-ID" baseline="0" dirty="0" smtClean="0"/>
              <a:t> Bussiness Process Modeling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22BA-C6C1-46E9-A1E5-6FFB0D24212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54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E585071-0CD5-43C2-8D73-EFEE557EF4FB}" type="datetime1">
              <a:rPr lang="en-US" smtClean="0"/>
              <a:pPr/>
              <a:t>4/10/2017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81FF-81CE-4C4D-8186-3C9EE5366CA2}" type="datetime1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F565-7D40-41C0-9603-782AC5B7804A}" type="datetime1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B45B-CCDA-4B8F-AB24-BE635DCE1858}" type="datetime1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924258E-31A4-405E-ADDB-1144C7658921}" type="datetime1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8270-6B08-4FA6-9406-D7DA1473246A}" type="datetime1">
              <a:rPr lang="en-US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9302-F1FB-46BD-A130-98C3C4C67A84}" type="datetime1">
              <a:rPr lang="en-US" smtClean="0"/>
              <a:pPr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C9C8-AC2C-4011-9F8C-9845C3F2441E}" type="datetime1">
              <a:rPr lang="en-US" smtClean="0"/>
              <a:pPr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BA6D-ABF2-4416-931F-206C0AE6C5EE}" type="datetime1">
              <a:rPr lang="en-US" smtClean="0"/>
              <a:pPr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2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6BB6-790A-49AD-86BF-2A482F3B52F5}" type="datetime1">
              <a:rPr lang="en-US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C67C-D968-45D3-A076-158A3B54D7F4}" type="datetime1">
              <a:rPr lang="en-US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68F44A3-8452-4D64-85B2-CEF694E60681}" type="datetime1">
              <a:rPr lang="en-US" smtClean="0"/>
              <a:pPr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Verifikasi dan Validasi Kebutuhan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[TM-10] Rekayasa Kebutuhan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Validasi Kebutuhan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690562"/>
            <a:ext cx="66103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2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Quality Gateway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548" y="1342390"/>
            <a:ext cx="5534025" cy="468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56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Kriteria Kualitas </a:t>
            </a:r>
            <a:r>
              <a:rPr lang="id-ID" i="1" dirty="0" smtClean="0"/>
              <a:t>(Quality)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Completeness</a:t>
            </a:r>
          </a:p>
          <a:p>
            <a:pPr lvl="1"/>
            <a:r>
              <a:rPr lang="id-ID" dirty="0" smtClean="0"/>
              <a:t>Kebutuhan harus memuat semua informasi yang relevan (penggunaan template)</a:t>
            </a:r>
          </a:p>
          <a:p>
            <a:pPr lvl="1"/>
            <a:r>
              <a:rPr lang="id-ID" dirty="0"/>
              <a:t>Apakah ada informasi yg kurang/hilang dari deskripsi masing-masing kebutuhan tsb? </a:t>
            </a:r>
          </a:p>
          <a:p>
            <a:r>
              <a:rPr lang="id-ID" dirty="0" smtClean="0"/>
              <a:t>Consistency</a:t>
            </a:r>
          </a:p>
          <a:p>
            <a:pPr lvl="1"/>
            <a:r>
              <a:rPr lang="id-ID" dirty="0" smtClean="0"/>
              <a:t>Kebutuhan harus sesuai/tidak kontra satu sama lain</a:t>
            </a:r>
          </a:p>
          <a:p>
            <a:r>
              <a:rPr lang="id-ID" dirty="0" smtClean="0"/>
              <a:t>Adequacy</a:t>
            </a:r>
          </a:p>
          <a:p>
            <a:pPr lvl="1"/>
            <a:r>
              <a:rPr lang="id-ID" dirty="0" smtClean="0"/>
              <a:t>Kebutuhan-kebutuhan harus memetakan kebutuhan nyata dari sistem</a:t>
            </a:r>
          </a:p>
          <a:p>
            <a:r>
              <a:rPr lang="id-ID" dirty="0" smtClean="0"/>
              <a:t>Unambiguity</a:t>
            </a:r>
          </a:p>
          <a:p>
            <a:pPr lvl="1"/>
            <a:r>
              <a:rPr lang="id-ID" dirty="0" smtClean="0"/>
              <a:t>Tiap kebutuhan harus dijelaskan sedemikian rupa untuk menghindari interpretasi yg berbeda</a:t>
            </a:r>
          </a:p>
          <a:p>
            <a:r>
              <a:rPr lang="id-ID" dirty="0" smtClean="0"/>
              <a:t>Comprehensibility</a:t>
            </a:r>
          </a:p>
          <a:p>
            <a:pPr lvl="1"/>
            <a:r>
              <a:rPr lang="id-ID" dirty="0" smtClean="0"/>
              <a:t>Kebutuhan-kebutuhan harus bisa dipahami oleh stakeholder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801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Kriteria Kualitas </a:t>
            </a:r>
            <a:r>
              <a:rPr lang="id-ID" dirty="0" smtClean="0"/>
              <a:t>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dirty="0" smtClean="0"/>
              <a:t>Importance</a:t>
            </a:r>
          </a:p>
          <a:p>
            <a:pPr lvl="1"/>
            <a:r>
              <a:rPr lang="id-ID" dirty="0" smtClean="0"/>
              <a:t>Tiap kebutuhan harus mengindikasikan seberapa esensial-kah kebutuhan tersebut terhadap kesuksesan proyek</a:t>
            </a:r>
          </a:p>
          <a:p>
            <a:r>
              <a:rPr lang="id-ID" dirty="0" smtClean="0"/>
              <a:t>Measurability</a:t>
            </a:r>
          </a:p>
          <a:p>
            <a:pPr lvl="1"/>
            <a:r>
              <a:rPr lang="id-ID" dirty="0" smtClean="0"/>
              <a:t>Kebutuhan harus bisa diukur</a:t>
            </a:r>
          </a:p>
          <a:p>
            <a:r>
              <a:rPr lang="id-ID" dirty="0" smtClean="0"/>
              <a:t>Necessity</a:t>
            </a:r>
          </a:p>
          <a:p>
            <a:pPr lvl="1"/>
            <a:r>
              <a:rPr lang="id-ID" dirty="0" smtClean="0"/>
              <a:t>Semua kebutuhan harus berkontribusi untuk memenuhi/ memuaskan tujuan proyek</a:t>
            </a:r>
          </a:p>
          <a:p>
            <a:r>
              <a:rPr lang="id-ID" dirty="0" smtClean="0"/>
              <a:t>Viability</a:t>
            </a:r>
          </a:p>
          <a:p>
            <a:pPr lvl="1"/>
            <a:r>
              <a:rPr lang="id-ID" dirty="0" smtClean="0"/>
              <a:t>Semua kebutuhan bisa diimplementasikan dengan teknologi yang ada, sumber daya manusia, dan budget</a:t>
            </a:r>
          </a:p>
          <a:p>
            <a:r>
              <a:rPr lang="id-ID" dirty="0" smtClean="0"/>
              <a:t>Traceability</a:t>
            </a:r>
          </a:p>
          <a:p>
            <a:pPr lvl="1"/>
            <a:r>
              <a:rPr lang="id-ID" dirty="0" smtClean="0"/>
              <a:t>Konteks dimana kebutuhan itu dibuat harus mudah untuk didapatkan kembali</a:t>
            </a:r>
          </a:p>
          <a:p>
            <a:pPr lvl="1"/>
            <a:r>
              <a:rPr lang="id-ID" dirty="0"/>
              <a:t>Apakah kebutuhan teridentifikasi secara ambigu, termasuk link-link yang berhubungan dengan dokumen dan alasan mengapa kebutuhan tersebut dimasukkan ke dalam dokumen?</a:t>
            </a:r>
            <a:endParaRPr lang="id-ID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70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Contoh: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27294406"/>
              </p:ext>
            </p:extLst>
          </p:nvPr>
        </p:nvGraphicFramePr>
        <p:xfrm>
          <a:off x="1066800" y="1828800"/>
          <a:ext cx="7175500" cy="373379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175500"/>
              </a:tblGrid>
              <a:tr h="784205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Kontradiksi</a:t>
                      </a:r>
                      <a:endParaRPr lang="en-US" sz="2400" dirty="0"/>
                    </a:p>
                  </a:txBody>
                  <a:tcPr anchor="ctr"/>
                </a:tc>
              </a:tr>
              <a:tr h="811829">
                <a:tc>
                  <a:txBody>
                    <a:bodyPr/>
                    <a:lstStyle/>
                    <a:p>
                      <a:r>
                        <a:rPr lang="id-ID" sz="2000" dirty="0" smtClean="0">
                          <a:solidFill>
                            <a:srgbClr val="FF0000"/>
                          </a:solidFill>
                        </a:rPr>
                        <a:t>Pintu-pintu</a:t>
                      </a:r>
                      <a:r>
                        <a:rPr lang="id-ID" sz="2000" baseline="0" dirty="0" smtClean="0">
                          <a:solidFill>
                            <a:srgbClr val="FF0000"/>
                          </a:solidFill>
                        </a:rPr>
                        <a:t> kereta harus tetap tertutup ketika berada di antara stasiun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205"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di</a:t>
                      </a:r>
                      <a:r>
                        <a:rPr lang="id-ID" sz="2000" baseline="0" dirty="0" smtClean="0"/>
                        <a:t> kebutuhan lain....</a:t>
                      </a:r>
                      <a:endParaRPr lang="en-US" sz="2000" i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3560">
                <a:tc>
                  <a:txBody>
                    <a:bodyPr/>
                    <a:lstStyle/>
                    <a:p>
                      <a:r>
                        <a:rPr lang="id-ID" sz="2000" dirty="0" smtClean="0">
                          <a:solidFill>
                            <a:srgbClr val="FF0000"/>
                          </a:solidFill>
                        </a:rPr>
                        <a:t>Pintu-pintu kereta harus terbuka ketika</a:t>
                      </a:r>
                      <a:r>
                        <a:rPr lang="id-ID" sz="2000" baseline="0" dirty="0" smtClean="0">
                          <a:solidFill>
                            <a:srgbClr val="FF0000"/>
                          </a:solidFill>
                        </a:rPr>
                        <a:t> kereta diberhentikan setelah adanya sinyal emergensi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244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Tim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Review harus melibatkan sejumlah stakeholders yang diambil dari latar belakang yang berbeda</a:t>
            </a:r>
          </a:p>
          <a:p>
            <a:pPr lvl="1"/>
            <a:r>
              <a:rPr lang="id-ID" dirty="0" smtClean="0"/>
              <a:t>Orang-orang dari latar belakang yg berbeda memiliki kemampuan dan pengetahuan yg berbeda pula terhadap review</a:t>
            </a:r>
          </a:p>
          <a:p>
            <a:pPr lvl="1"/>
            <a:r>
              <a:rPr lang="id-ID" dirty="0" smtClean="0"/>
              <a:t>Stakeholder merasa dilibatkan dalam proses RK dan membangun pemahaman terhadap kebutuhan-kebutuhan dari stakeholder lain</a:t>
            </a:r>
          </a:p>
          <a:p>
            <a:r>
              <a:rPr lang="id-ID" dirty="0" smtClean="0"/>
              <a:t>Tim review harus melibatkan setidaknya seorang </a:t>
            </a:r>
            <a:r>
              <a:rPr lang="id-ID" i="1" dirty="0" smtClean="0">
                <a:solidFill>
                  <a:srgbClr val="FF0000"/>
                </a:solidFill>
              </a:rPr>
              <a:t>domain expert</a:t>
            </a:r>
            <a:r>
              <a:rPr lang="id-ID" i="1" dirty="0" smtClean="0"/>
              <a:t> </a:t>
            </a:r>
            <a:r>
              <a:rPr lang="id-ID" dirty="0" smtClean="0"/>
              <a:t>dan seorang </a:t>
            </a:r>
            <a:r>
              <a:rPr lang="id-ID" dirty="0" smtClean="0">
                <a:solidFill>
                  <a:srgbClr val="FF0000"/>
                </a:solidFill>
              </a:rPr>
              <a:t>end-user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537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Resiko kurangnya Validasi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3116"/>
            <a:ext cx="6934200" cy="474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50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03248" y="2590800"/>
            <a:ext cx="58706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0000" endA="300" endPos="50000" dist="60007" dir="5400000" sy="-100000" algn="bl" rotWithShape="0"/>
                </a:effectLst>
              </a:rPr>
              <a:t>6 Prinsip Validasi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867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6 Prinsip Validasi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86772655"/>
              </p:ext>
            </p:extLst>
          </p:nvPr>
        </p:nvGraphicFramePr>
        <p:xfrm>
          <a:off x="990600" y="1905000"/>
          <a:ext cx="7442200" cy="2362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614695199"/>
              </p:ext>
            </p:extLst>
          </p:nvPr>
        </p:nvGraphicFramePr>
        <p:xfrm>
          <a:off x="990600" y="4114800"/>
          <a:ext cx="7442200" cy="1898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9716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11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Verifikasi dan Validasi</a:t>
            </a:r>
          </a:p>
          <a:p>
            <a:r>
              <a:rPr lang="id-ID" dirty="0" smtClean="0"/>
              <a:t>V &amp; V Models</a:t>
            </a:r>
          </a:p>
          <a:p>
            <a:r>
              <a:rPr lang="id-ID" dirty="0" smtClean="0"/>
              <a:t>Verifikasi Kebutuhan</a:t>
            </a:r>
          </a:p>
          <a:p>
            <a:pPr lvl="1"/>
            <a:r>
              <a:rPr lang="id-ID" dirty="0" smtClean="0"/>
              <a:t>Teknik validasi</a:t>
            </a:r>
          </a:p>
        </p:txBody>
      </p:sp>
    </p:spTree>
    <p:extLst>
      <p:ext uri="{BB962C8B-B14F-4D97-AF65-F5344CB8AC3E}">
        <p14:creationId xmlns:p14="http://schemas.microsoft.com/office/powerpoint/2010/main" val="264933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6 Prinsip Validasi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89872600"/>
              </p:ext>
            </p:extLst>
          </p:nvPr>
        </p:nvGraphicFramePr>
        <p:xfrm>
          <a:off x="990600" y="1905000"/>
          <a:ext cx="7442200" cy="2362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71280364"/>
              </p:ext>
            </p:extLst>
          </p:nvPr>
        </p:nvGraphicFramePr>
        <p:xfrm>
          <a:off x="990600" y="4114800"/>
          <a:ext cx="7442200" cy="1898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2190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11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6 Prinsip Validasi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4087261"/>
              </p:ext>
            </p:extLst>
          </p:nvPr>
        </p:nvGraphicFramePr>
        <p:xfrm>
          <a:off x="990600" y="1905000"/>
          <a:ext cx="74422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867298621"/>
              </p:ext>
            </p:extLst>
          </p:nvPr>
        </p:nvGraphicFramePr>
        <p:xfrm>
          <a:off x="990600" y="4114800"/>
          <a:ext cx="7442200" cy="1898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5319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11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1" y="838200"/>
            <a:ext cx="51054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dirty="0" smtClean="0">
                <a:ln w="0"/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Teknik Validasi</a:t>
            </a:r>
            <a:endParaRPr lang="en-US" sz="3200" dirty="0">
              <a:ln w="0"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3124200"/>
            <a:ext cx="2316916" cy="261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d-ID" sz="2800" dirty="0" smtClean="0"/>
              <a:t>Inspections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d-ID" sz="2800" dirty="0" smtClean="0"/>
              <a:t>Desk-Checks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d-ID" sz="2800" dirty="0" smtClean="0"/>
              <a:t>Walkthorugs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d-ID" sz="2800" dirty="0" smtClean="0"/>
              <a:t>Prototypes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743200"/>
            <a:ext cx="359695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Inspections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8229600" cy="685800"/>
          </a:xfrm>
        </p:spPr>
        <p:txBody>
          <a:bodyPr/>
          <a:lstStyle/>
          <a:p>
            <a:r>
              <a:rPr lang="id-ID" sz="2000" dirty="0" smtClean="0"/>
              <a:t>Inspection: Sebuah proses pemeriksaan kebutuhan yang terorganisir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Autofit/>
          </a:bodyPr>
          <a:lstStyle/>
          <a:p>
            <a:r>
              <a:rPr lang="id-ID" sz="2500" b="1" dirty="0" smtClean="0"/>
              <a:t>Peran yg terlibat:</a:t>
            </a:r>
          </a:p>
          <a:p>
            <a:pPr lvl="1"/>
            <a:r>
              <a:rPr lang="id-ID" sz="2000" dirty="0" smtClean="0"/>
              <a:t>Organizer</a:t>
            </a:r>
          </a:p>
          <a:p>
            <a:pPr lvl="1"/>
            <a:r>
              <a:rPr lang="id-ID" sz="2000" dirty="0" smtClean="0"/>
              <a:t>Moderator</a:t>
            </a:r>
          </a:p>
          <a:p>
            <a:pPr lvl="1"/>
            <a:r>
              <a:rPr lang="id-ID" sz="2000" dirty="0" smtClean="0"/>
              <a:t>Author</a:t>
            </a:r>
          </a:p>
          <a:p>
            <a:pPr lvl="1"/>
            <a:r>
              <a:rPr lang="id-ID" sz="2000" dirty="0" smtClean="0"/>
              <a:t>Inspector</a:t>
            </a:r>
          </a:p>
          <a:p>
            <a:pPr lvl="1"/>
            <a:r>
              <a:rPr lang="id-ID" sz="2000" dirty="0" smtClean="0"/>
              <a:t>Minute-taker</a:t>
            </a:r>
          </a:p>
          <a:p>
            <a:pPr marL="274320" lvl="1" indent="0">
              <a:buNone/>
            </a:pPr>
            <a:endParaRPr lang="id-ID" sz="2500" dirty="0" smtClean="0"/>
          </a:p>
          <a:p>
            <a:r>
              <a:rPr lang="id-ID" sz="2300" b="1" dirty="0" smtClean="0"/>
              <a:t>Keuntungan: </a:t>
            </a:r>
            <a:r>
              <a:rPr lang="id-ID" sz="2000" dirty="0" smtClean="0"/>
              <a:t>pemeriksaan yang mendetail terhadap artifak-artifak</a:t>
            </a:r>
            <a:endParaRPr lang="en-US" sz="2000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id-ID" sz="2500" b="1" dirty="0"/>
              <a:t>Faktor-faktor penting agar sukses:</a:t>
            </a:r>
          </a:p>
          <a:p>
            <a:pPr lvl="1"/>
            <a:r>
              <a:rPr lang="id-ID" sz="2000" dirty="0"/>
              <a:t>Komitmen organisasi</a:t>
            </a:r>
          </a:p>
          <a:p>
            <a:pPr lvl="1"/>
            <a:r>
              <a:rPr lang="id-ID" sz="2000" dirty="0"/>
              <a:t>Ukuran dan kompleksitas dari artifak-artifak yang diperiksa</a:t>
            </a:r>
          </a:p>
          <a:p>
            <a:pPr lvl="1"/>
            <a:r>
              <a:rPr lang="id-ID" sz="2000" dirty="0"/>
              <a:t>Jumlah dan pengalaman dari para inspektor</a:t>
            </a:r>
          </a:p>
          <a:p>
            <a:pPr marL="274320" lvl="1" indent="0">
              <a:buNone/>
            </a:pPr>
            <a:endParaRPr lang="id-ID" sz="2500" dirty="0" smtClean="0"/>
          </a:p>
          <a:p>
            <a:r>
              <a:rPr lang="id-ID" sz="2300" b="1" dirty="0"/>
              <a:t>Effort</a:t>
            </a:r>
            <a:r>
              <a:rPr lang="id-ID" sz="2500" b="1" dirty="0" smtClean="0"/>
              <a:t>:</a:t>
            </a:r>
            <a:r>
              <a:rPr lang="id-ID" sz="2500" dirty="0" smtClean="0"/>
              <a:t> </a:t>
            </a:r>
            <a:r>
              <a:rPr lang="id-ID" sz="2000" dirty="0"/>
              <a:t>Medium – High</a:t>
            </a:r>
          </a:p>
        </p:txBody>
      </p:sp>
    </p:spTree>
    <p:extLst>
      <p:ext uri="{BB962C8B-B14F-4D97-AF65-F5344CB8AC3E}">
        <p14:creationId xmlns:p14="http://schemas.microsoft.com/office/powerpoint/2010/main" val="44225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Desk-Checks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4"/>
            <a:ext cx="8229600" cy="22193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d-ID" sz="2000" dirty="0" smtClean="0"/>
              <a:t>Author dari artifak kebutuhan mendistribusikan artifak ke sejumlah stakeholder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000" dirty="0" smtClean="0"/>
              <a:t>Stakeholder memeriksa artifak secara individual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000" dirty="0" smtClean="0"/>
              <a:t>Stakeholder melaporkan kecacatan yang teridentifikasi kepada author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000" dirty="0" smtClean="0"/>
              <a:t>Hasil isu kecacatan yang terkumpul akan didiskusikan di sebuah sesi grup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3810000"/>
            <a:ext cx="4038600" cy="2362200"/>
          </a:xfrm>
        </p:spPr>
        <p:txBody>
          <a:bodyPr>
            <a:noAutofit/>
          </a:bodyPr>
          <a:lstStyle/>
          <a:p>
            <a:r>
              <a:rPr lang="id-ID" sz="2500" b="1" dirty="0" smtClean="0"/>
              <a:t>Faktor-faktor penting agar sukses:</a:t>
            </a:r>
          </a:p>
          <a:p>
            <a:pPr lvl="1"/>
            <a:r>
              <a:rPr lang="id-ID" sz="2000" dirty="0" smtClean="0"/>
              <a:t>Komitmen dari partisipan</a:t>
            </a:r>
          </a:p>
          <a:p>
            <a:pPr lvl="1"/>
            <a:r>
              <a:rPr lang="id-ID" sz="2000" dirty="0" smtClean="0"/>
              <a:t>Cakupan semua aspek</a:t>
            </a:r>
          </a:p>
          <a:p>
            <a:pPr lvl="1"/>
            <a:r>
              <a:rPr lang="id-ID" sz="2000" dirty="0" smtClean="0"/>
              <a:t>Tidak direkomendasikan untuk artifak-artifak yg sangat penting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8200" y="3962400"/>
            <a:ext cx="4038600" cy="2209800"/>
          </a:xfrm>
        </p:spPr>
        <p:txBody>
          <a:bodyPr>
            <a:noAutofit/>
          </a:bodyPr>
          <a:lstStyle/>
          <a:p>
            <a:r>
              <a:rPr lang="id-ID" sz="2500" b="1" dirty="0" smtClean="0"/>
              <a:t>Keuntungan: </a:t>
            </a:r>
            <a:r>
              <a:rPr lang="id-ID" sz="2000" dirty="0" smtClean="0"/>
              <a:t>Mendapatkan feedback dari masing-masing reviewer</a:t>
            </a:r>
            <a:endParaRPr lang="id-ID" sz="2000" dirty="0"/>
          </a:p>
          <a:p>
            <a:pPr marL="274320" lvl="1" indent="0">
              <a:buNone/>
            </a:pPr>
            <a:endParaRPr lang="id-ID" sz="2500" dirty="0" smtClean="0"/>
          </a:p>
          <a:p>
            <a:r>
              <a:rPr lang="id-ID" sz="2300" b="1" dirty="0"/>
              <a:t>Effort</a:t>
            </a:r>
            <a:r>
              <a:rPr lang="id-ID" sz="2500" b="1" dirty="0" smtClean="0"/>
              <a:t>:</a:t>
            </a:r>
            <a:r>
              <a:rPr lang="id-ID" sz="2500" dirty="0" smtClean="0"/>
              <a:t> </a:t>
            </a:r>
            <a:r>
              <a:rPr lang="id-ID" sz="2000" dirty="0" smtClean="0"/>
              <a:t>Medium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22325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Walkthroughs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4"/>
            <a:ext cx="8229600" cy="2143125"/>
          </a:xfrm>
        </p:spPr>
        <p:txBody>
          <a:bodyPr/>
          <a:lstStyle/>
          <a:p>
            <a:r>
              <a:rPr lang="id-ID" sz="2000" dirty="0" smtClean="0"/>
              <a:t>Walkthrough tidak membutuhkan prosedur yang terdefinisi secara formal serta tidak membutuhkan penugasan peran-peran yang berbeda.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id-ID" sz="1600" dirty="0" smtClean="0"/>
              <a:t>Memeriksa lebih awal apakah ide yg muncul layak dijalankan /tidak.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id-ID" sz="1600" dirty="0" smtClean="0"/>
              <a:t>Mengumpulkan opini dan sugesti dari orang lain.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id-ID" sz="1600" dirty="0" smtClean="0"/>
              <a:t>Memeriksa persetujuan dari pihak-pihak yang terlibat dan mengambil kesepakatan.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3886200"/>
            <a:ext cx="4038600" cy="2286000"/>
          </a:xfrm>
        </p:spPr>
        <p:txBody>
          <a:bodyPr>
            <a:noAutofit/>
          </a:bodyPr>
          <a:lstStyle/>
          <a:p>
            <a:r>
              <a:rPr lang="id-ID" sz="2500" b="1" dirty="0" smtClean="0"/>
              <a:t>Faktor-faktor penting agar sukses:</a:t>
            </a:r>
          </a:p>
          <a:p>
            <a:pPr lvl="1"/>
            <a:r>
              <a:rPr lang="id-ID" sz="2000" dirty="0" smtClean="0"/>
              <a:t>Melibatkan stakeholder dari berbagai konteks yg berbeda</a:t>
            </a:r>
          </a:p>
          <a:p>
            <a:pPr lvl="1"/>
            <a:r>
              <a:rPr lang="id-ID" sz="2000" dirty="0" smtClean="0"/>
              <a:t>Presentasi artifak yang mudah dipahami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8200" y="4191000"/>
            <a:ext cx="4038600" cy="1981200"/>
          </a:xfrm>
        </p:spPr>
        <p:txBody>
          <a:bodyPr>
            <a:noAutofit/>
          </a:bodyPr>
          <a:lstStyle/>
          <a:p>
            <a:r>
              <a:rPr lang="id-ID" sz="2500" b="1" dirty="0" smtClean="0"/>
              <a:t>Keuntungan: </a:t>
            </a:r>
            <a:r>
              <a:rPr lang="id-ID" sz="2000" dirty="0" smtClean="0"/>
              <a:t>Validasi ide dan draft awal</a:t>
            </a:r>
            <a:endParaRPr lang="id-ID" sz="2000" dirty="0"/>
          </a:p>
          <a:p>
            <a:pPr marL="274320" lvl="1" indent="0">
              <a:buNone/>
            </a:pPr>
            <a:endParaRPr lang="id-ID" sz="2500" dirty="0" smtClean="0"/>
          </a:p>
          <a:p>
            <a:r>
              <a:rPr lang="id-ID" sz="2300" b="1" dirty="0"/>
              <a:t>Effort</a:t>
            </a:r>
            <a:r>
              <a:rPr lang="id-ID" sz="2500" b="1" dirty="0" smtClean="0"/>
              <a:t>:</a:t>
            </a:r>
            <a:r>
              <a:rPr lang="id-ID" sz="2500" dirty="0" smtClean="0"/>
              <a:t> </a:t>
            </a:r>
            <a:r>
              <a:rPr lang="id-ID" sz="2000" dirty="0"/>
              <a:t>Medium – </a:t>
            </a:r>
            <a:r>
              <a:rPr lang="id-ID" sz="2000" dirty="0" smtClean="0"/>
              <a:t>Low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92275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Prototypes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4"/>
            <a:ext cx="8229600" cy="2143125"/>
          </a:xfrm>
        </p:spPr>
        <p:txBody>
          <a:bodyPr/>
          <a:lstStyle/>
          <a:p>
            <a:r>
              <a:rPr lang="id-ID" sz="2000" dirty="0" smtClean="0"/>
              <a:t>Sebuah prototipe memungkinkan stakeholder untuk mencoba kebutuhan sistem sehingga stakeholder bisa mendapatkan pengalaman</a:t>
            </a:r>
          </a:p>
          <a:p>
            <a:pPr marL="891540" lvl="1" indent="-342900">
              <a:buFont typeface="+mj-lt"/>
              <a:buAutoNum type="arabicPeriod"/>
            </a:pPr>
            <a:r>
              <a:rPr lang="id-ID" sz="1600" dirty="0" smtClean="0"/>
              <a:t>Membangun prototype (tool pendukung)</a:t>
            </a:r>
          </a:p>
          <a:p>
            <a:pPr marL="891540" lvl="1" indent="-342900">
              <a:buFont typeface="+mj-lt"/>
              <a:buAutoNum type="arabicPeriod"/>
            </a:pPr>
            <a:r>
              <a:rPr lang="id-ID" sz="1600" dirty="0" smtClean="0"/>
              <a:t>Melatih stakeholder</a:t>
            </a:r>
          </a:p>
          <a:p>
            <a:pPr marL="891540" lvl="1" indent="-342900">
              <a:buFont typeface="+mj-lt"/>
              <a:buAutoNum type="arabicPeriod"/>
            </a:pPr>
            <a:r>
              <a:rPr lang="id-ID" sz="1600" dirty="0" smtClean="0"/>
              <a:t>Mengobservasi penggunaan prototype</a:t>
            </a:r>
          </a:p>
          <a:p>
            <a:pPr marL="891540" lvl="1" indent="-342900">
              <a:buFont typeface="+mj-lt"/>
              <a:buAutoNum type="arabicPeriod"/>
            </a:pPr>
            <a:r>
              <a:rPr lang="id-ID" sz="1600" dirty="0" smtClean="0"/>
              <a:t>Mengumpulkan isu terkait penggunaan prototype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3886200"/>
            <a:ext cx="4038600" cy="2286000"/>
          </a:xfrm>
        </p:spPr>
        <p:txBody>
          <a:bodyPr>
            <a:noAutofit/>
          </a:bodyPr>
          <a:lstStyle/>
          <a:p>
            <a:r>
              <a:rPr lang="id-ID" sz="2500" b="1" dirty="0" smtClean="0"/>
              <a:t>Faktor-faktor penting agar sukses:</a:t>
            </a:r>
          </a:p>
          <a:p>
            <a:pPr lvl="1"/>
            <a:r>
              <a:rPr lang="id-ID" sz="2000" dirty="0" smtClean="0"/>
              <a:t>Usaha</a:t>
            </a:r>
          </a:p>
          <a:p>
            <a:pPr lvl="1"/>
            <a:r>
              <a:rPr lang="id-ID" sz="2000" dirty="0" smtClean="0"/>
              <a:t>Level detail dari prototype</a:t>
            </a:r>
          </a:p>
          <a:p>
            <a:pPr lvl="1"/>
            <a:r>
              <a:rPr lang="id-ID" sz="2000" dirty="0" smtClean="0"/>
              <a:t>Kualitas review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286000"/>
          </a:xfrm>
        </p:spPr>
        <p:txBody>
          <a:bodyPr>
            <a:noAutofit/>
          </a:bodyPr>
          <a:lstStyle/>
          <a:p>
            <a:r>
              <a:rPr lang="id-ID" sz="2500" b="1" dirty="0" smtClean="0"/>
              <a:t>Keuntungan: </a:t>
            </a:r>
          </a:p>
          <a:p>
            <a:pPr lvl="1"/>
            <a:r>
              <a:rPr lang="id-ID" sz="2000" dirty="0" smtClean="0"/>
              <a:t>Sangat efektif untuk mendeteksi defect/ kecacatan</a:t>
            </a:r>
          </a:p>
          <a:p>
            <a:pPr lvl="1"/>
            <a:r>
              <a:rPr lang="id-ID" sz="2000" dirty="0" smtClean="0"/>
              <a:t>Membuktikan kelayakan</a:t>
            </a:r>
          </a:p>
          <a:p>
            <a:pPr lvl="1"/>
            <a:endParaRPr lang="id-ID" sz="1700" dirty="0"/>
          </a:p>
          <a:p>
            <a:r>
              <a:rPr lang="id-ID" sz="2300" b="1" dirty="0" smtClean="0"/>
              <a:t>Effort</a:t>
            </a:r>
            <a:r>
              <a:rPr lang="id-ID" sz="2500" b="1" dirty="0" smtClean="0"/>
              <a:t>:</a:t>
            </a:r>
            <a:r>
              <a:rPr lang="id-ID" sz="2500" dirty="0" smtClean="0"/>
              <a:t> </a:t>
            </a:r>
            <a:r>
              <a:rPr lang="id-ID" sz="2000" dirty="0" smtClean="0"/>
              <a:t>Very High – High 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73348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 Teknik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058083"/>
              </p:ext>
            </p:extLst>
          </p:nvPr>
        </p:nvGraphicFramePr>
        <p:xfrm>
          <a:off x="739650" y="1389704"/>
          <a:ext cx="7921750" cy="47453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350"/>
                <a:gridCol w="1584350"/>
                <a:gridCol w="1584350"/>
                <a:gridCol w="1584350"/>
                <a:gridCol w="1584350"/>
              </a:tblGrid>
              <a:tr h="48291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1" dirty="0" smtClean="0"/>
                        <a:t>Inspection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1" dirty="0" smtClean="0"/>
                        <a:t>Desk-Check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1" dirty="0" smtClean="0"/>
                        <a:t>Walkthrough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1" dirty="0" smtClean="0"/>
                        <a:t>Prototype</a:t>
                      </a:r>
                      <a:endParaRPr lang="en-US" sz="1400" b="1" dirty="0"/>
                    </a:p>
                  </a:txBody>
                  <a:tcPr/>
                </a:tc>
              </a:tr>
              <a:tr h="1309813">
                <a:tc>
                  <a:txBody>
                    <a:bodyPr/>
                    <a:lstStyle/>
                    <a:p>
                      <a:r>
                        <a:rPr lang="id-ID" sz="1400" b="1" dirty="0" smtClean="0"/>
                        <a:t>Tujuan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Pencarian mendetail terhadap</a:t>
                      </a:r>
                      <a:r>
                        <a:rPr lang="id-ID" sz="1400" baseline="0" dirty="0" smtClean="0"/>
                        <a:t> </a:t>
                      </a:r>
                      <a:r>
                        <a:rPr lang="id-ID" sz="1400" i="1" baseline="0" dirty="0" smtClean="0"/>
                        <a:t>defect </a:t>
                      </a:r>
                      <a:r>
                        <a:rPr lang="id-ID" sz="1400" i="0" baseline="0" dirty="0" smtClean="0"/>
                        <a:t>di sebuah artifak kebutuhan yang terkelola dengan baik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Less-detailed</a:t>
                      </a:r>
                      <a:r>
                        <a:rPr lang="id-ID" sz="1400" baseline="0" dirty="0" smtClean="0"/>
                        <a:t> check dari artifak-artifak secara individual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Feedback pada awal</a:t>
                      </a:r>
                      <a:r>
                        <a:rPr lang="id-ID" sz="1400" baseline="0" dirty="0" smtClean="0"/>
                        <a:t> kemunculan draft dari sebuah artifak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Mencoba</a:t>
                      </a:r>
                      <a:r>
                        <a:rPr lang="id-ID" sz="1400" baseline="0" dirty="0" smtClean="0"/>
                        <a:t> kebutuhan dan mendapatkan pengalaman dari penggunaan prototipe tsb</a:t>
                      </a:r>
                      <a:endParaRPr lang="en-US" sz="1400" dirty="0"/>
                    </a:p>
                  </a:txBody>
                  <a:tcPr/>
                </a:tc>
              </a:tr>
              <a:tr h="912900">
                <a:tc>
                  <a:txBody>
                    <a:bodyPr/>
                    <a:lstStyle/>
                    <a:p>
                      <a:r>
                        <a:rPr lang="id-ID" sz="1400" b="1" dirty="0" smtClean="0"/>
                        <a:t>Sesi</a:t>
                      </a:r>
                      <a:r>
                        <a:rPr lang="id-ID" sz="1400" b="1" baseline="0" dirty="0" smtClean="0"/>
                        <a:t> Grup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Ya, sangat</a:t>
                      </a:r>
                      <a:r>
                        <a:rPr lang="id-ID" sz="1400" baseline="0" dirty="0" smtClean="0"/>
                        <a:t> fokus terhadap pengumpulan </a:t>
                      </a:r>
                      <a:r>
                        <a:rPr lang="id-ID" sz="1400" i="1" baseline="0" dirty="0" smtClean="0"/>
                        <a:t>defect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optional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Ya, untuk mendapatkan feedback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Ya,</a:t>
                      </a:r>
                      <a:r>
                        <a:rPr lang="id-ID" sz="1400" baseline="0" dirty="0" smtClean="0"/>
                        <a:t> untuk mengevaluasi observasi</a:t>
                      </a:r>
                      <a:endParaRPr lang="en-US" sz="1400" dirty="0"/>
                    </a:p>
                  </a:txBody>
                  <a:tcPr/>
                </a:tc>
              </a:tr>
              <a:tr h="714443">
                <a:tc>
                  <a:txBody>
                    <a:bodyPr/>
                    <a:lstStyle/>
                    <a:p>
                      <a:r>
                        <a:rPr lang="id-ID" sz="1400" b="1" dirty="0" smtClean="0"/>
                        <a:t>Proses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Peran-peran</a:t>
                      </a:r>
                      <a:r>
                        <a:rPr lang="id-ID" sz="1400" baseline="0" dirty="0" smtClean="0"/>
                        <a:t> yg mendetail dan tahapan yg ketat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Terdefinisi</a:t>
                      </a:r>
                      <a:r>
                        <a:rPr lang="id-ID" sz="1400" baseline="0" dirty="0" smtClean="0"/>
                        <a:t> tetapi fleksibel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Tidak ada prosedur</a:t>
                      </a:r>
                      <a:r>
                        <a:rPr lang="id-ID" sz="1400" baseline="0" dirty="0" smtClean="0"/>
                        <a:t> yang terdefinisi di awal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Terdefinisi tapi fleksibel</a:t>
                      </a:r>
                      <a:endParaRPr lang="en-US" sz="1400" dirty="0"/>
                    </a:p>
                  </a:txBody>
                  <a:tcPr/>
                </a:tc>
              </a:tr>
              <a:tr h="482911">
                <a:tc>
                  <a:txBody>
                    <a:bodyPr/>
                    <a:lstStyle/>
                    <a:p>
                      <a:r>
                        <a:rPr lang="id-ID" sz="1400" b="1" dirty="0" smtClean="0"/>
                        <a:t>Kesulitan</a:t>
                      </a:r>
                      <a:r>
                        <a:rPr lang="id-ID" sz="1400" b="1" baseline="0" dirty="0" smtClean="0"/>
                        <a:t> eksekusi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Medium – High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Medium – Low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Very</a:t>
                      </a:r>
                      <a:r>
                        <a:rPr lang="id-ID" sz="1400" baseline="0" dirty="0" smtClean="0"/>
                        <a:t> High – High</a:t>
                      </a:r>
                      <a:endParaRPr lang="en-US" sz="1400" dirty="0"/>
                    </a:p>
                  </a:txBody>
                  <a:tcPr/>
                </a:tc>
              </a:tr>
              <a:tr h="515987">
                <a:tc>
                  <a:txBody>
                    <a:bodyPr/>
                    <a:lstStyle/>
                    <a:p>
                      <a:r>
                        <a:rPr lang="id-ID" sz="1400" b="1" dirty="0" smtClean="0"/>
                        <a:t>Keuntungan validasi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Very High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47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Verifikasi dan Validasi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914524"/>
            <a:ext cx="5715000" cy="4242435"/>
          </a:xfrm>
        </p:spPr>
        <p:txBody>
          <a:bodyPr>
            <a:normAutofit fontScale="77500" lnSpcReduction="20000"/>
          </a:bodyPr>
          <a:lstStyle/>
          <a:p>
            <a:r>
              <a:rPr lang="id-ID" dirty="0" smtClean="0"/>
              <a:t>Validasi</a:t>
            </a:r>
          </a:p>
          <a:p>
            <a:pPr lvl="1"/>
            <a:r>
              <a:rPr lang="id-ID" dirty="0" smtClean="0"/>
              <a:t>Memeriksa apakah </a:t>
            </a:r>
            <a:r>
              <a:rPr lang="id-ID" dirty="0" smtClean="0">
                <a:solidFill>
                  <a:srgbClr val="FF0000"/>
                </a:solidFill>
              </a:rPr>
              <a:t>produk yang benar </a:t>
            </a:r>
            <a:r>
              <a:rPr lang="id-ID" dirty="0" smtClean="0"/>
              <a:t>sedang dibangun</a:t>
            </a:r>
          </a:p>
          <a:p>
            <a:pPr lvl="1"/>
            <a:r>
              <a:rPr lang="id-ID" dirty="0" smtClean="0"/>
              <a:t>Memastikan bahwa PL yang sedang dibangun (diubah) akan memuaskan stakeholdernya</a:t>
            </a:r>
          </a:p>
          <a:p>
            <a:pPr lvl="1"/>
            <a:r>
              <a:rPr lang="id-ID" dirty="0" smtClean="0"/>
              <a:t>Membandingkan spesifikasi kebutuhan PL terhadap tujuan dan kebutuhan stakeholder</a:t>
            </a:r>
          </a:p>
          <a:p>
            <a:r>
              <a:rPr lang="id-ID" dirty="0" smtClean="0"/>
              <a:t>Verifikasi</a:t>
            </a:r>
          </a:p>
          <a:p>
            <a:pPr lvl="1"/>
            <a:r>
              <a:rPr lang="id-ID" dirty="0" smtClean="0"/>
              <a:t>Memeriksa apakah produk </a:t>
            </a:r>
            <a:r>
              <a:rPr lang="id-ID" dirty="0" smtClean="0">
                <a:solidFill>
                  <a:srgbClr val="FF0000"/>
                </a:solidFill>
              </a:rPr>
              <a:t>dibangun dengan benar/tepat</a:t>
            </a:r>
          </a:p>
          <a:p>
            <a:pPr lvl="1"/>
            <a:r>
              <a:rPr lang="id-ID" dirty="0" smtClean="0"/>
              <a:t>Memastikan setiap tahap di proses pembangunan menghasilkan produk yang tepat</a:t>
            </a:r>
          </a:p>
          <a:p>
            <a:pPr lvl="1"/>
            <a:r>
              <a:rPr lang="id-ID" dirty="0" smtClean="0"/>
              <a:t>Membandingkan konsistensi artifak-artifak spesifikasi kebutuhan PL dan produk pembangunan PL (desain, implementasi, ...) terhadap spesifikasi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02288" y="887413"/>
            <a:ext cx="3482847" cy="5607050"/>
            <a:chOff x="5602288" y="887413"/>
            <a:chExt cx="3482847" cy="5607050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0" t="1711" b="3928"/>
            <a:stretch>
              <a:fillRect/>
            </a:stretch>
          </p:blipFill>
          <p:spPr bwMode="auto">
            <a:xfrm>
              <a:off x="6770560" y="887413"/>
              <a:ext cx="2314575" cy="5607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2288" y="1914525"/>
              <a:ext cx="12144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00" y="3690938"/>
              <a:ext cx="1252538" cy="398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Rectangle 8"/>
          <p:cNvSpPr/>
          <p:nvPr/>
        </p:nvSpPr>
        <p:spPr>
          <a:xfrm>
            <a:off x="6553200" y="4572000"/>
            <a:ext cx="685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305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Verifikasi dan </a:t>
            </a:r>
            <a:r>
              <a:rPr lang="id-ID" dirty="0" smtClean="0"/>
              <a:t>Validasi 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Membantu memastikan penyampaian keinginan klien</a:t>
            </a:r>
          </a:p>
          <a:p>
            <a:r>
              <a:rPr lang="id-ID" dirty="0" smtClean="0"/>
              <a:t>Perlu dilakukan pada tiap tahap selama proses (kebutuhan)</a:t>
            </a:r>
          </a:p>
          <a:p>
            <a:pPr lvl="1"/>
            <a:r>
              <a:rPr lang="id-ID" dirty="0" smtClean="0"/>
              <a:t>Elisitasi</a:t>
            </a:r>
          </a:p>
          <a:p>
            <a:pPr lvl="2"/>
            <a:r>
              <a:rPr lang="id-ID" dirty="0" smtClean="0"/>
              <a:t>Memeriksa kembali ke sumber elisitasi (narasumber, stakeholder, ...)</a:t>
            </a:r>
          </a:p>
          <a:p>
            <a:pPr lvl="1"/>
            <a:r>
              <a:rPr lang="id-ID" dirty="0" smtClean="0"/>
              <a:t>Analisa</a:t>
            </a:r>
          </a:p>
          <a:p>
            <a:pPr lvl="2"/>
            <a:r>
              <a:rPr lang="id-ID" dirty="0" smtClean="0"/>
              <a:t>Memeriksa apakah deskripsi domain dan kebutuhan sudah benar</a:t>
            </a:r>
          </a:p>
          <a:p>
            <a:pPr lvl="1"/>
            <a:r>
              <a:rPr lang="id-ID" dirty="0" smtClean="0"/>
              <a:t>Spesifikasi</a:t>
            </a:r>
          </a:p>
          <a:p>
            <a:pPr lvl="2"/>
            <a:r>
              <a:rPr lang="id-ID" dirty="0" smtClean="0"/>
              <a:t>Memastikan bahwa kebutuhan sistem yang telah terdefinisi akan memenuhi kebutuhan pengguna sesuai dengan asumsi domain/lingkungan</a:t>
            </a:r>
          </a:p>
          <a:p>
            <a:pPr lvl="2"/>
            <a:r>
              <a:rPr lang="id-ID" dirty="0" smtClean="0"/>
              <a:t>Memeriksa kesesuaian dengan aturan format yang baku, standardisasi,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Model-based (formal)</a:t>
            </a:r>
            <a:br>
              <a:rPr lang="id-ID" dirty="0" smtClean="0"/>
            </a:br>
            <a:r>
              <a:rPr lang="id-ID" dirty="0" smtClean="0"/>
              <a:t>Verification and Validation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1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7073"/>
          </a:xfrm>
        </p:spPr>
        <p:txBody>
          <a:bodyPr/>
          <a:lstStyle/>
          <a:p>
            <a:r>
              <a:rPr lang="id-ID" dirty="0" smtClean="0"/>
              <a:t>Domain Permasalahan &amp; Sistem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2095500" y="925513"/>
          <a:ext cx="4953000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3" imgW="5848200" imgH="2124000" progId="">
                  <p:embed/>
                </p:oleObj>
              </mc:Choice>
              <mc:Fallback>
                <p:oleObj r:id="rId3" imgW="5848200" imgH="2124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9160" r="18420"/>
                      <a:stretch>
                        <a:fillRect/>
                      </a:stretch>
                    </p:blipFill>
                    <p:spPr bwMode="auto">
                      <a:xfrm>
                        <a:off x="2095500" y="925513"/>
                        <a:ext cx="4953000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 t="9160" r="18420"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162800" y="2319338"/>
            <a:ext cx="179546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marL="182563" indent="-182563" defTabSz="407988" eaLnBrk="0" hangingPunct="0">
              <a:tabLst>
                <a:tab pos="182563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07988" eaLnBrk="0" hangingPunct="0">
              <a:tabLst>
                <a:tab pos="182563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07988" eaLnBrk="0" hangingPunct="0">
              <a:tabLst>
                <a:tab pos="182563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07988" eaLnBrk="0" hangingPunct="0">
              <a:tabLst>
                <a:tab pos="182563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07988" eaLnBrk="0" hangingPunct="0">
              <a:tabLst>
                <a:tab pos="182563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CA" altLang="en-US" sz="1600">
                <a:solidFill>
                  <a:srgbClr val="000000"/>
                </a:solidFill>
                <a:latin typeface="Arial" panose="020B0604020202020204" pitchFamily="34" charset="0"/>
              </a:rPr>
              <a:t> Hardware (C)</a:t>
            </a:r>
          </a:p>
          <a:p>
            <a:pPr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CA" altLang="en-US" sz="1600">
                <a:solidFill>
                  <a:srgbClr val="000000"/>
                </a:solidFill>
                <a:latin typeface="Arial" panose="020B0604020202020204" pitchFamily="34" charset="0"/>
              </a:rPr>
              <a:t> Software (P)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1233488"/>
            <a:ext cx="2300288" cy="133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>
            <a:spAutoFit/>
          </a:bodyPr>
          <a:lstStyle>
            <a:lvl1pPr marL="182563" indent="-182563" defTabSz="407988" eaLnBrk="0" hangingPunct="0">
              <a:tabLst>
                <a:tab pos="182563" algn="l"/>
                <a:tab pos="1312863" algn="l"/>
                <a:tab pos="1970088" algn="l"/>
                <a:tab pos="2627313" algn="l"/>
                <a:tab pos="32829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07988" eaLnBrk="0" hangingPunct="0">
              <a:tabLst>
                <a:tab pos="182563" algn="l"/>
                <a:tab pos="1312863" algn="l"/>
                <a:tab pos="1970088" algn="l"/>
                <a:tab pos="2627313" algn="l"/>
                <a:tab pos="32829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07988" eaLnBrk="0" hangingPunct="0">
              <a:tabLst>
                <a:tab pos="182563" algn="l"/>
                <a:tab pos="1312863" algn="l"/>
                <a:tab pos="1970088" algn="l"/>
                <a:tab pos="2627313" algn="l"/>
                <a:tab pos="32829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07988" eaLnBrk="0" hangingPunct="0">
              <a:tabLst>
                <a:tab pos="182563" algn="l"/>
                <a:tab pos="1312863" algn="l"/>
                <a:tab pos="1970088" algn="l"/>
                <a:tab pos="2627313" algn="l"/>
                <a:tab pos="32829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07988" eaLnBrk="0" hangingPunct="0">
              <a:tabLst>
                <a:tab pos="182563" algn="l"/>
                <a:tab pos="1312863" algn="l"/>
                <a:tab pos="1970088" algn="l"/>
                <a:tab pos="2627313" algn="l"/>
                <a:tab pos="32829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  <a:tab pos="1312863" algn="l"/>
                <a:tab pos="1970088" algn="l"/>
                <a:tab pos="2627313" algn="l"/>
                <a:tab pos="32829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  <a:tab pos="1312863" algn="l"/>
                <a:tab pos="1970088" algn="l"/>
                <a:tab pos="2627313" algn="l"/>
                <a:tab pos="32829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  <a:tab pos="1312863" algn="l"/>
                <a:tab pos="1970088" algn="l"/>
                <a:tab pos="2627313" algn="l"/>
                <a:tab pos="32829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  <a:tab pos="1312863" algn="l"/>
                <a:tab pos="1970088" algn="l"/>
                <a:tab pos="2627313" algn="l"/>
                <a:tab pos="32829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CA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Domain </a:t>
            </a:r>
            <a:br>
              <a:rPr lang="en-CA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CA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properties (D) </a:t>
            </a:r>
          </a:p>
          <a:p>
            <a:pPr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CA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id-ID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asumsi tentang lingkungan sistem</a:t>
            </a:r>
            <a:endParaRPr lang="en-CA" alt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CA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Requirements (R)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7312025" y="1058863"/>
            <a:ext cx="183197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marL="182563" indent="-182563" defTabSz="407988" eaLnBrk="0" hangingPunct="0">
              <a:tabLst>
                <a:tab pos="182563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07988" eaLnBrk="0" hangingPunct="0">
              <a:tabLst>
                <a:tab pos="182563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07988" eaLnBrk="0" hangingPunct="0">
              <a:tabLst>
                <a:tab pos="182563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07988" eaLnBrk="0" hangingPunct="0">
              <a:tabLst>
                <a:tab pos="182563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07988" eaLnBrk="0" hangingPunct="0">
              <a:tabLst>
                <a:tab pos="182563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CA" altLang="en-US" sz="1600">
                <a:solidFill>
                  <a:srgbClr val="000000"/>
                </a:solidFill>
                <a:latin typeface="Arial" panose="020B0604020202020204" pitchFamily="34" charset="0"/>
              </a:rPr>
              <a:t>Specification (S)</a:t>
            </a:r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 flipV="1">
            <a:off x="1625600" y="1641475"/>
            <a:ext cx="1055688" cy="280988"/>
          </a:xfrm>
          <a:custGeom>
            <a:avLst/>
            <a:gdLst>
              <a:gd name="T0" fmla="*/ 0 w 3001"/>
              <a:gd name="T1" fmla="*/ 2147483647 h 2501"/>
              <a:gd name="T2" fmla="*/ 2147483647 w 3001"/>
              <a:gd name="T3" fmla="*/ 0 h 2501"/>
              <a:gd name="T4" fmla="*/ 0 60000 65536"/>
              <a:gd name="T5" fmla="*/ 0 60000 65536"/>
              <a:gd name="T6" fmla="*/ 0 w 3001"/>
              <a:gd name="T7" fmla="*/ 0 h 2501"/>
              <a:gd name="T8" fmla="*/ 3001 w 3001"/>
              <a:gd name="T9" fmla="*/ 2501 h 250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01" h="2501">
                <a:moveTo>
                  <a:pt x="0" y="2500"/>
                </a:moveTo>
                <a:lnTo>
                  <a:pt x="300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 flipV="1">
            <a:off x="6342063" y="1963738"/>
            <a:ext cx="895350" cy="517525"/>
          </a:xfrm>
          <a:custGeom>
            <a:avLst/>
            <a:gdLst>
              <a:gd name="T0" fmla="*/ 2147483647 w 3501"/>
              <a:gd name="T1" fmla="*/ 0 h 501"/>
              <a:gd name="T2" fmla="*/ 0 w 3501"/>
              <a:gd name="T3" fmla="*/ 2147483647 h 501"/>
              <a:gd name="T4" fmla="*/ 0 60000 65536"/>
              <a:gd name="T5" fmla="*/ 0 60000 65536"/>
              <a:gd name="T6" fmla="*/ 0 w 3501"/>
              <a:gd name="T7" fmla="*/ 0 h 501"/>
              <a:gd name="T8" fmla="*/ 3501 w 3501"/>
              <a:gd name="T9" fmla="*/ 501 h 50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501" h="501">
                <a:moveTo>
                  <a:pt x="3500" y="0"/>
                </a:moveTo>
                <a:lnTo>
                  <a:pt x="0" y="5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>
            <a:off x="4648200" y="1276350"/>
            <a:ext cx="2693988" cy="441325"/>
          </a:xfrm>
          <a:custGeom>
            <a:avLst/>
            <a:gdLst>
              <a:gd name="T0" fmla="*/ 2147483647 w 1623"/>
              <a:gd name="T1" fmla="*/ 0 h 613"/>
              <a:gd name="T2" fmla="*/ 0 w 1623"/>
              <a:gd name="T3" fmla="*/ 2147483647 h 613"/>
              <a:gd name="T4" fmla="*/ 0 60000 65536"/>
              <a:gd name="T5" fmla="*/ 0 60000 65536"/>
              <a:gd name="T6" fmla="*/ 0 w 1623"/>
              <a:gd name="T7" fmla="*/ 0 h 613"/>
              <a:gd name="T8" fmla="*/ 1623 w 1623"/>
              <a:gd name="T9" fmla="*/ 613 h 61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23" h="613">
                <a:moveTo>
                  <a:pt x="1623" y="0"/>
                </a:moveTo>
                <a:lnTo>
                  <a:pt x="0" y="613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4"/>
          <p:cNvSpPr>
            <a:spLocks/>
          </p:cNvSpPr>
          <p:nvPr/>
        </p:nvSpPr>
        <p:spPr bwMode="auto">
          <a:xfrm>
            <a:off x="1916113" y="2200275"/>
            <a:ext cx="754062" cy="396875"/>
          </a:xfrm>
          <a:custGeom>
            <a:avLst/>
            <a:gdLst>
              <a:gd name="T0" fmla="*/ 0 w 3001"/>
              <a:gd name="T1" fmla="*/ 2147483647 h 2501"/>
              <a:gd name="T2" fmla="*/ 2147483647 w 3001"/>
              <a:gd name="T3" fmla="*/ 0 h 2501"/>
              <a:gd name="T4" fmla="*/ 0 60000 65536"/>
              <a:gd name="T5" fmla="*/ 0 60000 65536"/>
              <a:gd name="T6" fmla="*/ 0 w 3001"/>
              <a:gd name="T7" fmla="*/ 0 h 2501"/>
              <a:gd name="T8" fmla="*/ 3001 w 3001"/>
              <a:gd name="T9" fmla="*/ 2501 h 250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01" h="2501">
                <a:moveTo>
                  <a:pt x="0" y="2500"/>
                </a:moveTo>
                <a:lnTo>
                  <a:pt x="300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5"/>
          <p:cNvSpPr>
            <a:spLocks/>
          </p:cNvSpPr>
          <p:nvPr/>
        </p:nvSpPr>
        <p:spPr bwMode="auto">
          <a:xfrm flipV="1">
            <a:off x="6180138" y="2354263"/>
            <a:ext cx="969962" cy="366712"/>
          </a:xfrm>
          <a:custGeom>
            <a:avLst/>
            <a:gdLst>
              <a:gd name="T0" fmla="*/ 2147483647 w 3501"/>
              <a:gd name="T1" fmla="*/ 0 h 501"/>
              <a:gd name="T2" fmla="*/ 0 w 3501"/>
              <a:gd name="T3" fmla="*/ 2147483647 h 501"/>
              <a:gd name="T4" fmla="*/ 0 60000 65536"/>
              <a:gd name="T5" fmla="*/ 0 60000 65536"/>
              <a:gd name="T6" fmla="*/ 0 w 3501"/>
              <a:gd name="T7" fmla="*/ 0 h 501"/>
              <a:gd name="T8" fmla="*/ 3501 w 3501"/>
              <a:gd name="T9" fmla="*/ 501 h 50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501" h="501">
                <a:moveTo>
                  <a:pt x="3500" y="0"/>
                </a:moveTo>
                <a:lnTo>
                  <a:pt x="0" y="5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457200" y="3632200"/>
            <a:ext cx="4038600" cy="2540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b="1" dirty="0" smtClean="0"/>
              <a:t>Pertanyaan validasi </a:t>
            </a:r>
            <a:r>
              <a:rPr lang="id-ID" sz="1900" dirty="0" smtClean="0"/>
              <a:t>(apakah kita membangun sistem yang tepat?)</a:t>
            </a:r>
            <a:r>
              <a:rPr lang="id-ID" dirty="0" smtClean="0"/>
              <a:t>: </a:t>
            </a:r>
            <a:r>
              <a:rPr lang="id-ID" sz="2400" dirty="0" smtClean="0"/>
              <a:t>bila domain memiliki properti-properti D, dan sistem memiliki properti-properti S, maka kebutuhan R akan terpenuhi.</a:t>
            </a:r>
          </a:p>
          <a:p>
            <a:pPr marL="0" indent="0">
              <a:buNone/>
            </a:pPr>
            <a:endParaRPr lang="id-ID" altLang="en-US" sz="24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CA" altLang="en-US" sz="2400" dirty="0" smtClean="0">
                <a:solidFill>
                  <a:srgbClr val="FF0000"/>
                </a:solidFill>
              </a:rPr>
              <a:t>D </a:t>
            </a:r>
            <a:r>
              <a:rPr lang="en-CA" altLang="en-US" sz="2400" dirty="0">
                <a:solidFill>
                  <a:srgbClr val="FF0000"/>
                </a:solidFill>
              </a:rPr>
              <a:t>and S </a:t>
            </a:r>
            <a:r>
              <a:rPr lang="en-CA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 </a:t>
            </a:r>
            <a:r>
              <a:rPr lang="en-CA" altLang="en-US" sz="2400" dirty="0">
                <a:solidFill>
                  <a:srgbClr val="FF0000"/>
                </a:solidFill>
              </a:rPr>
              <a:t>R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4601029" y="3517901"/>
            <a:ext cx="4038600" cy="3195637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b="1" dirty="0" smtClean="0"/>
              <a:t>Pertanyaan verifikasi </a:t>
            </a:r>
            <a:r>
              <a:rPr lang="id-ID" sz="1900" dirty="0" smtClean="0"/>
              <a:t>(apakah kita membangun sistem dengan benar/tepat?)</a:t>
            </a:r>
            <a:r>
              <a:rPr lang="id-ID" dirty="0" smtClean="0"/>
              <a:t>: </a:t>
            </a:r>
            <a:r>
              <a:rPr lang="id-ID" sz="2400" dirty="0" smtClean="0"/>
              <a:t>bila hardware memiliki properti-properti C, dan software memiliki properti-properti P, maka kebutuhan sistem S akan terpenuhi.</a:t>
            </a:r>
          </a:p>
          <a:p>
            <a:pPr marL="0" indent="0" algn="ctr">
              <a:buNone/>
            </a:pPr>
            <a:r>
              <a:rPr lang="id-ID" altLang="en-US" sz="2400" dirty="0" smtClean="0">
                <a:solidFill>
                  <a:srgbClr val="FF0000"/>
                </a:solidFill>
              </a:rPr>
              <a:t>C</a:t>
            </a:r>
            <a:r>
              <a:rPr lang="en-CA" altLang="en-US" sz="2400" dirty="0" smtClean="0">
                <a:solidFill>
                  <a:srgbClr val="FF0000"/>
                </a:solidFill>
              </a:rPr>
              <a:t> </a:t>
            </a:r>
            <a:r>
              <a:rPr lang="en-CA" altLang="en-US" sz="2400" dirty="0">
                <a:solidFill>
                  <a:srgbClr val="FF0000"/>
                </a:solidFill>
              </a:rPr>
              <a:t>and </a:t>
            </a:r>
            <a:r>
              <a:rPr lang="id-ID" altLang="en-US" sz="2400" dirty="0" smtClean="0">
                <a:solidFill>
                  <a:srgbClr val="FF0000"/>
                </a:solidFill>
              </a:rPr>
              <a:t>P</a:t>
            </a:r>
            <a:r>
              <a:rPr lang="en-CA" altLang="en-US" sz="2400" dirty="0" smtClean="0">
                <a:solidFill>
                  <a:srgbClr val="FF0000"/>
                </a:solidFill>
              </a:rPr>
              <a:t> </a:t>
            </a:r>
            <a:r>
              <a:rPr lang="en-CA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 </a:t>
            </a:r>
            <a:r>
              <a:rPr lang="id-ID" altLang="en-US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</a:p>
          <a:p>
            <a:pPr marL="0" indent="0">
              <a:buNone/>
            </a:pPr>
            <a:endParaRPr lang="id-ID" altLang="en-US" sz="2400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id-ID" altLang="en-US" sz="2400" dirty="0" smtClean="0">
                <a:sym typeface="Symbol" panose="05050102010706020507" pitchFamily="18" charset="2"/>
              </a:rPr>
              <a:t>Kesimpulan:</a:t>
            </a:r>
          </a:p>
          <a:p>
            <a:pPr marL="0" indent="0" algn="ctr">
              <a:buNone/>
            </a:pPr>
            <a:r>
              <a:rPr lang="id-ID" altLang="en-US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D and C and P </a:t>
            </a:r>
            <a:r>
              <a:rPr lang="en-CA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 </a:t>
            </a:r>
            <a:r>
              <a:rPr lang="id-ID" altLang="en-US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endParaRPr lang="en-CA" alt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464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Paradigma-paradigma Pemodelan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Pemodelan Entity-Relationship – UML Class diagram</a:t>
            </a:r>
          </a:p>
          <a:p>
            <a:r>
              <a:rPr lang="id-ID" dirty="0" smtClean="0"/>
              <a:t>Notasi pemodelan workflow – terdapat beberapa “idiom”, seperti Diagram aktifitas UML, UCM, BPML, Petri nets, Colored Petri nets</a:t>
            </a:r>
          </a:p>
          <a:p>
            <a:r>
              <a:rPr lang="id-ID" dirty="0" smtClean="0"/>
              <a:t>State machine – Finite State Machine (FSM – model formal yg paling sederhana), extended FSM seperti Diagram state UML</a:t>
            </a:r>
          </a:p>
          <a:p>
            <a:r>
              <a:rPr lang="id-ID" dirty="0" smtClean="0"/>
              <a:t>First-order logic – notasi seperti Z, VDM, UML-OCL, dsb.</a:t>
            </a:r>
          </a:p>
          <a:p>
            <a:pPr lvl="1"/>
            <a:r>
              <a:rPr lang="id-ID" dirty="0" smtClean="0"/>
              <a:t>Dapat digunakan sebagai </a:t>
            </a:r>
            <a:r>
              <a:rPr lang="id-ID" i="1" dirty="0" smtClean="0"/>
              <a:t>add-on </a:t>
            </a:r>
            <a:r>
              <a:rPr lang="id-ID" dirty="0" smtClean="0"/>
              <a:t>dengan paradigma lain yg disebutkan sebelumnya, dengan cara menyediakan informasi tentang obyek data dan relasinya</a:t>
            </a:r>
          </a:p>
          <a:p>
            <a:pPr lvl="1"/>
            <a:r>
              <a:rPr lang="id-ID" dirty="0" smtClean="0"/>
              <a:t>Dapat digunakan sendiri, mengekspresikan model-model struktural dan model-model behavioral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3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Contoh: BPMN </a:t>
            </a:r>
            <a:r>
              <a:rPr lang="id-ID" sz="2600" dirty="0" smtClean="0"/>
              <a:t>(Agen Perjalanan)</a:t>
            </a:r>
            <a:endParaRPr lang="en-US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AutoShape 2" descr="https://www.modeliosoft.com/images/bpmn_diagrams_3.jpg"/>
          <p:cNvSpPr>
            <a:spLocks noChangeAspect="1" noChangeArrowheads="1"/>
          </p:cNvSpPr>
          <p:nvPr/>
        </p:nvSpPr>
        <p:spPr bwMode="auto">
          <a:xfrm>
            <a:off x="155575" y="-1905000"/>
            <a:ext cx="69913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48267" cy="469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4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Contoh: Diagram State Machine </a:t>
            </a:r>
            <a:r>
              <a:rPr lang="id-ID" sz="2600" dirty="0" smtClean="0"/>
              <a:t>(ATM Bank)</a:t>
            </a:r>
            <a:endParaRPr lang="en-US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0" name="Picture 2" descr="http://www.uml-diagrams.org/examples/state-machine-example-bank-atm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21787"/>
            <a:ext cx="5867400" cy="472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18985751</TotalTime>
  <Words>1173</Words>
  <Application>Microsoft Office PowerPoint</Application>
  <PresentationFormat>On-screen Show (4:3)</PresentationFormat>
  <Paragraphs>222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Black</vt:lpstr>
      <vt:lpstr>Calibri</vt:lpstr>
      <vt:lpstr>Symbol</vt:lpstr>
      <vt:lpstr>Wingdings</vt:lpstr>
      <vt:lpstr>Wingdings 3</vt:lpstr>
      <vt:lpstr>Origin</vt:lpstr>
      <vt:lpstr>Verifikasi dan Validasi Kebutuhan</vt:lpstr>
      <vt:lpstr>Outline</vt:lpstr>
      <vt:lpstr>Verifikasi dan Validasi</vt:lpstr>
      <vt:lpstr>Verifikasi dan Validasi (2)</vt:lpstr>
      <vt:lpstr>Model-based (formal) Verification and Validation</vt:lpstr>
      <vt:lpstr>Domain Permasalahan &amp; Sistem</vt:lpstr>
      <vt:lpstr>Paradigma-paradigma Pemodelan</vt:lpstr>
      <vt:lpstr>Contoh: BPMN (Agen Perjalanan)</vt:lpstr>
      <vt:lpstr>Contoh: Diagram State Machine (ATM Bank)</vt:lpstr>
      <vt:lpstr>Validasi Kebutuhan</vt:lpstr>
      <vt:lpstr>PowerPoint Presentation</vt:lpstr>
      <vt:lpstr>Quality Gateway</vt:lpstr>
      <vt:lpstr>Kriteria Kualitas (Quality)</vt:lpstr>
      <vt:lpstr>Kriteria Kualitas (2)</vt:lpstr>
      <vt:lpstr>Contoh: </vt:lpstr>
      <vt:lpstr>Tim Review</vt:lpstr>
      <vt:lpstr>Resiko kurangnya Validasi</vt:lpstr>
      <vt:lpstr>PowerPoint Presentation</vt:lpstr>
      <vt:lpstr>6 Prinsip Validasi</vt:lpstr>
      <vt:lpstr>6 Prinsip Validasi</vt:lpstr>
      <vt:lpstr>6 Prinsip Validasi</vt:lpstr>
      <vt:lpstr>PowerPoint Presentation</vt:lpstr>
      <vt:lpstr>Inspections</vt:lpstr>
      <vt:lpstr>Desk-Checks</vt:lpstr>
      <vt:lpstr>Walkthroughs</vt:lpstr>
      <vt:lpstr>Prototypes</vt:lpstr>
      <vt:lpstr>Kesimpulan Teknik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Rekayasa Kebutuhan</dc:title>
  <dc:creator>User</dc:creator>
  <cp:lastModifiedBy>lenovo</cp:lastModifiedBy>
  <cp:revision>229</cp:revision>
  <dcterms:created xsi:type="dcterms:W3CDTF">2013-02-14T01:47:48Z</dcterms:created>
  <dcterms:modified xsi:type="dcterms:W3CDTF">2017-04-10T08:03:57Z</dcterms:modified>
</cp:coreProperties>
</file>