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</a:p>
          <a:p>
            <a:pPr lvl="0" marL="0" indent="0">
              <a:buNone/>
            </a:pPr>
          </a:p>
          <a:p>
            <a:pPr lvl="1"/>
            <a:r>
              <a:rPr/>
              <a:t>Compares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refinement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Provincial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</a:p>
          <a:p>
            <a:pPr lvl="0" marL="0" indent="0">
              <a:buNone/>
            </a:pPr>
          </a:p>
          <a:p>
            <a:pPr lvl="1"/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optimize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clarifying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cost.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Provincial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procurement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construction.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</a:p>
          <a:p>
            <a:pPr lvl="0" marL="0" indent="0">
              <a:buNone/>
            </a:pPr>
          </a:p>
          <a:p>
            <a:pPr lvl="1"/>
            <a:r>
              <a:rPr/>
              <a:t>Confirms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realization,</a:t>
            </a:r>
            <a:r>
              <a:rPr/>
              <a:t> </a:t>
            </a:r>
            <a:r>
              <a:rPr/>
              <a:t>financing,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plans)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procurement.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Post-implementation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Reviews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service.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enhance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ndrewheiss.com/blog/2017/09/15/create-supply-and-demand-economics-curves-with-ggplot2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metrolinx.com/en/regionalplanning/projectevaluation/benefitscases/benefits_case_analyses.aspx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Transport</a:t>
            </a:r>
            <a:r>
              <a:rPr/>
              <a:t> </a:t>
            </a:r>
            <a:r>
              <a:rPr/>
              <a:t>Economics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Appraisal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Matt</a:t>
            </a:r>
            <a:r>
              <a:rPr/>
              <a:t> </a:t>
            </a:r>
            <a:r>
              <a:rPr/>
              <a:t>Routley,</a:t>
            </a:r>
            <a:r>
              <a:rPr/>
              <a:t> </a:t>
            </a:r>
            <a:r>
              <a:rPr/>
              <a:t>Director,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Analytics,</a:t>
            </a:r>
            <a:r>
              <a:rPr/>
              <a:t> </a:t>
            </a:r>
            <a:r>
              <a:rPr/>
              <a:t>Metrolinx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01/09/2019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Strategic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Economic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Deliverability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https://www.andrewheiss.com/blog/2017/09/15/create-supply-and-demand-economics-curves-with-ggplot2/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Quantifying the costs and benefits of a project is important when planning it?</a:t>
            </a:r>
          </a:p>
          <a:p>
            <a:pPr lvl="1">
              <a:buAutoNum type="arabicPeriod"/>
            </a:pPr>
            <a:r>
              <a:rPr/>
              <a:t>Projects can be consistently evaluated and ranked?</a:t>
            </a:r>
          </a:p>
          <a:p>
            <a:pPr lvl="1">
              <a:buAutoNum type="arabicPeriod"/>
            </a:pPr>
            <a:r>
              <a:rPr/>
              <a:t>Project selection should be based only on quantifiable metrics?</a:t>
            </a:r>
          </a:p>
          <a:p>
            <a:pPr lvl="1">
              <a:buAutoNum type="arabicPeriod"/>
            </a:pPr>
            <a:r>
              <a:rPr/>
              <a:t>All benefits can be quantified?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no shortage of promising ideas for transit</a:t>
            </a:r>
          </a:p>
          <a:p>
            <a:pPr lvl="1"/>
            <a:r>
              <a:rPr/>
              <a:t>Every year new infrastructure, services, and policies are proposed to expand and improve transit</a:t>
            </a:r>
          </a:p>
          <a:p>
            <a:pPr lvl="1"/>
            <a:r>
              <a:rPr/>
              <a:t>How can decision makers choose which investments to make?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Business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appraisal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Business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Business Case is a comprehensive collection of evidence and analysis that sets out the rationale for why an investment should be implemented to solve a problem or address an opportunity</a:t>
            </a:r>
          </a:p>
          <a:p>
            <a:pPr lvl="1"/>
            <a:r>
              <a:rPr/>
              <a:t>Business cases provide evidence to decision-makers, stakeholders, and the public as a crucial part of transparent and evidence-based decision making processes</a:t>
            </a:r>
          </a:p>
          <a:p>
            <a:pPr lvl="1"/>
            <a:r>
              <a:rPr/>
              <a:t>They are used throughout any proposed investment’s lifecycle, including planning, delivery, management, and performance monitoring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Strategic Case</a:t>
            </a:r>
          </a:p>
          <a:p>
            <a:pPr lvl="1"/>
            <a:r>
              <a:rPr/>
              <a:t>Determines the strategic value of addressing a problem or opportunity with proposed options</a:t>
            </a:r>
          </a:p>
          <a:p>
            <a:pPr lvl="1"/>
            <a:r>
              <a:rPr/>
              <a:t>Options are evaluated against strategic objectives that link the problem/opportunity to regional goals and other - policies</a:t>
            </a:r>
          </a:p>
          <a:p>
            <a:pPr lvl="1"/>
            <a:r>
              <a:rPr/>
              <a:t>Determines the strategic value of addressing a problem or opportunity with proposed options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Economic Case</a:t>
            </a:r>
          </a:p>
          <a:p>
            <a:pPr lvl="1"/>
            <a:r>
              <a:rPr/>
              <a:t>Assesses the economic costs and benefits of the proposal to individuals and society as a whole, and spans the entire - period covered by the investment</a:t>
            </a:r>
          </a:p>
          <a:p>
            <a:pPr lvl="1"/>
            <a:r>
              <a:rPr/>
              <a:t>Uses standard economic analysis to detail benefits and costs in economic terms</a:t>
            </a:r>
          </a:p>
          <a:p>
            <a:pPr lvl="1"/>
            <a:r>
              <a:rPr/>
              <a:t>Establishes ‘what the benefit to society’ is in economic terms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Financial Case</a:t>
            </a:r>
          </a:p>
          <a:p>
            <a:pPr lvl="1"/>
            <a:r>
              <a:rPr/>
              <a:t>Assesses the affordability of the proposal, its funding arrangements and technical accounting issues and financial - value for money</a:t>
            </a:r>
          </a:p>
          <a:p>
            <a:pPr lvl="1"/>
            <a:r>
              <a:rPr/>
              <a:t>Focuses on capital and resource requirements, including taxation issues directly related to the intervention and - indirectly resulting from the intervention. The financial case is concerned with the impact upon budgetary totals.</a:t>
            </a:r>
          </a:p>
          <a:p>
            <a:pPr lvl="1"/>
            <a:r>
              <a:rPr/>
              <a:t>Establishes ‘how much the project will cost’ in financial terms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Deliverability and Operations Case</a:t>
            </a:r>
          </a:p>
          <a:p>
            <a:pPr lvl="1"/>
            <a:r>
              <a:rPr/>
              <a:t>Provides evidence on the overall viability of one or more options for addressing the problem/opportunity</a:t>
            </a:r>
          </a:p>
          <a:p>
            <a:pPr lvl="1"/>
            <a:r>
              <a:rPr/>
              <a:t>May consider procurement strategies, deliverability risks, operating plans and risks, or organizational risks</a:t>
            </a:r>
          </a:p>
          <a:p>
            <a:pPr lvl="1"/>
            <a:r>
              <a:rPr/>
              <a:t>Establishes ‘what is required to deliver and operate’ the project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Examples of business cases</a:t>
            </a:r>
          </a:p>
          <a:p>
            <a:pPr lvl="1"/>
            <a:r>
              <a:rPr/>
              <a:t>Metrolinx publishes many of its business cases at </a:t>
            </a:r>
            <a:r>
              <a:rPr>
                <a:hlinkClick r:id="rId2"/>
              </a:rPr>
              <a:t>http://www.metrolinx.com/en/regionalplanning/projectevaluation/benefitscases/benefits_case_analyses.aspx</a:t>
            </a:r>
          </a:p>
          <a:p>
            <a:pPr lvl="0" marL="0" indent="0">
              <a:buNone/>
            </a:pPr>
            <a:r>
              <a:rPr/>
              <a:t>The four chapters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Business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lifecycle</a:t>
            </a:r>
          </a:p>
        </p:txBody>
      </p:sp>
      <p:pic>
        <p:nvPicPr>
          <p:cNvPr descr="images/stage_gate_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09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Analytical</a:t>
            </a:r>
            <a:r>
              <a:rPr/>
              <a:t> </a:t>
            </a:r>
            <a:r>
              <a:rPr/>
              <a:t>principles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Economics and Appraisal</dc:title>
  <dc:creator>Matt Routley, Director, Research &amp; Planning Analytics, Metrolinx</dc:creator>
  <cp:keywords/>
  <dcterms:created xsi:type="dcterms:W3CDTF">2018-12-11T19:54:57Z</dcterms:created>
  <dcterms:modified xsi:type="dcterms:W3CDTF">2018-12-11T19:54:57Z</dcterms:modified>
</cp:coreProperties>
</file>