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0" y="1257300"/>
            <a:ext cx="8321700" cy="1588500"/>
          </a:xfrm>
          <a:prstGeom prst="rect">
            <a:avLst/>
          </a:prstGeom>
        </p:spPr>
        <p:txBody>
          <a:bodyPr anchorCtr="0" anchor="b" bIns="91425" lIns="91425" rIns="91425" tIns="91425">
            <a:noAutofit/>
          </a:bodyPr>
          <a:lstStyle/>
          <a:p>
            <a:pPr lvl="0">
              <a:spcBef>
                <a:spcPts val="0"/>
              </a:spcBef>
              <a:buNone/>
            </a:pPr>
            <a:r>
              <a:rPr lang="en"/>
              <a:t>CS428 Course Project:</a:t>
            </a:r>
          </a:p>
          <a:p>
            <a:pPr lvl="0" rtl="0">
              <a:spcBef>
                <a:spcPts val="0"/>
              </a:spcBef>
              <a:buNone/>
            </a:pPr>
            <a:r>
              <a:rPr lang="en"/>
              <a:t>Secure QR Code</a:t>
            </a:r>
          </a:p>
        </p:txBody>
      </p:sp>
      <p:sp>
        <p:nvSpPr>
          <p:cNvPr id="60" name="Shape 60"/>
          <p:cNvSpPr txBox="1"/>
          <p:nvPr>
            <p:ph idx="1" type="subTitle"/>
          </p:nvPr>
        </p:nvSpPr>
        <p:spPr>
          <a:xfrm>
            <a:off x="311700" y="2995875"/>
            <a:ext cx="8520600" cy="1281300"/>
          </a:xfrm>
          <a:prstGeom prst="rect">
            <a:avLst/>
          </a:prstGeom>
        </p:spPr>
        <p:txBody>
          <a:bodyPr anchorCtr="0" anchor="t" bIns="91425" lIns="91425" rIns="91425" tIns="91425">
            <a:noAutofit/>
          </a:bodyPr>
          <a:lstStyle/>
          <a:p>
            <a:pPr lvl="0">
              <a:spcBef>
                <a:spcPts val="0"/>
              </a:spcBef>
              <a:buNone/>
            </a:pPr>
            <a:r>
              <a:rPr lang="en"/>
              <a:t>Michael Roy</a:t>
            </a:r>
          </a:p>
          <a:p>
            <a:pPr lvl="0">
              <a:spcBef>
                <a:spcPts val="0"/>
              </a:spcBef>
              <a:buNone/>
            </a:pPr>
            <a:r>
              <a:rPr lang="en"/>
              <a:t>Brandon </a:t>
            </a:r>
            <a:r>
              <a:rPr lang="en"/>
              <a:t>Bielefeld</a:t>
            </a:r>
          </a:p>
          <a:p>
            <a:pPr lvl="0">
              <a:spcBef>
                <a:spcPts val="0"/>
              </a:spcBef>
              <a:buNone/>
            </a:pPr>
            <a:r>
              <a:rPr lang="en"/>
              <a:t>Thomas Levine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Generate and Interpret QR Code (bash script3)</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Now we take the encrypted and signed message and generate a QR code. We will be able to see both the QR code and read from it the same cipher.txt data from </a:t>
            </a:r>
            <a:r>
              <a:rPr lang="en"/>
              <a:t>the</a:t>
            </a:r>
            <a:r>
              <a:rPr lang="en"/>
              <a:t> decryption process in script2.</a:t>
            </a:r>
          </a:p>
          <a:p>
            <a:pPr lvl="0">
              <a:spcBef>
                <a:spcPts val="0"/>
              </a:spcBef>
              <a:buNone/>
            </a:pPr>
            <a:r>
              <a:t/>
            </a:r>
            <a:endParaRPr/>
          </a:p>
          <a:p>
            <a:pPr indent="-228600" lvl="0" marL="457200" rtl="0">
              <a:spcBef>
                <a:spcPts val="0"/>
              </a:spcBef>
              <a:buChar char="●"/>
            </a:pPr>
            <a:r>
              <a:rPr b="1" lang="en"/>
              <a:t>Input </a:t>
            </a:r>
            <a:r>
              <a:rPr b="1" lang="en"/>
              <a:t>files of this script:</a:t>
            </a:r>
          </a:p>
          <a:p>
            <a:pPr indent="-228600" lvl="1" marL="914400" rtl="0">
              <a:spcBef>
                <a:spcPts val="0"/>
              </a:spcBef>
              <a:buChar char="○"/>
            </a:pPr>
            <a:r>
              <a:rPr lang="en"/>
              <a:t>cipher.txt</a:t>
            </a:r>
          </a:p>
        </p:txBody>
      </p:sp>
      <p:sp>
        <p:nvSpPr>
          <p:cNvPr id="120" name="Shape 120"/>
          <p:cNvSpPr txBox="1"/>
          <p:nvPr/>
        </p:nvSpPr>
        <p:spPr>
          <a:xfrm>
            <a:off x="4053250" y="2824550"/>
            <a:ext cx="4389000" cy="21687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Average"/>
              <a:buChar char="●"/>
            </a:pPr>
            <a:r>
              <a:rPr b="1" lang="en" sz="1800">
                <a:solidFill>
                  <a:schemeClr val="accent3"/>
                </a:solidFill>
                <a:latin typeface="Average"/>
                <a:ea typeface="Average"/>
                <a:cs typeface="Average"/>
                <a:sym typeface="Average"/>
              </a:rPr>
              <a:t>O</a:t>
            </a:r>
            <a:r>
              <a:rPr b="1" lang="en" sz="1800">
                <a:solidFill>
                  <a:schemeClr val="accent3"/>
                </a:solidFill>
                <a:latin typeface="Average"/>
                <a:ea typeface="Average"/>
                <a:cs typeface="Average"/>
                <a:sym typeface="Average"/>
              </a:rPr>
              <a:t>utput files of this script:</a:t>
            </a:r>
          </a:p>
          <a:p>
            <a:pPr indent="-228600" lvl="1" marL="914400" rtl="0">
              <a:lnSpc>
                <a:spcPct val="115000"/>
              </a:lnSpc>
              <a:spcBef>
                <a:spcPts val="0"/>
              </a:spcBef>
              <a:spcAft>
                <a:spcPts val="1600"/>
              </a:spcAft>
              <a:buClr>
                <a:schemeClr val="accent3"/>
              </a:buClr>
              <a:buFont typeface="Average"/>
            </a:pPr>
            <a:r>
              <a:rPr lang="en">
                <a:solidFill>
                  <a:schemeClr val="accent3"/>
                </a:solidFill>
                <a:latin typeface="Average"/>
                <a:ea typeface="Average"/>
                <a:cs typeface="Average"/>
                <a:sym typeface="Average"/>
              </a:rPr>
              <a:t>qrcode.png</a:t>
            </a:r>
          </a:p>
          <a:p>
            <a:pPr indent="-228600" lvl="1" marL="914400" rtl="0">
              <a:lnSpc>
                <a:spcPct val="115000"/>
              </a:lnSpc>
              <a:spcBef>
                <a:spcPts val="0"/>
              </a:spcBef>
              <a:spcAft>
                <a:spcPts val="1600"/>
              </a:spcAft>
              <a:buClr>
                <a:schemeClr val="accent3"/>
              </a:buClr>
              <a:buFont typeface="Average"/>
            </a:pPr>
            <a:r>
              <a:rPr lang="en">
                <a:solidFill>
                  <a:schemeClr val="accent3"/>
                </a:solidFill>
                <a:latin typeface="Average"/>
                <a:ea typeface="Average"/>
                <a:cs typeface="Average"/>
                <a:sym typeface="Average"/>
              </a:rPr>
              <a:t>qrcipher.txt</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Verify and Decrypt (bash script4)</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42857"/>
              </a:lnSpc>
              <a:spcBef>
                <a:spcPts val="0"/>
              </a:spcBef>
              <a:spcAft>
                <a:spcPts val="0"/>
              </a:spcAft>
              <a:buNone/>
            </a:pPr>
            <a:r>
              <a:rPr lang="en">
                <a:solidFill>
                  <a:srgbClr val="CCCCCC"/>
                </a:solidFill>
                <a:latin typeface="Consolas"/>
                <a:ea typeface="Consolas"/>
                <a:cs typeface="Consolas"/>
                <a:sym typeface="Consolas"/>
              </a:rPr>
              <a:t>gpg --output qrcipherverified.pem --decrypt qrcipher.txt</a:t>
            </a:r>
          </a:p>
          <a:p>
            <a:pPr lvl="0" rtl="0">
              <a:lnSpc>
                <a:spcPct val="142857"/>
              </a:lnSpc>
              <a:spcBef>
                <a:spcPts val="0"/>
              </a:spcBef>
              <a:spcAft>
                <a:spcPts val="0"/>
              </a:spcAft>
              <a:buNone/>
            </a:pPr>
            <a:r>
              <a:rPr lang="en">
                <a:solidFill>
                  <a:srgbClr val="CCCCCC"/>
                </a:solidFill>
                <a:latin typeface="Consolas"/>
                <a:ea typeface="Consolas"/>
                <a:cs typeface="Consolas"/>
                <a:sym typeface="Consolas"/>
              </a:rPr>
              <a:t>gpg -u 3896EED0 --passphrase password --output qrcipherdec.txt --decrypt qrcipherverified.pem</a:t>
            </a:r>
          </a:p>
          <a:p>
            <a:pPr lvl="0" rtl="0">
              <a:lnSpc>
                <a:spcPct val="142857"/>
              </a:lnSpc>
              <a:spcBef>
                <a:spcPts val="0"/>
              </a:spcBef>
              <a:spcAft>
                <a:spcPts val="0"/>
              </a:spcAft>
              <a:buNone/>
            </a:pPr>
            <a:r>
              <a:rPr lang="en">
                <a:solidFill>
                  <a:srgbClr val="CCCCCC"/>
                </a:solidFill>
                <a:latin typeface="Consolas"/>
                <a:ea typeface="Consolas"/>
                <a:cs typeface="Consolas"/>
                <a:sym typeface="Consolas"/>
              </a:rPr>
              <a:t>echo Message Decrypted: Printing Message</a:t>
            </a:r>
          </a:p>
          <a:p>
            <a:pPr lvl="0" rtl="0">
              <a:lnSpc>
                <a:spcPct val="142857"/>
              </a:lnSpc>
              <a:spcBef>
                <a:spcPts val="0"/>
              </a:spcBef>
              <a:spcAft>
                <a:spcPts val="0"/>
              </a:spcAft>
              <a:buNone/>
            </a:pPr>
            <a:r>
              <a:rPr lang="en">
                <a:solidFill>
                  <a:srgbClr val="CCCCCC"/>
                </a:solidFill>
                <a:latin typeface="Consolas"/>
                <a:ea typeface="Consolas"/>
                <a:cs typeface="Consolas"/>
                <a:sym typeface="Consolas"/>
              </a:rPr>
              <a:t>more qrcipherdec.txt</a:t>
            </a:r>
          </a:p>
          <a:p>
            <a:pPr lvl="0" rtl="0">
              <a:spcBef>
                <a:spcPts val="0"/>
              </a:spcBef>
              <a:spcAft>
                <a:spcPts val="0"/>
              </a:spcAft>
              <a:buNone/>
            </a:pPr>
            <a:r>
              <a:t/>
            </a:r>
            <a:endParaRPr/>
          </a:p>
          <a:p>
            <a:pPr indent="-228600" lvl="0" marL="457200" rtl="0">
              <a:spcBef>
                <a:spcPts val="0"/>
              </a:spcBef>
              <a:spcAft>
                <a:spcPts val="0"/>
              </a:spcAft>
            </a:pPr>
            <a:r>
              <a:rPr lang="en"/>
              <a:t>The input files for this script:</a:t>
            </a:r>
          </a:p>
          <a:p>
            <a:pPr indent="-342900" lvl="1" marL="914400" rtl="0">
              <a:spcBef>
                <a:spcPts val="0"/>
              </a:spcBef>
              <a:buSzPct val="100000"/>
            </a:pPr>
            <a:r>
              <a:rPr lang="en" sz="1800"/>
              <a:t>Signed Ciphertext Message File: (.txt)</a:t>
            </a:r>
          </a:p>
          <a:p>
            <a:pPr indent="-342900" lvl="1" marL="914400" rtl="0">
              <a:spcBef>
                <a:spcPts val="0"/>
              </a:spcBef>
              <a:buSzPct val="100000"/>
            </a:pPr>
            <a:r>
              <a:rPr lang="en" sz="1800"/>
              <a:t>Customer Private Key File </a:t>
            </a:r>
          </a:p>
          <a:p>
            <a:pPr indent="-342900" lvl="1" marL="914400" rtl="0">
              <a:spcBef>
                <a:spcPts val="0"/>
              </a:spcBef>
              <a:buSzPct val="100000"/>
            </a:pPr>
            <a:r>
              <a:rPr lang="en" sz="1800"/>
              <a:t>Bank Public Key File</a:t>
            </a:r>
          </a:p>
        </p:txBody>
      </p:sp>
      <p:sp>
        <p:nvSpPr>
          <p:cNvPr id="127" name="Shape 127"/>
          <p:cNvSpPr txBox="1"/>
          <p:nvPr/>
        </p:nvSpPr>
        <p:spPr>
          <a:xfrm>
            <a:off x="4855975" y="3408125"/>
            <a:ext cx="4771200" cy="22194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Clr>
                <a:schemeClr val="accent3"/>
              </a:buClr>
              <a:buSzPct val="100000"/>
              <a:buFont typeface="Average"/>
            </a:pPr>
            <a:r>
              <a:rPr lang="en" sz="1800">
                <a:solidFill>
                  <a:schemeClr val="accent3"/>
                </a:solidFill>
                <a:latin typeface="Average"/>
                <a:ea typeface="Average"/>
                <a:cs typeface="Average"/>
                <a:sym typeface="Average"/>
              </a:rPr>
              <a:t>The output files for this script:</a:t>
            </a:r>
          </a:p>
          <a:p>
            <a:pPr indent="-342900" lvl="1" marL="9144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Ciphertext Message File: (.pem)</a:t>
            </a:r>
          </a:p>
          <a:p>
            <a:pPr indent="-342900" lvl="1" marL="914400" rtl="0">
              <a:lnSpc>
                <a:spcPct val="115000"/>
              </a:lnSpc>
              <a:spcBef>
                <a:spcPts val="0"/>
              </a:spcBef>
              <a:spcAft>
                <a:spcPts val="1600"/>
              </a:spcAft>
              <a:buClr>
                <a:schemeClr val="accent3"/>
              </a:buClr>
              <a:buSzPct val="100000"/>
              <a:buFont typeface="Average"/>
            </a:pPr>
            <a:r>
              <a:rPr b="1" lang="en" sz="1800">
                <a:solidFill>
                  <a:schemeClr val="accent3"/>
                </a:solidFill>
                <a:latin typeface="Average"/>
                <a:ea typeface="Average"/>
                <a:cs typeface="Average"/>
                <a:sym typeface="Average"/>
              </a:rPr>
              <a:t>Plaintext Message File: (.txt)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Demonstration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Overview of Project</a:t>
            </a:r>
          </a:p>
        </p:txBody>
      </p:sp>
      <p:sp>
        <p:nvSpPr>
          <p:cNvPr id="66" name="Shape 66"/>
          <p:cNvSpPr txBox="1"/>
          <p:nvPr>
            <p:ph idx="1" type="body"/>
          </p:nvPr>
        </p:nvSpPr>
        <p:spPr>
          <a:xfrm>
            <a:off x="170400" y="1987825"/>
            <a:ext cx="8661900" cy="2896800"/>
          </a:xfrm>
          <a:prstGeom prst="rect">
            <a:avLst/>
          </a:prstGeom>
        </p:spPr>
        <p:txBody>
          <a:bodyPr anchorCtr="0" anchor="t" bIns="91425" lIns="91425" rIns="91425" tIns="91425">
            <a:noAutofit/>
          </a:bodyPr>
          <a:lstStyle/>
          <a:p>
            <a:pPr indent="-228600" lvl="0" marL="457200" rtl="0" algn="just">
              <a:spcBef>
                <a:spcPts val="0"/>
              </a:spcBef>
              <a:spcAft>
                <a:spcPts val="0"/>
              </a:spcAft>
              <a:buClr>
                <a:schemeClr val="dk1"/>
              </a:buClr>
              <a:buFont typeface="Arial"/>
            </a:pPr>
            <a:r>
              <a:rPr lang="en">
                <a:solidFill>
                  <a:schemeClr val="dk1"/>
                </a:solidFill>
                <a:latin typeface="Arial"/>
                <a:ea typeface="Arial"/>
                <a:cs typeface="Arial"/>
                <a:sym typeface="Arial"/>
              </a:rPr>
              <a:t>This project was oriented around the use case of secure communication between a financial institution and their customer from the viewpoint of  an individual customer receiving a notification.</a:t>
            </a:r>
          </a:p>
          <a:p>
            <a:pPr lvl="0" rtl="0" algn="just">
              <a:spcBef>
                <a:spcPts val="0"/>
              </a:spcBef>
              <a:spcAft>
                <a:spcPts val="0"/>
              </a:spcAft>
              <a:buNone/>
            </a:pPr>
            <a:r>
              <a:t/>
            </a:r>
            <a:endParaRPr>
              <a:solidFill>
                <a:schemeClr val="dk1"/>
              </a:solidFill>
              <a:latin typeface="Arial"/>
              <a:ea typeface="Arial"/>
              <a:cs typeface="Arial"/>
              <a:sym typeface="Arial"/>
            </a:endParaRPr>
          </a:p>
          <a:p>
            <a:pPr indent="-228600" lvl="0" marL="457200" rtl="0" algn="just">
              <a:spcBef>
                <a:spcPts val="0"/>
              </a:spcBef>
              <a:spcAft>
                <a:spcPts val="0"/>
              </a:spcAft>
              <a:buClr>
                <a:schemeClr val="dk1"/>
              </a:buClr>
              <a:buFont typeface="Arial"/>
            </a:pPr>
            <a:r>
              <a:rPr lang="en">
                <a:solidFill>
                  <a:schemeClr val="dk1"/>
                </a:solidFill>
                <a:latin typeface="Arial"/>
                <a:ea typeface="Arial"/>
                <a:cs typeface="Arial"/>
                <a:sym typeface="Arial"/>
              </a:rPr>
              <a:t>In this case the bank must send a notification of repossession to their user.</a:t>
            </a:r>
          </a:p>
          <a:p>
            <a:pPr lvl="0" rtl="0" algn="just">
              <a:spcBef>
                <a:spcPts val="0"/>
              </a:spcBef>
              <a:spcAft>
                <a:spcPts val="0"/>
              </a:spcAft>
              <a:buNone/>
            </a:pPr>
            <a:r>
              <a:t/>
            </a:r>
            <a:endParaRPr>
              <a:solidFill>
                <a:schemeClr val="dk1"/>
              </a:solidFill>
              <a:latin typeface="Arial"/>
              <a:ea typeface="Arial"/>
              <a:cs typeface="Arial"/>
              <a:sym typeface="Arial"/>
            </a:endParaRPr>
          </a:p>
          <a:p>
            <a:pPr indent="-228600" lvl="0" marL="457200" rtl="0" algn="just">
              <a:spcBef>
                <a:spcPts val="0"/>
              </a:spcBef>
              <a:spcAft>
                <a:spcPts val="0"/>
              </a:spcAft>
              <a:buClr>
                <a:schemeClr val="dk1"/>
              </a:buClr>
              <a:buFont typeface="Arial"/>
            </a:pPr>
            <a:r>
              <a:rPr lang="en">
                <a:solidFill>
                  <a:schemeClr val="dk1"/>
                </a:solidFill>
                <a:latin typeface="Arial"/>
                <a:ea typeface="Arial"/>
                <a:cs typeface="Arial"/>
                <a:sym typeface="Arial"/>
              </a:rPr>
              <a:t>To do this, the bank and user both make use of Public and Private keys to ensure that the user knows the bank is the legitimate entity sending the notice and that the user's information is protected.</a:t>
            </a:r>
          </a:p>
        </p:txBody>
      </p:sp>
      <p:pic>
        <p:nvPicPr>
          <p:cNvPr id="67" name="Shape 67"/>
          <p:cNvPicPr preferRelativeResize="0"/>
          <p:nvPr/>
        </p:nvPicPr>
        <p:blipFill>
          <a:blip r:embed="rId3">
            <a:alphaModFix/>
          </a:blip>
          <a:stretch>
            <a:fillRect/>
          </a:stretch>
        </p:blipFill>
        <p:spPr>
          <a:xfrm>
            <a:off x="5465150" y="255700"/>
            <a:ext cx="3295050" cy="1675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Threat Model and Defense</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spcAft>
                <a:spcPts val="0"/>
              </a:spcAft>
              <a:buClr>
                <a:schemeClr val="dk1"/>
              </a:buClr>
              <a:buFont typeface="Arial"/>
            </a:pPr>
            <a:r>
              <a:rPr b="1" lang="en">
                <a:solidFill>
                  <a:schemeClr val="dk1"/>
                </a:solidFill>
                <a:latin typeface="Arial"/>
                <a:ea typeface="Arial"/>
                <a:cs typeface="Arial"/>
                <a:sym typeface="Arial"/>
              </a:rPr>
              <a:t>This system has been designed to handle explicitly defined threats</a:t>
            </a:r>
          </a:p>
          <a:p>
            <a:pPr indent="-342900" lvl="1" marL="914400" rtl="0" algn="just">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Entities obtaining the customer's sensitive information.</a:t>
            </a:r>
          </a:p>
          <a:p>
            <a:pPr indent="-342900" lvl="1" marL="914400" rtl="0" algn="just">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Entities generating QR codes to elicit customer’s sensitive information.</a:t>
            </a:r>
          </a:p>
          <a:p>
            <a:pPr indent="-342900" lvl="1" marL="914400" rtl="0" algn="just">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Entities tampering with message integrity between bank and customer. </a:t>
            </a:r>
          </a:p>
          <a:p>
            <a:pPr indent="-228600" lvl="0" marL="457200" marR="0" rtl="0" algn="just">
              <a:lnSpc>
                <a:spcPct val="115000"/>
              </a:lnSpc>
              <a:spcBef>
                <a:spcPts val="0"/>
              </a:spcBef>
              <a:spcAft>
                <a:spcPts val="0"/>
              </a:spcAft>
              <a:buClr>
                <a:schemeClr val="dk1"/>
              </a:buClr>
              <a:buFont typeface="Arial"/>
            </a:pPr>
            <a:r>
              <a:rPr b="1" lang="en">
                <a:solidFill>
                  <a:schemeClr val="dk1"/>
                </a:solidFill>
                <a:latin typeface="Arial"/>
                <a:ea typeface="Arial"/>
                <a:cs typeface="Arial"/>
                <a:sym typeface="Arial"/>
              </a:rPr>
              <a:t>Possible Threat Agents</a:t>
            </a:r>
          </a:p>
          <a:p>
            <a:pPr indent="-342900" lvl="1" marL="914400" marR="0" rtl="0" algn="just">
              <a:lnSpc>
                <a:spcPct val="115000"/>
              </a:lnSpc>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Identity thieves </a:t>
            </a:r>
          </a:p>
          <a:p>
            <a:pPr indent="-342900" lvl="1" marL="914400" marR="0" rtl="0" algn="just">
              <a:lnSpc>
                <a:spcPct val="115000"/>
              </a:lnSpc>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Marketing companies gathering advertisement data</a:t>
            </a:r>
          </a:p>
          <a:p>
            <a:pPr indent="-342900" lvl="1" marL="914400" marR="0" rtl="0" algn="just">
              <a:lnSpc>
                <a:spcPct val="115000"/>
              </a:lnSpc>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Insurance companies assessing risks</a:t>
            </a:r>
          </a:p>
          <a:p>
            <a:pPr indent="-342900" lvl="1" marL="914400" marR="0" rtl="0" algn="just">
              <a:lnSpc>
                <a:spcPct val="115000"/>
              </a:lnSpc>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Inside attacks from bank employees</a:t>
            </a:r>
          </a:p>
          <a:p>
            <a:pPr indent="-342900" lvl="1" marL="914400" marR="0" rtl="0" algn="just">
              <a:lnSpc>
                <a:spcPct val="115000"/>
              </a:lnSpc>
              <a:spcBef>
                <a:spcPts val="0"/>
              </a:spcBef>
              <a:spcAft>
                <a:spcPts val="0"/>
              </a:spcAft>
              <a:buClr>
                <a:schemeClr val="dk1"/>
              </a:buClr>
              <a:buSzPct val="100000"/>
              <a:buFont typeface="Arial"/>
            </a:pPr>
            <a:r>
              <a:rPr lang="en" sz="1800">
                <a:solidFill>
                  <a:schemeClr val="dk1"/>
                </a:solidFill>
                <a:latin typeface="Arial"/>
                <a:ea typeface="Arial"/>
                <a:cs typeface="Arial"/>
                <a:sym typeface="Arial"/>
              </a:rPr>
              <a:t>Non-malicious financial snooping by family members or co-workers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Threat Model and Defense (continued)</a:t>
            </a:r>
          </a:p>
          <a:p>
            <a:pPr lvl="0">
              <a:spcBef>
                <a:spcPts val="0"/>
              </a:spcBef>
              <a:buNone/>
            </a:pPr>
            <a:r>
              <a:t/>
            </a:r>
            <a:endParaRPr/>
          </a:p>
        </p:txBody>
      </p:sp>
      <p:sp>
        <p:nvSpPr>
          <p:cNvPr id="79" name="Shape 79"/>
          <p:cNvSpPr txBox="1"/>
          <p:nvPr>
            <p:ph idx="1" type="body"/>
          </p:nvPr>
        </p:nvSpPr>
        <p:spPr>
          <a:xfrm>
            <a:off x="311700" y="1152475"/>
            <a:ext cx="8748300" cy="3416400"/>
          </a:xfrm>
          <a:prstGeom prst="rect">
            <a:avLst/>
          </a:prstGeom>
        </p:spPr>
        <p:txBody>
          <a:bodyPr anchorCtr="0" anchor="t" bIns="91425" lIns="91425" rIns="91425" tIns="91425">
            <a:noAutofit/>
          </a:bodyPr>
          <a:lstStyle/>
          <a:p>
            <a:pPr indent="-228600" lvl="0" marL="457200" rtl="0">
              <a:spcBef>
                <a:spcPts val="0"/>
              </a:spcBef>
              <a:buClr>
                <a:schemeClr val="dk1"/>
              </a:buClr>
            </a:pPr>
            <a:r>
              <a:rPr b="1" lang="en">
                <a:solidFill>
                  <a:schemeClr val="dk1"/>
                </a:solidFill>
              </a:rPr>
              <a:t>Existing Countermeasures:</a:t>
            </a:r>
          </a:p>
          <a:p>
            <a:pPr indent="-342900" lvl="1" marL="914400" rtl="0">
              <a:spcBef>
                <a:spcPts val="0"/>
              </a:spcBef>
              <a:buClr>
                <a:schemeClr val="dk1"/>
              </a:buClr>
              <a:buSzPct val="100000"/>
            </a:pPr>
            <a:r>
              <a:rPr lang="en" sz="1800">
                <a:solidFill>
                  <a:schemeClr val="dk1"/>
                </a:solidFill>
              </a:rPr>
              <a:t>Public/Private key encryption:</a:t>
            </a:r>
          </a:p>
          <a:p>
            <a:pPr indent="-342900" lvl="2" marL="1371600" rtl="0">
              <a:spcBef>
                <a:spcPts val="0"/>
              </a:spcBef>
              <a:buClr>
                <a:schemeClr val="dk1"/>
              </a:buClr>
              <a:buSzPct val="100000"/>
            </a:pPr>
            <a:r>
              <a:rPr lang="en" sz="1800">
                <a:solidFill>
                  <a:schemeClr val="dk1"/>
                </a:solidFill>
              </a:rPr>
              <a:t>Ensures message confidentiality.</a:t>
            </a:r>
          </a:p>
          <a:p>
            <a:pPr indent="-342900" lvl="1" marL="914400" rtl="0">
              <a:spcBef>
                <a:spcPts val="0"/>
              </a:spcBef>
              <a:buClr>
                <a:schemeClr val="dk1"/>
              </a:buClr>
              <a:buSzPct val="100000"/>
            </a:pPr>
            <a:r>
              <a:rPr lang="en" sz="1800">
                <a:solidFill>
                  <a:schemeClr val="dk1"/>
                </a:solidFill>
              </a:rPr>
              <a:t>Digital Signatures:</a:t>
            </a:r>
          </a:p>
          <a:p>
            <a:pPr indent="-342900" lvl="2" marL="1371600" rtl="0">
              <a:spcBef>
                <a:spcPts val="0"/>
              </a:spcBef>
              <a:buClr>
                <a:schemeClr val="dk1"/>
              </a:buClr>
              <a:buSzPct val="100000"/>
            </a:pPr>
            <a:r>
              <a:rPr lang="en" sz="1800">
                <a:solidFill>
                  <a:schemeClr val="dk1"/>
                </a:solidFill>
              </a:rPr>
              <a:t>Ensures message authenticity: The bank sent the message.</a:t>
            </a:r>
          </a:p>
          <a:p>
            <a:pPr indent="-342900" lvl="2" marL="1371600" rtl="0">
              <a:spcBef>
                <a:spcPts val="0"/>
              </a:spcBef>
              <a:buClr>
                <a:schemeClr val="dk1"/>
              </a:buClr>
              <a:buSzPct val="100000"/>
            </a:pPr>
            <a:r>
              <a:rPr lang="en" sz="1800">
                <a:solidFill>
                  <a:schemeClr val="dk1"/>
                </a:solidFill>
              </a:rPr>
              <a:t>Ensures message non-repudiation: The bank cannot deny they sent the message.</a:t>
            </a:r>
          </a:p>
          <a:p>
            <a:pPr indent="-342900" lvl="2" marL="1371600" rtl="0">
              <a:spcBef>
                <a:spcPts val="0"/>
              </a:spcBef>
              <a:buClr>
                <a:schemeClr val="dk1"/>
              </a:buClr>
              <a:buSzPct val="100000"/>
            </a:pPr>
            <a:r>
              <a:rPr lang="en" sz="1800">
                <a:solidFill>
                  <a:schemeClr val="dk1"/>
                </a:solidFill>
              </a:rPr>
              <a:t>Ensures message integrity: The message contents have not been altered in any way.</a:t>
            </a:r>
          </a:p>
          <a:p>
            <a:pPr indent="-342900" lvl="1" marL="914400" rtl="0">
              <a:spcBef>
                <a:spcPts val="0"/>
              </a:spcBef>
              <a:buClr>
                <a:schemeClr val="dk1"/>
              </a:buClr>
              <a:buSzPct val="100000"/>
            </a:pPr>
            <a:r>
              <a:rPr lang="en" sz="1800">
                <a:solidFill>
                  <a:schemeClr val="dk1"/>
                </a:solidFill>
              </a:rPr>
              <a:t>QR encoding and generation of messages:</a:t>
            </a:r>
          </a:p>
          <a:p>
            <a:pPr indent="-342900" lvl="2" marL="1371600" rtl="0">
              <a:spcBef>
                <a:spcPts val="0"/>
              </a:spcBef>
              <a:buClr>
                <a:schemeClr val="dk1"/>
              </a:buClr>
              <a:buSzPct val="100000"/>
            </a:pPr>
            <a:r>
              <a:rPr lang="en" sz="1800">
                <a:solidFill>
                  <a:schemeClr val="dk1"/>
                </a:solidFill>
              </a:rPr>
              <a:t>Convenience for user ensures that the scheme will actually be used.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Threat Model - Limitations of Defense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This system protects against the security issues raised in the threat model:</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The message is encrypted with the customer's public key to protect information.</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The message is signed with the bank’s private key to ensure integrity.</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The message is verified by customer with bank’s public key to ensure integrity.</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The message is decrypted with the customer’s secret key to protect information.</a:t>
            </a:r>
          </a:p>
          <a:p>
            <a:pPr indent="0" lvl="0" marL="0" rtl="0" algn="just">
              <a:spcBef>
                <a:spcPts val="0"/>
              </a:spcBef>
              <a:spcAft>
                <a:spcPts val="0"/>
              </a:spcAft>
              <a:buNone/>
            </a:pPr>
            <a:r>
              <a:t/>
            </a:r>
            <a:endParaRPr sz="1600">
              <a:solidFill>
                <a:schemeClr val="dk1"/>
              </a:solidFill>
              <a:latin typeface="Arial"/>
              <a:ea typeface="Arial"/>
              <a:cs typeface="Arial"/>
              <a:sym typeface="Arial"/>
            </a:endParaRPr>
          </a:p>
          <a:p>
            <a:pPr indent="-330200" lvl="0" marL="4572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This system is unable to protect against certain threats:</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Outside/Inside attacks from embedded software in the QR code image.</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Outside attacks resulting from customer’s carelessness of private key storage.</a:t>
            </a:r>
          </a:p>
          <a:p>
            <a:pPr indent="-330200" lvl="1" marL="914400" rtl="0" algn="just">
              <a:spcBef>
                <a:spcPts val="0"/>
              </a:spcBef>
              <a:spcAft>
                <a:spcPts val="0"/>
              </a:spcAft>
              <a:buClr>
                <a:schemeClr val="dk1"/>
              </a:buClr>
              <a:buSzPct val="100000"/>
              <a:buFont typeface="Arial"/>
            </a:pPr>
            <a:r>
              <a:rPr lang="en" sz="1600">
                <a:solidFill>
                  <a:schemeClr val="dk1"/>
                </a:solidFill>
                <a:latin typeface="Arial"/>
                <a:ea typeface="Arial"/>
                <a:cs typeface="Arial"/>
                <a:sym typeface="Arial"/>
              </a:rPr>
              <a:t>Inside attacks from internal personnel with access to the bank’s private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Scheme</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None/>
            </a:pPr>
            <a:r>
              <a:t/>
            </a:r>
            <a:endParaRPr sz="1400">
              <a:solidFill>
                <a:schemeClr val="dk1"/>
              </a:solidFill>
              <a:latin typeface="Arial"/>
              <a:ea typeface="Arial"/>
              <a:cs typeface="Arial"/>
              <a:sym typeface="Arial"/>
            </a:endParaRPr>
          </a:p>
          <a:p>
            <a:pPr lvl="0">
              <a:spcBef>
                <a:spcPts val="0"/>
              </a:spcBef>
              <a:buNone/>
            </a:pPr>
            <a:r>
              <a:rPr lang="en" sz="1600">
                <a:solidFill>
                  <a:schemeClr val="dk1"/>
                </a:solidFill>
              </a:rPr>
              <a:t>Basic Scheme: Asymmetric encryption using two key pairs for encryption and digital signature.</a:t>
            </a:r>
          </a:p>
          <a:p>
            <a:pPr lvl="0" rtl="0">
              <a:spcBef>
                <a:spcPts val="0"/>
              </a:spcBef>
              <a:buNone/>
            </a:pPr>
            <a:r>
              <a:rPr lang="en" sz="1400">
                <a:solidFill>
                  <a:schemeClr val="dk1"/>
                </a:solidFill>
              </a:rPr>
              <a:t>	</a:t>
            </a:r>
            <a:r>
              <a:rPr lang="en" sz="2400">
                <a:solidFill>
                  <a:schemeClr val="dk1"/>
                </a:solidFill>
              </a:rPr>
              <a:t>Sign</a:t>
            </a:r>
            <a:r>
              <a:rPr baseline="-25000" lang="en">
                <a:solidFill>
                  <a:schemeClr val="dk1"/>
                </a:solidFill>
              </a:rPr>
              <a:t>Bank(private)</a:t>
            </a:r>
            <a:r>
              <a:rPr lang="en" sz="3000">
                <a:solidFill>
                  <a:schemeClr val="dk1"/>
                </a:solidFill>
              </a:rPr>
              <a:t>(</a:t>
            </a:r>
            <a:r>
              <a:rPr lang="en" sz="2400">
                <a:solidFill>
                  <a:schemeClr val="dk1"/>
                </a:solidFill>
              </a:rPr>
              <a:t>Enc</a:t>
            </a:r>
            <a:r>
              <a:rPr baseline="-25000" lang="en">
                <a:solidFill>
                  <a:schemeClr val="dk1"/>
                </a:solidFill>
              </a:rPr>
              <a:t>Customer(public)</a:t>
            </a:r>
            <a:r>
              <a:rPr lang="en" sz="2400">
                <a:solidFill>
                  <a:schemeClr val="dk1"/>
                </a:solidFill>
              </a:rPr>
              <a:t>(m)</a:t>
            </a:r>
            <a:r>
              <a:rPr lang="en" sz="3000">
                <a:solidFill>
                  <a:schemeClr val="dk1"/>
                </a:solidFill>
              </a:rPr>
              <a:t>)</a:t>
            </a:r>
            <a:r>
              <a:rPr lang="en" sz="2400">
                <a:solidFill>
                  <a:schemeClr val="dk1"/>
                </a:solidFill>
              </a:rPr>
              <a:t>			QR Encode (c)</a:t>
            </a:r>
          </a:p>
          <a:p>
            <a:pPr lvl="0">
              <a:spcBef>
                <a:spcPts val="0"/>
              </a:spcBef>
              <a:buNone/>
            </a:pPr>
            <a:r>
              <a:rPr lang="en" sz="2400">
                <a:solidFill>
                  <a:schemeClr val="dk1"/>
                </a:solidFill>
              </a:rPr>
              <a:t>				Customer Decode </a:t>
            </a:r>
            <a:r>
              <a:rPr lang="en" sz="3000">
                <a:solidFill>
                  <a:schemeClr val="dk1"/>
                </a:solidFill>
              </a:rPr>
              <a:t>(</a:t>
            </a:r>
            <a:r>
              <a:rPr lang="en" sz="2400">
                <a:solidFill>
                  <a:schemeClr val="dk1"/>
                </a:solidFill>
              </a:rPr>
              <a:t>QR Encode(c)</a:t>
            </a:r>
            <a:r>
              <a:rPr lang="en" sz="3000">
                <a:solidFill>
                  <a:schemeClr val="dk1"/>
                </a:solidFill>
              </a:rPr>
              <a:t>)</a:t>
            </a:r>
          </a:p>
          <a:p>
            <a:pPr lvl="0" rtl="0">
              <a:spcBef>
                <a:spcPts val="0"/>
              </a:spcBef>
              <a:buNone/>
            </a:pPr>
            <a:r>
              <a:rPr lang="en" sz="2400">
                <a:solidFill>
                  <a:schemeClr val="dk1"/>
                </a:solidFill>
              </a:rPr>
              <a:t>						Verify</a:t>
            </a:r>
            <a:r>
              <a:rPr baseline="-25000" lang="en">
                <a:solidFill>
                  <a:schemeClr val="dk1"/>
                </a:solidFill>
              </a:rPr>
              <a:t>Bank(public)</a:t>
            </a:r>
            <a:r>
              <a:rPr lang="en" sz="3000">
                <a:solidFill>
                  <a:schemeClr val="dk1"/>
                </a:solidFill>
              </a:rPr>
              <a:t>(</a:t>
            </a:r>
            <a:r>
              <a:rPr lang="en" sz="2400">
                <a:solidFill>
                  <a:schemeClr val="dk1"/>
                </a:solidFill>
              </a:rPr>
              <a:t>Dec</a:t>
            </a:r>
            <a:r>
              <a:rPr baseline="-25000" lang="en">
                <a:solidFill>
                  <a:schemeClr val="dk1"/>
                </a:solidFill>
              </a:rPr>
              <a:t>Customer(private)</a:t>
            </a:r>
            <a:r>
              <a:rPr lang="en" sz="2400">
                <a:solidFill>
                  <a:schemeClr val="dk1"/>
                </a:solidFill>
              </a:rPr>
              <a:t>(c)</a:t>
            </a:r>
            <a:r>
              <a:rPr lang="en" sz="3000">
                <a:solidFill>
                  <a:schemeClr val="dk1"/>
                </a:solidFill>
              </a:rPr>
              <a:t>) </a:t>
            </a:r>
            <a:r>
              <a:rPr lang="en" sz="2400">
                <a:solidFill>
                  <a:schemeClr val="dk1"/>
                </a:solidFill>
              </a:rPr>
              <a:t>= m</a:t>
            </a:r>
          </a:p>
        </p:txBody>
      </p:sp>
      <p:cxnSp>
        <p:nvCxnSpPr>
          <p:cNvPr id="92" name="Shape 92"/>
          <p:cNvCxnSpPr/>
          <p:nvPr/>
        </p:nvCxnSpPr>
        <p:spPr>
          <a:xfrm>
            <a:off x="4782550" y="2228850"/>
            <a:ext cx="992700" cy="9000"/>
          </a:xfrm>
          <a:prstGeom prst="straightConnector1">
            <a:avLst/>
          </a:prstGeom>
          <a:noFill/>
          <a:ln cap="flat" cmpd="sng" w="38100">
            <a:solidFill>
              <a:schemeClr val="dk2"/>
            </a:solidFill>
            <a:prstDash val="solid"/>
            <a:round/>
            <a:headEnd len="lg" w="lg" type="none"/>
            <a:tailEnd len="lg" w="lg" type="stealth"/>
          </a:ln>
        </p:spPr>
      </p:cxnSp>
      <p:cxnSp>
        <p:nvCxnSpPr>
          <p:cNvPr id="93" name="Shape 93"/>
          <p:cNvCxnSpPr/>
          <p:nvPr/>
        </p:nvCxnSpPr>
        <p:spPr>
          <a:xfrm flipH="1">
            <a:off x="6903075" y="2246850"/>
            <a:ext cx="1046700" cy="649800"/>
          </a:xfrm>
          <a:prstGeom prst="bentConnector3">
            <a:avLst>
              <a:gd fmla="val -20698" name="adj1"/>
            </a:avLst>
          </a:prstGeom>
          <a:noFill/>
          <a:ln cap="flat" cmpd="sng" w="38100">
            <a:solidFill>
              <a:schemeClr val="dk2"/>
            </a:solidFill>
            <a:prstDash val="solid"/>
            <a:round/>
            <a:headEnd len="lg" w="lg" type="none"/>
            <a:tailEnd len="lg" w="lg" type="stealth"/>
          </a:ln>
        </p:spPr>
      </p:cxnSp>
      <p:cxnSp>
        <p:nvCxnSpPr>
          <p:cNvPr id="94" name="Shape 94"/>
          <p:cNvCxnSpPr/>
          <p:nvPr/>
        </p:nvCxnSpPr>
        <p:spPr>
          <a:xfrm>
            <a:off x="2120575" y="2968800"/>
            <a:ext cx="947400" cy="739800"/>
          </a:xfrm>
          <a:prstGeom prst="bentConnector3">
            <a:avLst>
              <a:gd fmla="val -12384" name="adj1"/>
            </a:avLst>
          </a:prstGeom>
          <a:noFill/>
          <a:ln cap="flat" cmpd="sng" w="38100">
            <a:solidFill>
              <a:schemeClr val="dk2"/>
            </a:solidFill>
            <a:prstDash val="solid"/>
            <a:round/>
            <a:headEnd len="lg" w="lg" type="none"/>
            <a:tailEnd len="lg" w="lg"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Implementation</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rtl="0">
              <a:spcBef>
                <a:spcPts val="0"/>
              </a:spcBef>
              <a:buSzPct val="100000"/>
            </a:pPr>
            <a:r>
              <a:rPr b="1" lang="en" sz="1600"/>
              <a:t>Operating environment</a:t>
            </a:r>
          </a:p>
          <a:p>
            <a:pPr indent="-330200" lvl="1" marL="914400" rtl="0">
              <a:spcBef>
                <a:spcPts val="0"/>
              </a:spcBef>
              <a:buSzPct val="100000"/>
            </a:pPr>
            <a:r>
              <a:rPr lang="en" sz="1600"/>
              <a:t>Ubuntu virtual machine provided by “Lab 1” in class</a:t>
            </a:r>
          </a:p>
          <a:p>
            <a:pPr indent="-330200" lvl="1" marL="914400" rtl="0">
              <a:spcBef>
                <a:spcPts val="0"/>
              </a:spcBef>
              <a:buSzPct val="100000"/>
            </a:pPr>
            <a:r>
              <a:rPr lang="en" sz="1600"/>
              <a:t>GnuPG v1.4.11 (Gnu/Linux)</a:t>
            </a:r>
          </a:p>
          <a:p>
            <a:pPr indent="-330200" lvl="1" marL="914400" rtl="0">
              <a:spcBef>
                <a:spcPts val="0"/>
              </a:spcBef>
              <a:buSzPct val="100000"/>
            </a:pPr>
            <a:r>
              <a:rPr lang="en" sz="1600"/>
              <a:t>Bing QR code generator</a:t>
            </a:r>
          </a:p>
          <a:p>
            <a:pPr indent="-330200" lvl="1" marL="914400" rtl="0">
              <a:spcBef>
                <a:spcPts val="0"/>
              </a:spcBef>
              <a:buSzPct val="100000"/>
            </a:pPr>
            <a:r>
              <a:rPr lang="en" sz="1600"/>
              <a:t>Zbarimg (QR code reader and decoder)</a:t>
            </a:r>
          </a:p>
          <a:p>
            <a:pPr indent="-330200" lvl="0" marL="457200" rtl="0">
              <a:spcBef>
                <a:spcPts val="0"/>
              </a:spcBef>
              <a:buSzPct val="100000"/>
            </a:pPr>
            <a:r>
              <a:rPr b="1" lang="en" sz="1600"/>
              <a:t>Scripting</a:t>
            </a:r>
          </a:p>
          <a:p>
            <a:pPr indent="-330200" lvl="1" marL="914400" rtl="0">
              <a:spcBef>
                <a:spcPts val="0"/>
              </a:spcBef>
              <a:buSzPct val="100000"/>
            </a:pPr>
            <a:r>
              <a:rPr lang="en" sz="1600"/>
              <a:t>Bash scripts were created for logical groups of operations</a:t>
            </a:r>
          </a:p>
          <a:p>
            <a:pPr indent="-330200" lvl="2" marL="1371600" rtl="0">
              <a:spcBef>
                <a:spcPts val="0"/>
              </a:spcBef>
              <a:buSzPct val="100000"/>
            </a:pPr>
            <a:r>
              <a:rPr lang="en" sz="1600"/>
              <a:t>Script1: Setup key pairs</a:t>
            </a:r>
          </a:p>
          <a:p>
            <a:pPr indent="-330200" lvl="2" marL="1371600" rtl="0">
              <a:spcBef>
                <a:spcPts val="0"/>
              </a:spcBef>
              <a:buSzPct val="100000"/>
            </a:pPr>
            <a:r>
              <a:rPr lang="en" sz="1600"/>
              <a:t>Script2: Encrypt and sign message</a:t>
            </a:r>
          </a:p>
          <a:p>
            <a:pPr indent="-330200" lvl="2" marL="1371600" rtl="0">
              <a:spcBef>
                <a:spcPts val="0"/>
              </a:spcBef>
              <a:buSzPct val="100000"/>
            </a:pPr>
            <a:r>
              <a:rPr lang="en" sz="1600"/>
              <a:t>Script3: Encode encrypted and signed message into QR code, then decode back into encrypted and signed message.</a:t>
            </a:r>
          </a:p>
          <a:p>
            <a:pPr indent="-330200" lvl="2" marL="1371600" rtl="0">
              <a:spcBef>
                <a:spcPts val="0"/>
              </a:spcBef>
              <a:buSzPct val="100000"/>
            </a:pPr>
            <a:r>
              <a:rPr lang="en" sz="1600"/>
              <a:t>Script4: Verify signature and decrypt cipher</a:t>
            </a:r>
          </a:p>
          <a:p>
            <a:pPr indent="0" lvl="0" marL="457200" rtl="0">
              <a:spcBef>
                <a:spcPts val="0"/>
              </a:spcBef>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Generate Keys (bash script1)</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42857"/>
              </a:lnSpc>
              <a:spcBef>
                <a:spcPts val="0"/>
              </a:spcBef>
              <a:spcAft>
                <a:spcPts val="0"/>
              </a:spcAft>
              <a:buNone/>
            </a:pPr>
            <a:r>
              <a:rPr lang="en">
                <a:solidFill>
                  <a:srgbClr val="CCCCCC"/>
                </a:solidFill>
                <a:latin typeface="Consolas"/>
                <a:ea typeface="Consolas"/>
                <a:cs typeface="Consolas"/>
                <a:sym typeface="Consolas"/>
              </a:rPr>
              <a:t>gpg --gen-key --batch mikeKeyGenInfo</a:t>
            </a:r>
          </a:p>
          <a:p>
            <a:pPr lvl="0" rtl="0">
              <a:lnSpc>
                <a:spcPct val="142857"/>
              </a:lnSpc>
              <a:spcBef>
                <a:spcPts val="0"/>
              </a:spcBef>
              <a:spcAft>
                <a:spcPts val="0"/>
              </a:spcAft>
              <a:buNone/>
            </a:pPr>
            <a:r>
              <a:rPr lang="en">
                <a:solidFill>
                  <a:srgbClr val="CCCCCC"/>
                </a:solidFill>
                <a:latin typeface="Consolas"/>
                <a:ea typeface="Consolas"/>
                <a:cs typeface="Consolas"/>
                <a:sym typeface="Consolas"/>
              </a:rPr>
              <a:t>gpg --gen-key --batch bankKeyGenInfo</a:t>
            </a:r>
          </a:p>
          <a:p>
            <a:pPr lvl="0" rtl="0">
              <a:lnSpc>
                <a:spcPct val="142857"/>
              </a:lnSpc>
              <a:spcBef>
                <a:spcPts val="0"/>
              </a:spcBef>
              <a:spcAft>
                <a:spcPts val="0"/>
              </a:spcAft>
              <a:buNone/>
            </a:pPr>
            <a:r>
              <a:t/>
            </a:r>
            <a:endParaRPr>
              <a:solidFill>
                <a:srgbClr val="CCCCCC"/>
              </a:solidFill>
              <a:latin typeface="Consolas"/>
              <a:ea typeface="Consolas"/>
              <a:cs typeface="Consolas"/>
              <a:sym typeface="Consolas"/>
            </a:endParaRPr>
          </a:p>
          <a:p>
            <a:pPr indent="-228600" lvl="0" marL="457200" rtl="0">
              <a:spcBef>
                <a:spcPts val="0"/>
              </a:spcBef>
            </a:pPr>
            <a:r>
              <a:rPr lang="en"/>
              <a:t>GPG allows for the generation of public and private keys together from the information provided in the batch (.txt) file provided to the command.</a:t>
            </a:r>
          </a:p>
          <a:p>
            <a:pPr indent="-228600" lvl="0" marL="457200" rtl="0">
              <a:spcBef>
                <a:spcPts val="0"/>
              </a:spcBef>
            </a:pPr>
            <a:r>
              <a:rPr lang="en"/>
              <a:t>The output of these commands are:</a:t>
            </a:r>
          </a:p>
          <a:p>
            <a:pPr indent="-342900" lvl="1" marL="914400" rtl="0">
              <a:spcBef>
                <a:spcPts val="0"/>
              </a:spcBef>
              <a:buSzPct val="100000"/>
            </a:pPr>
            <a:r>
              <a:rPr lang="en" sz="1800"/>
              <a:t>Customer Private Key File</a:t>
            </a:r>
          </a:p>
          <a:p>
            <a:pPr indent="-342900" lvl="1" marL="914400" rtl="0">
              <a:spcBef>
                <a:spcPts val="0"/>
              </a:spcBef>
              <a:buSzPct val="100000"/>
            </a:pPr>
            <a:r>
              <a:rPr lang="en" sz="1800"/>
              <a:t>Customer Public Key File </a:t>
            </a:r>
          </a:p>
          <a:p>
            <a:pPr indent="-342900" lvl="1" marL="914400" rtl="0">
              <a:spcBef>
                <a:spcPts val="0"/>
              </a:spcBef>
              <a:buSzPct val="100000"/>
            </a:pPr>
            <a:r>
              <a:rPr lang="en" sz="1800"/>
              <a:t>Bank Private Key File</a:t>
            </a:r>
          </a:p>
          <a:p>
            <a:pPr indent="-342900" lvl="1" marL="914400">
              <a:spcBef>
                <a:spcPts val="0"/>
              </a:spcBef>
              <a:buSzPct val="100000"/>
            </a:pPr>
            <a:r>
              <a:rPr lang="en" sz="1800"/>
              <a:t>Bank Public Key File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Encrypt and Sign (bash script2)</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42857"/>
              </a:lnSpc>
              <a:spcBef>
                <a:spcPts val="0"/>
              </a:spcBef>
              <a:spcAft>
                <a:spcPts val="0"/>
              </a:spcAft>
              <a:buNone/>
            </a:pPr>
            <a:r>
              <a:rPr lang="en" sz="1400">
                <a:solidFill>
                  <a:srgbClr val="B6D7A8"/>
                </a:solidFill>
                <a:latin typeface="Consolas"/>
                <a:ea typeface="Consolas"/>
                <a:cs typeface="Consolas"/>
                <a:sym typeface="Consolas"/>
              </a:rPr>
              <a:t># encrypt message.txt using public key of Michael. Save to cipher.pem</a:t>
            </a:r>
          </a:p>
          <a:p>
            <a:pPr lvl="0" rtl="0">
              <a:lnSpc>
                <a:spcPct val="142857"/>
              </a:lnSpc>
              <a:spcBef>
                <a:spcPts val="0"/>
              </a:spcBef>
              <a:spcAft>
                <a:spcPts val="0"/>
              </a:spcAft>
              <a:buNone/>
            </a:pPr>
            <a:r>
              <a:rPr lang="en" sz="1400">
                <a:solidFill>
                  <a:srgbClr val="D9D9D9"/>
                </a:solidFill>
                <a:latin typeface="Consolas"/>
                <a:ea typeface="Consolas"/>
                <a:cs typeface="Consolas"/>
                <a:sym typeface="Consolas"/>
              </a:rPr>
              <a:t>gpg --output cipher.pem --encrypt --recipient 38E45B2A message.txt</a:t>
            </a:r>
          </a:p>
          <a:p>
            <a:pPr lvl="0" rtl="0">
              <a:lnSpc>
                <a:spcPct val="142857"/>
              </a:lnSpc>
              <a:spcBef>
                <a:spcPts val="0"/>
              </a:spcBef>
              <a:spcAft>
                <a:spcPts val="0"/>
              </a:spcAft>
              <a:buNone/>
            </a:pPr>
            <a:r>
              <a:t/>
            </a:r>
            <a:endParaRPr sz="1400">
              <a:solidFill>
                <a:srgbClr val="D9D9D9"/>
              </a:solidFill>
              <a:latin typeface="Consolas"/>
              <a:ea typeface="Consolas"/>
              <a:cs typeface="Consolas"/>
              <a:sym typeface="Consolas"/>
            </a:endParaRPr>
          </a:p>
          <a:p>
            <a:pPr lvl="0" rtl="0">
              <a:lnSpc>
                <a:spcPct val="142857"/>
              </a:lnSpc>
              <a:spcBef>
                <a:spcPts val="0"/>
              </a:spcBef>
              <a:spcAft>
                <a:spcPts val="0"/>
              </a:spcAft>
              <a:buNone/>
            </a:pPr>
            <a:r>
              <a:rPr lang="en" sz="1400">
                <a:solidFill>
                  <a:srgbClr val="B6D7A8"/>
                </a:solidFill>
                <a:latin typeface="Consolas"/>
                <a:ea typeface="Consolas"/>
                <a:cs typeface="Consolas"/>
                <a:sym typeface="Consolas"/>
              </a:rPr>
              <a:t># digitally sign cipher.pem with private key of sender</a:t>
            </a:r>
          </a:p>
          <a:p>
            <a:pPr lvl="0" rtl="0">
              <a:lnSpc>
                <a:spcPct val="142857"/>
              </a:lnSpc>
              <a:spcBef>
                <a:spcPts val="0"/>
              </a:spcBef>
              <a:spcAft>
                <a:spcPts val="0"/>
              </a:spcAft>
              <a:buNone/>
            </a:pPr>
            <a:r>
              <a:rPr lang="en" sz="1400">
                <a:solidFill>
                  <a:srgbClr val="B6D7A8"/>
                </a:solidFill>
                <a:latin typeface="Consolas"/>
                <a:ea typeface="Consolas"/>
                <a:cs typeface="Consolas"/>
                <a:sym typeface="Consolas"/>
              </a:rPr>
              <a:t># -u xxxxxxx designates the private key to be used, --passphrase xxxxx is to enter the passphrase</a:t>
            </a:r>
          </a:p>
          <a:p>
            <a:pPr lvl="0" rtl="0">
              <a:lnSpc>
                <a:spcPct val="142857"/>
              </a:lnSpc>
              <a:spcBef>
                <a:spcPts val="0"/>
              </a:spcBef>
              <a:spcAft>
                <a:spcPts val="0"/>
              </a:spcAft>
              <a:buNone/>
            </a:pPr>
            <a:r>
              <a:rPr lang="en" sz="1400">
                <a:solidFill>
                  <a:srgbClr val="B6D7A8"/>
                </a:solidFill>
                <a:latin typeface="Consolas"/>
                <a:ea typeface="Consolas"/>
                <a:cs typeface="Consolas"/>
                <a:sym typeface="Consolas"/>
              </a:rPr>
              <a:t># -clearsign preserves the ASCII integrity of the message formatting</a:t>
            </a:r>
          </a:p>
          <a:p>
            <a:pPr lvl="0" rtl="0">
              <a:lnSpc>
                <a:spcPct val="142857"/>
              </a:lnSpc>
              <a:spcBef>
                <a:spcPts val="0"/>
              </a:spcBef>
              <a:spcAft>
                <a:spcPts val="0"/>
              </a:spcAft>
              <a:buNone/>
            </a:pPr>
            <a:r>
              <a:rPr lang="en" sz="1400">
                <a:solidFill>
                  <a:srgbClr val="D9D9D9"/>
                </a:solidFill>
                <a:latin typeface="Consolas"/>
                <a:ea typeface="Consolas"/>
                <a:cs typeface="Consolas"/>
                <a:sym typeface="Consolas"/>
              </a:rPr>
              <a:t>gpg -u 9F027B2E --passphrase password --output cipher.txt --clearsign cipher.pem</a:t>
            </a:r>
          </a:p>
          <a:p>
            <a:pPr lvl="0" rtl="0">
              <a:lnSpc>
                <a:spcPct val="142857"/>
              </a:lnSpc>
              <a:spcBef>
                <a:spcPts val="0"/>
              </a:spcBef>
              <a:spcAft>
                <a:spcPts val="0"/>
              </a:spcAft>
              <a:buNone/>
            </a:pPr>
            <a:r>
              <a:t/>
            </a:r>
            <a:endParaRPr sz="1400">
              <a:solidFill>
                <a:srgbClr val="24292E"/>
              </a:solidFill>
              <a:highlight>
                <a:srgbClr val="FFFFFF"/>
              </a:highlight>
              <a:latin typeface="Consolas"/>
              <a:ea typeface="Consolas"/>
              <a:cs typeface="Consolas"/>
              <a:sym typeface="Consolas"/>
            </a:endParaRPr>
          </a:p>
          <a:p>
            <a:pPr indent="-317500" lvl="0" marL="457200" rtl="0">
              <a:spcBef>
                <a:spcPts val="0"/>
              </a:spcBef>
              <a:buSzPct val="100000"/>
            </a:pPr>
            <a:r>
              <a:rPr lang="en" sz="1400"/>
              <a:t>The input files for this script:</a:t>
            </a:r>
          </a:p>
          <a:p>
            <a:pPr indent="-228600" lvl="1" marL="914400" rtl="0">
              <a:spcBef>
                <a:spcPts val="0"/>
              </a:spcBef>
            </a:pPr>
            <a:r>
              <a:rPr lang="en"/>
              <a:t>Plaintext Message File: (.txt)</a:t>
            </a:r>
          </a:p>
          <a:p>
            <a:pPr indent="-228600" lvl="1" marL="914400" rtl="0">
              <a:spcBef>
                <a:spcPts val="0"/>
              </a:spcBef>
            </a:pPr>
            <a:r>
              <a:rPr lang="en"/>
              <a:t>Customer Public Key File </a:t>
            </a:r>
          </a:p>
          <a:p>
            <a:pPr indent="-228600" lvl="1" marL="914400" rtl="0">
              <a:spcBef>
                <a:spcPts val="0"/>
              </a:spcBef>
            </a:pPr>
            <a:r>
              <a:rPr lang="en"/>
              <a:t>Bank Private Key File</a:t>
            </a:r>
          </a:p>
        </p:txBody>
      </p:sp>
      <p:sp>
        <p:nvSpPr>
          <p:cNvPr id="113" name="Shape 113"/>
          <p:cNvSpPr txBox="1"/>
          <p:nvPr/>
        </p:nvSpPr>
        <p:spPr>
          <a:xfrm>
            <a:off x="4490625" y="3882500"/>
            <a:ext cx="4389000" cy="21687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spcAft>
                <a:spcPts val="1600"/>
              </a:spcAft>
              <a:buClr>
                <a:schemeClr val="accent3"/>
              </a:buClr>
              <a:buFont typeface="Average"/>
              <a:buChar char="●"/>
            </a:pPr>
            <a:r>
              <a:rPr lang="en">
                <a:solidFill>
                  <a:schemeClr val="accent3"/>
                </a:solidFill>
                <a:latin typeface="Average"/>
                <a:ea typeface="Average"/>
                <a:cs typeface="Average"/>
                <a:sym typeface="Average"/>
              </a:rPr>
              <a:t>The output files of this script:</a:t>
            </a:r>
          </a:p>
          <a:p>
            <a:pPr indent="-228600" lvl="1" marL="914400" rtl="0">
              <a:lnSpc>
                <a:spcPct val="115000"/>
              </a:lnSpc>
              <a:spcBef>
                <a:spcPts val="0"/>
              </a:spcBef>
              <a:spcAft>
                <a:spcPts val="1600"/>
              </a:spcAft>
              <a:buClr>
                <a:schemeClr val="accent3"/>
              </a:buClr>
              <a:buFont typeface="Average"/>
            </a:pPr>
            <a:r>
              <a:rPr lang="en">
                <a:solidFill>
                  <a:schemeClr val="accent3"/>
                </a:solidFill>
                <a:latin typeface="Average"/>
                <a:ea typeface="Average"/>
                <a:cs typeface="Average"/>
                <a:sym typeface="Average"/>
              </a:rPr>
              <a:t>Ciphertext Message File: (.pem)</a:t>
            </a:r>
          </a:p>
          <a:p>
            <a:pPr indent="-228600" lvl="1" marL="914400" rtl="0">
              <a:lnSpc>
                <a:spcPct val="115000"/>
              </a:lnSpc>
              <a:spcBef>
                <a:spcPts val="0"/>
              </a:spcBef>
              <a:spcAft>
                <a:spcPts val="1600"/>
              </a:spcAft>
              <a:buClr>
                <a:schemeClr val="accent3"/>
              </a:buClr>
              <a:buFont typeface="Average"/>
            </a:pPr>
            <a:r>
              <a:rPr b="1" lang="en">
                <a:solidFill>
                  <a:schemeClr val="accent3"/>
                </a:solidFill>
                <a:latin typeface="Average"/>
                <a:ea typeface="Average"/>
                <a:cs typeface="Average"/>
                <a:sym typeface="Average"/>
              </a:rPr>
              <a:t>Signed Ciphertext Message File: (.txt)</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