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mroya\AppData\Roaming\Microsoft\Excel\ff97cc6d-ca48-4022-8d3c-26665662bf06%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oya\AppData\Roaming\Microsoft\Excel\ff97cc6d-ca48-4022-8d3c-26665662bf06%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[ff97cc6d-ca48-4022-8d3c-26665662bf06 (version 1).xlsb]Top 5 Categories!PivotTable1</c:name>
    <c:fmtId val="41"/>
  </c:pivotSource>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1"/>
              <a:t>Top</a:t>
            </a:r>
            <a:r>
              <a:rPr lang="en-US" sz="2000" b="1" baseline="0"/>
              <a:t> 5 Categories by aggregate "Popularity" Score</a:t>
            </a:r>
            <a:endParaRPr lang="en-US" sz="2000" b="1"/>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rgbClr val="0070C0">
                <a:alpha val="91000"/>
              </a:srgbClr>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rgbClr val="0070C0">
                <a:alpha val="91000"/>
              </a:srgbClr>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rgbClr val="0070C0">
                <a:alpha val="91000"/>
              </a:srgbClr>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 5 Categories'!$G$7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rgbClr val="0070C0">
                  <a:alpha val="91000"/>
                </a:srgbClr>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'Top 5 Categories'!$F$8:$F$13</c:f>
              <c:strCache>
                <c:ptCount val="5"/>
                <c:pt idx="0">
                  <c:v>technology</c:v>
                </c:pt>
                <c:pt idx="1">
                  <c:v>science</c:v>
                </c:pt>
                <c:pt idx="2">
                  <c:v>healthy eating</c:v>
                </c:pt>
                <c:pt idx="3">
                  <c:v>food</c:v>
                </c:pt>
                <c:pt idx="4">
                  <c:v>Animals</c:v>
                </c:pt>
              </c:strCache>
            </c:strRef>
          </c:cat>
          <c:val>
            <c:numRef>
              <c:f>'Top 5 Categories'!$G$8:$G$13</c:f>
              <c:numCache>
                <c:formatCode>General</c:formatCode>
                <c:ptCount val="5"/>
                <c:pt idx="0">
                  <c:v>68738</c:v>
                </c:pt>
                <c:pt idx="1">
                  <c:v>71168</c:v>
                </c:pt>
                <c:pt idx="2">
                  <c:v>69339</c:v>
                </c:pt>
                <c:pt idx="3">
                  <c:v>66676</c:v>
                </c:pt>
                <c:pt idx="4">
                  <c:v>74965</c:v>
                </c:pt>
              </c:numCache>
            </c:numRef>
          </c:val>
          <c:extLst>
            <c:ext xmlns:c16="http://schemas.microsoft.com/office/drawing/2014/chart" uri="{C3380CC4-5D6E-409C-BE32-E72D297353CC}">
              <c16:uniqueId val="{00000000-6A58-4FCC-9613-3C12E73D667B}"/>
            </c:ext>
          </c:extLst>
        </c:ser>
        <c:dLbls>
          <c:showLegendKey val="0"/>
          <c:showVal val="0"/>
          <c:showCatName val="0"/>
          <c:showSerName val="0"/>
          <c:showPercent val="0"/>
          <c:showBubbleSize val="0"/>
        </c:dLbls>
        <c:gapWidth val="115"/>
        <c:overlap val="-20"/>
        <c:axId val="1544695647"/>
        <c:axId val="1544707647"/>
      </c:barChart>
      <c:catAx>
        <c:axId val="1544695647"/>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b="1"/>
                  <a:t>Categories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544707647"/>
        <c:crosses val="autoZero"/>
        <c:auto val="1"/>
        <c:lblAlgn val="ctr"/>
        <c:lblOffset val="100"/>
        <c:noMultiLvlLbl val="0"/>
      </c:catAx>
      <c:valAx>
        <c:axId val="1544707647"/>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IN" sz="2000" b="1"/>
                  <a:t>Aggregate "Popularity" Score</a:t>
                </a:r>
              </a:p>
            </c:rich>
          </c:tx>
          <c:layout>
            <c:manualLayout>
              <c:xMode val="edge"/>
              <c:yMode val="edge"/>
              <c:x val="0.38622205119294267"/>
              <c:y val="0.96174842694371754"/>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544695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prstDash val="lgDash"/>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[ff97cc6d-ca48-4022-8d3c-26665662bf06 (version 1).xlsb]Top 5 Categories!PivotTable1</c:name>
    <c:fmtId val="70"/>
  </c:pivotSource>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2400" dirty="0">
                <a:latin typeface="Calibri" panose="020F0502020204030204" pitchFamily="34" charset="0"/>
                <a:ea typeface="Calibri" panose="020F0502020204030204" pitchFamily="34" charset="0"/>
                <a:cs typeface="Calibri" panose="020F0502020204030204" pitchFamily="34" charset="0"/>
              </a:rPr>
              <a:t>Popularity percentage share from top 5 categories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w="9525">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9525">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9525">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'Top 5 Categories'!$G$7</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0A24-4A4F-A214-0ED2EA966AAD}"/>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A24-4A4F-A214-0ED2EA966AAD}"/>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0A24-4A4F-A214-0ED2EA966AAD}"/>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0A24-4A4F-A214-0ED2EA966AAD}"/>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0A24-4A4F-A214-0ED2EA966AAD}"/>
              </c:ext>
            </c:extLst>
          </c:dPt>
          <c:dLbls>
            <c:spPr>
              <a:solidFill>
                <a:prstClr val="white">
                  <a:alpha val="75000"/>
                </a:prstClr>
              </a:solidFill>
              <a:ln w="9525">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2400" b="0" i="0" u="none" strike="noStrike" kern="1200" baseline="0">
                    <a:solidFill>
                      <a:schemeClr val="dk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'Top 5 Categories'!$F$8:$F$13</c:f>
              <c:strCache>
                <c:ptCount val="5"/>
                <c:pt idx="0">
                  <c:v>technology</c:v>
                </c:pt>
                <c:pt idx="1">
                  <c:v>science</c:v>
                </c:pt>
                <c:pt idx="2">
                  <c:v>healthy eating</c:v>
                </c:pt>
                <c:pt idx="3">
                  <c:v>food</c:v>
                </c:pt>
                <c:pt idx="4">
                  <c:v>Animals</c:v>
                </c:pt>
              </c:strCache>
            </c:strRef>
          </c:cat>
          <c:val>
            <c:numRef>
              <c:f>'Top 5 Categories'!$G$8:$G$13</c:f>
              <c:numCache>
                <c:formatCode>General</c:formatCode>
                <c:ptCount val="5"/>
                <c:pt idx="0">
                  <c:v>68738</c:v>
                </c:pt>
                <c:pt idx="1">
                  <c:v>71168</c:v>
                </c:pt>
                <c:pt idx="2">
                  <c:v>69339</c:v>
                </c:pt>
                <c:pt idx="3">
                  <c:v>66676</c:v>
                </c:pt>
                <c:pt idx="4">
                  <c:v>74965</c:v>
                </c:pt>
              </c:numCache>
            </c:numRef>
          </c:val>
          <c:extLst>
            <c:ext xmlns:c16="http://schemas.microsoft.com/office/drawing/2014/chart" uri="{C3380CC4-5D6E-409C-BE32-E72D297353CC}">
              <c16:uniqueId val="{0000000A-0A24-4A4F-A214-0ED2EA966AAD}"/>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libri" panose="020F0502020204030204" pitchFamily="34" charset="0"/>
                <a:ea typeface="Calibri" panose="020F0502020204030204" pitchFamily="34" charset="0"/>
                <a:cs typeface="Calibri" panose="020F0502020204030204" pitchFamily="34" charset="0"/>
              </a:rPr>
              <a:t>Hello and welcome! My name is Manjunatha K R, and I am here today to share with you the outcomes of the Data Analytics task.</a:t>
            </a:r>
          </a:p>
          <a:p>
            <a:pPr lvl="0"/>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IN" sz="2400" dirty="0">
                <a:latin typeface="Calibri" panose="020F0502020204030204" pitchFamily="34" charset="0"/>
                <a:ea typeface="Calibri" panose="020F0502020204030204" pitchFamily="34" charset="0"/>
                <a:cs typeface="Calibri" panose="020F0502020204030204" pitchFamily="34" charset="0"/>
              </a:rPr>
              <a:t>So to summarize: We tackled this task and found the top 5 most popular categories as asked, but we also went one step further. </a:t>
            </a:r>
          </a:p>
          <a:p>
            <a:pPr lvl="0"/>
            <a:endParaRPr lang="en-IN" sz="2400" dirty="0">
              <a:latin typeface="Calibri" panose="020F0502020204030204" pitchFamily="34" charset="0"/>
              <a:ea typeface="Calibri" panose="020F0502020204030204" pitchFamily="34" charset="0"/>
              <a:cs typeface="Calibri" panose="020F0502020204030204" pitchFamily="34" charset="0"/>
            </a:endParaRPr>
          </a:p>
          <a:p>
            <a:pPr lvl="0"/>
            <a:r>
              <a:rPr lang="en-IN" sz="2400" dirty="0">
                <a:latin typeface="Calibri" panose="020F0502020204030204" pitchFamily="34" charset="0"/>
                <a:ea typeface="Calibri" panose="020F0502020204030204" pitchFamily="34" charset="0"/>
                <a:cs typeface="Calibri" panose="020F0502020204030204" pitchFamily="34" charset="0"/>
              </a:rPr>
              <a:t>We found that animals and science are the two most popular categories, suggesting that users like "real-life" and "factual" content -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 - As much as this analysis was insightful, we are ready to take it to the next stage and we have the expertise within Accenture to help you realize these kinds of insights in production across your organization and in real-time. We would love to help you with this.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Thank you so much for your time and attention! If you have any questions, please don’t hesitate to ask.</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IN" dirty="0">
                <a:latin typeface="Calibri" panose="020F0502020204030204" pitchFamily="34" charset="0"/>
                <a:ea typeface="Calibri" panose="020F0502020204030204" pitchFamily="34" charset="0"/>
                <a:cs typeface="Calibri" panose="020F0502020204030204" pitchFamily="34" charset="0"/>
              </a:rPr>
              <a:t>Today's agenda will be structured as follows:</a:t>
            </a:r>
          </a:p>
          <a:p>
            <a:pPr>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First, we’ll revisit the overall project to provide a high-level overview of the business challenge we’re addressing and the specific requirements we aim to meet.</a:t>
            </a:r>
          </a:p>
          <a:p>
            <a:pPr>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Next, we’ll explore the particular problem the Data Analytics team has been focusing on, along with some context on why it’s a critical issue.</a:t>
            </a:r>
          </a:p>
          <a:p>
            <a:pPr>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Following that, I’ll introduce the team members from our side who were instrumental in tackling this task.</a:t>
            </a:r>
          </a:p>
          <a:p>
            <a:pPr>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I will then outline the high-level approach we took to complete this task, ensuring you have a clear understanding of how we handle such projects.</a:t>
            </a:r>
          </a:p>
          <a:p>
            <a:pPr>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Lastly, I’ll present the key findings, sharing insights and visualizations that summarize the outcomes of our analysis.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To conclude, I will provide a brief summary and open the floor for any questions you may have.</a:t>
            </a:r>
          </a:p>
          <a:p>
            <a:pPr lvl="0"/>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IN" sz="1600" dirty="0">
                <a:latin typeface="Calibri" panose="020F0502020204030204" pitchFamily="34" charset="0"/>
                <a:ea typeface="Calibri" panose="020F0502020204030204" pitchFamily="34" charset="0"/>
                <a:cs typeface="Calibri" panose="020F0502020204030204" pitchFamily="34" charset="0"/>
              </a:rPr>
              <a:t>To get started, let me provide a quick recap of this engagement.</a:t>
            </a:r>
          </a:p>
          <a:p>
            <a:r>
              <a:rPr lang="en-IN" sz="1600" dirty="0">
                <a:latin typeface="Calibri" panose="020F0502020204030204" pitchFamily="34" charset="0"/>
                <a:ea typeface="Calibri" panose="020F0502020204030204" pitchFamily="34" charset="0"/>
                <a:cs typeface="Calibri" panose="020F0502020204030204" pitchFamily="34" charset="0"/>
              </a:rPr>
              <a:t>We, at Accenture, have partnered with Social Buzz for a 3-month pilot to address three key focus areas, tailored to tackle some of your most significant challenges.</a:t>
            </a:r>
          </a:p>
          <a:p>
            <a:r>
              <a:rPr lang="en-IN" sz="1600" dirty="0">
                <a:latin typeface="Calibri" panose="020F0502020204030204" pitchFamily="34" charset="0"/>
                <a:ea typeface="Calibri" panose="020F0502020204030204" pitchFamily="34" charset="0"/>
                <a:cs typeface="Calibri" panose="020F0502020204030204" pitchFamily="34" charset="0"/>
              </a:rPr>
              <a:t>Social Buzz has rapidly grown to achieve global recognition as a unicorn company. Our role is to support you in managing this growth effectively and providing strategic guidance for your next steps.</a:t>
            </a:r>
          </a:p>
          <a:p>
            <a:r>
              <a:rPr lang="en-IN" sz="1600" dirty="0">
                <a:latin typeface="Calibri" panose="020F0502020204030204" pitchFamily="34" charset="0"/>
                <a:ea typeface="Calibri" panose="020F0502020204030204" pitchFamily="34" charset="0"/>
                <a:cs typeface="Calibri" panose="020F0502020204030204" pitchFamily="34" charset="0"/>
              </a:rPr>
              <a:t>Firstly, we’ll conduct a thorough audit of your big data practices, sharing best practices and leveraging our industry expertise. Secondly, we’ll provide guidance for a successful IPO, an area where our team has extensive knowledge and experience. Lastly, we’ve carried out a detailed analysis of your data to uncover valuable insights about your top five most popular content categories.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IN" dirty="0"/>
              <a:t>Focusing on the last point I mentioned earlier, this has been the primary area of focus for the Data Analytics team.</a:t>
            </a:r>
          </a:p>
          <a:p>
            <a:r>
              <a:rPr lang="en-IN" dirty="0"/>
              <a:t>With such an impressive scale comes an immense volume of data, and managing this data effectively poses significant challenges.</a:t>
            </a:r>
          </a:p>
          <a:p>
            <a:r>
              <a:rPr lang="en-IN" dirty="0"/>
              <a:t>To give you an idea of the magnitude:</a:t>
            </a:r>
          </a:p>
          <a:p>
            <a:pPr>
              <a:buFont typeface="Arial" panose="020B0604020202020204" pitchFamily="34" charset="0"/>
              <a:buNone/>
            </a:pPr>
            <a:endParaRPr lang="en-IN" dirty="0"/>
          </a:p>
          <a:p>
            <a:pPr>
              <a:buFont typeface="Arial" panose="020B0604020202020204" pitchFamily="34" charset="0"/>
              <a:buNone/>
            </a:pPr>
            <a:r>
              <a:rPr lang="en-IN" dirty="0"/>
              <a:t>You shared with us that your platform processes over 100,000 posts daily. That translates to a staggering 36.5 million posts annually. All of this data is unstructured, making it incredibly challenging to </a:t>
            </a:r>
            <a:r>
              <a:rPr lang="en-IN" dirty="0" err="1"/>
              <a:t>analyze</a:t>
            </a:r>
            <a:r>
              <a:rPr lang="en-IN" dirty="0"/>
              <a:t> and derive actionable insights.</a:t>
            </a:r>
          </a:p>
          <a:p>
            <a:endParaRPr lang="en-IN" dirty="0"/>
          </a:p>
          <a:p>
            <a:r>
              <a:rPr lang="en-IN" dirty="0"/>
              <a:t>In today’s world, content truly is king. Consider some of the largest platforms globally—YouTube, Facebook, and Netflix—all of them are fundamentally content-driven businesses.</a:t>
            </a:r>
          </a:p>
          <a:p>
            <a:r>
              <a:rPr lang="en-IN" dirty="0"/>
              <a:t>But the question is, how can you fully leverage such vast amounts of data?</a:t>
            </a:r>
          </a:p>
          <a:p>
            <a:r>
              <a:rPr lang="en-IN" dirty="0"/>
              <a:t>It’s not just about collecting as much content as possible; the real value lies in </a:t>
            </a:r>
            <a:r>
              <a:rPr lang="en-IN" dirty="0" err="1"/>
              <a:t>analyzing</a:t>
            </a:r>
            <a:r>
              <a:rPr lang="en-IN" dirty="0"/>
              <a:t> and understanding this data to gain deeper insights into your audience. By doing so, you can deliver a more personalized and engaging experience to your users.</a:t>
            </a:r>
          </a:p>
          <a:p>
            <a:r>
              <a:rPr lang="en-IN" dirty="0"/>
              <a:t>This is where our data analytics expertise plays a crucial role. With the insights we’ve uncovered through this task, we can demonstrate exactly how to scale analytics to production effectively and unlock the full potential of your data.</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IN" dirty="0"/>
              <a:t>In terms of experience, Accenture has a robust data analytics practice, and for this task, we assembled a dedicated team of three experts.</a:t>
            </a:r>
          </a:p>
          <a:p>
            <a:endParaRPr lang="en-IN" dirty="0"/>
          </a:p>
          <a:p>
            <a:r>
              <a:rPr lang="en-IN" dirty="0"/>
              <a:t>Andrew Fleming, our Chief Technical Architect, provided invaluable guidance to the team, ensuring that we produced high-quality analysis with precision.</a:t>
            </a:r>
          </a:p>
          <a:p>
            <a:endParaRPr lang="en-IN" dirty="0"/>
          </a:p>
          <a:p>
            <a:r>
              <a:rPr lang="en-IN" dirty="0"/>
              <a:t>Marcus </a:t>
            </a:r>
            <a:r>
              <a:rPr lang="en-IN" dirty="0" err="1"/>
              <a:t>Rompton</a:t>
            </a:r>
            <a:r>
              <a:rPr lang="en-IN" dirty="0"/>
              <a:t>, a senior data expert, brings extensive experience working with some of the world’s largest clients to solve their data challenges. He played a key role in the data engineering aspects of this project.</a:t>
            </a:r>
          </a:p>
          <a:p>
            <a:endParaRPr lang="en-IN" dirty="0"/>
          </a:p>
          <a:p>
            <a:r>
              <a:rPr lang="en-IN" dirty="0"/>
              <a:t>And finally, I’m Manjunatha K R , responsible for taking leadership insights and transforming raw data into actionable business intelligence that drives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IN" dirty="0"/>
              <a:t>So, how did we approach this challenge?</a:t>
            </a:r>
          </a:p>
          <a:p>
            <a:endParaRPr lang="en-IN" dirty="0"/>
          </a:p>
          <a:p>
            <a:r>
              <a:rPr lang="en-IN" dirty="0"/>
              <a:t>We tackled it in five key steps:</a:t>
            </a:r>
          </a:p>
          <a:p>
            <a:endParaRPr lang="en-IN" dirty="0"/>
          </a:p>
          <a:p>
            <a:pPr>
              <a:buFont typeface="+mj-lt"/>
              <a:buAutoNum type="arabicPeriod"/>
            </a:pPr>
            <a:r>
              <a:rPr lang="en-IN" b="1" dirty="0"/>
              <a:t>Data Understanding</a:t>
            </a:r>
            <a:r>
              <a:rPr lang="en-IN" dirty="0"/>
              <a:t> – The foundation of any successful data project is a deep understanding of the data. We dedicated time to thoroughly grasp the data model and the specific business domain you're operating in.</a:t>
            </a:r>
          </a:p>
          <a:p>
            <a:pPr>
              <a:buFont typeface="+mj-lt"/>
              <a:buAutoNum type="arabicPeriod"/>
            </a:pPr>
            <a:r>
              <a:rPr lang="en-IN" b="1" dirty="0"/>
              <a:t>Data Extraction</a:t>
            </a:r>
            <a:r>
              <a:rPr lang="en-IN" dirty="0"/>
              <a:t> – After understanding your business, we designed the ideal dataset for this problem and extracted the necessary data from the relevant sources.</a:t>
            </a:r>
          </a:p>
          <a:p>
            <a:pPr>
              <a:buFont typeface="+mj-lt"/>
              <a:buAutoNum type="arabicPeriod"/>
            </a:pPr>
            <a:r>
              <a:rPr lang="en-IN" b="1" dirty="0"/>
              <a:t>Data Processing and Modelling</a:t>
            </a:r>
            <a:r>
              <a:rPr lang="en-IN" dirty="0"/>
              <a:t> – Once we had the raw data, we focused on transforming and modelling it into a structured format that could address the business questions and support the analytics.</a:t>
            </a:r>
          </a:p>
          <a:p>
            <a:pPr>
              <a:buFont typeface="+mj-lt"/>
              <a:buAutoNum type="arabicPeriod"/>
            </a:pPr>
            <a:r>
              <a:rPr lang="en-IN" b="1" dirty="0"/>
              <a:t>Analysis and Visualization</a:t>
            </a:r>
            <a:r>
              <a:rPr lang="en-IN" dirty="0"/>
              <a:t> – With the newly structured dataset, we applied our analytical expertise to uncover meaningful insights, complemented by visualizations that clearly communicate these findings.</a:t>
            </a:r>
          </a:p>
          <a:p>
            <a:pPr>
              <a:buFont typeface="+mj-lt"/>
              <a:buAutoNum type="arabicPeriod"/>
            </a:pPr>
            <a:r>
              <a:rPr lang="en-IN" b="1" dirty="0"/>
              <a:t>Actionable Insights</a:t>
            </a:r>
            <a:r>
              <a:rPr lang="en-IN" dirty="0"/>
              <a:t> – Finally, we leveraged these insights to drive key business decisions and make strategic recommendations for the next steps.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IN" dirty="0"/>
              <a:t>From your data we found that you had a total of 16 unique categories of posts across your sample dataset. This includes things such as Food, Science, Technology and Animals. </a:t>
            </a:r>
          </a:p>
          <a:p>
            <a:pPr lvl="0"/>
            <a:endParaRPr lang="en-IN" dirty="0"/>
          </a:p>
          <a:p>
            <a:pPr lvl="0"/>
            <a:r>
              <a:rPr lang="en-IN" dirty="0"/>
              <a:t>As well as this, there were 1698 reactions from just the Technology category alone! People obviously really like technology! And also the most common month for users to post within was July. This aligns with seasonal trends of social media users that feel the need to reconnect with people after calendar events such as Christmas. But now, onto the main question... which is... what were the top 5 most popular categories of posts?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IN" sz="2000" dirty="0">
                <a:latin typeface="Calibri" panose="020F0502020204030204" pitchFamily="34" charset="0"/>
                <a:ea typeface="Calibri" panose="020F0502020204030204" pitchFamily="34" charset="0"/>
                <a:cs typeface="Calibri" panose="020F0502020204030204" pitchFamily="34" charset="0"/>
              </a:rPr>
              <a:t>From our analysis, you can see that the top 5 most popular categories of posts were animals, science, healthy eating, technology and food in descending order. 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Finally, its also interesting to see science and technology too. This may suggest that people enjoy consuming factual content and snippets of content that they can learn something from.</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IN" sz="2400" dirty="0">
                <a:latin typeface="Calibri" panose="020F0502020204030204" pitchFamily="34" charset="0"/>
                <a:ea typeface="Calibri" panose="020F0502020204030204" pitchFamily="34" charset="0"/>
                <a:cs typeface="Calibri" panose="020F0502020204030204" pitchFamily="34" charset="0"/>
              </a:rPr>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 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782194" y="4968586"/>
            <a:ext cx="8362806" cy="2994314"/>
          </a:xfrm>
          <a:prstGeom prst="rect">
            <a:avLst/>
          </a:prstGeom>
          <a:solidFill>
            <a:schemeClr val="bg1"/>
          </a:solidFill>
        </p:spPr>
        <p:txBody>
          <a:bodyPr/>
          <a:lstStyle/>
          <a:p>
            <a:r>
              <a:rPr lang="en-IN" sz="2400" dirty="0">
                <a:latin typeface="Calibri" panose="020F0502020204030204" pitchFamily="34" charset="0"/>
                <a:ea typeface="Calibri" panose="020F0502020204030204" pitchFamily="34" charset="0"/>
                <a:cs typeface="Calibri" panose="020F0502020204030204" pitchFamily="34" charset="0"/>
              </a:rPr>
              <a:t>Social Buzz is a fast growing technology unicorn that need to adapt quickly to it’s globle scale. </a:t>
            </a:r>
          </a:p>
          <a:p>
            <a:r>
              <a:rPr lang="en-IN" sz="2400" dirty="0">
                <a:latin typeface="Calibri" panose="020F0502020204030204" pitchFamily="34" charset="0"/>
                <a:ea typeface="Calibri" panose="020F0502020204030204" pitchFamily="34" charset="0"/>
                <a:cs typeface="Calibri" panose="020F0502020204030204" pitchFamily="34" charset="0"/>
              </a:rPr>
              <a:t>Accenture has begun a 3 month POC focusing on these tasks: </a:t>
            </a:r>
          </a:p>
          <a:p>
            <a:r>
              <a:rPr lang="en-IN" sz="2400" dirty="0">
                <a:latin typeface="Calibri" panose="020F0502020204030204" pitchFamily="34" charset="0"/>
                <a:ea typeface="Calibri" panose="020F0502020204030204" pitchFamily="34" charset="0"/>
                <a:cs typeface="Calibri" panose="020F0502020204030204" pitchFamily="34" charset="0"/>
              </a:rPr>
              <a:t>An audit of Social Buzz’s big data practice </a:t>
            </a:r>
          </a:p>
          <a:p>
            <a:r>
              <a:rPr lang="en-IN" sz="2400" dirty="0">
                <a:latin typeface="Calibri" panose="020F0502020204030204" pitchFamily="34" charset="0"/>
                <a:ea typeface="Calibri" panose="020F0502020204030204" pitchFamily="34" charset="0"/>
                <a:cs typeface="Calibri" panose="020F0502020204030204" pitchFamily="34" charset="0"/>
              </a:rPr>
              <a:t>Recommendations for a successful IPO </a:t>
            </a:r>
          </a:p>
          <a:p>
            <a:r>
              <a:rPr lang="en-IN" sz="2400" dirty="0">
                <a:latin typeface="Calibri" panose="020F0502020204030204" pitchFamily="34" charset="0"/>
                <a:ea typeface="Calibri" panose="020F0502020204030204" pitchFamily="34" charset="0"/>
                <a:cs typeface="Calibri" panose="020F0502020204030204" pitchFamily="34" charset="0"/>
              </a:rPr>
              <a:t>Analysis to find Social Buzz’s top 5 most popular categories of content </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157B857D-702A-49C1-94D1-1579893C1503}"/>
              </a:ext>
            </a:extLst>
          </p:cNvPr>
          <p:cNvSpPr txBox="1"/>
          <p:nvPr/>
        </p:nvSpPr>
        <p:spPr>
          <a:xfrm>
            <a:off x="2507087" y="5021200"/>
            <a:ext cx="7457395" cy="461665"/>
          </a:xfrm>
          <a:prstGeom prst="rect">
            <a:avLst/>
          </a:prstGeom>
          <a:noFill/>
        </p:spPr>
        <p:txBody>
          <a:bodyPr wrap="square" rtlCol="0">
            <a:spAutoFit/>
          </a:bodyPr>
          <a:lstStyle/>
          <a:p>
            <a:endParaRPr lang="en-IN" sz="2400" u="sng" dirty="0">
              <a:solidFill>
                <a:schemeClr val="bg1"/>
              </a:solidFill>
            </a:endParaRPr>
          </a:p>
        </p:txBody>
      </p:sp>
      <p:sp>
        <p:nvSpPr>
          <p:cNvPr id="24" name="Rectangle 1">
            <a:extLst>
              <a:ext uri="{FF2B5EF4-FFF2-40B4-BE49-F238E27FC236}">
                <a16:creationId xmlns:a16="http://schemas.microsoft.com/office/drawing/2014/main" id="{BC0105DD-E381-C987-9F66-98992A3B1BB9}"/>
              </a:ext>
            </a:extLst>
          </p:cNvPr>
          <p:cNvSpPr>
            <a:spLocks noChangeArrowheads="1"/>
          </p:cNvSpPr>
          <p:nvPr/>
        </p:nvSpPr>
        <p:spPr bwMode="auto">
          <a:xfrm rot="10800000" flipV="1">
            <a:off x="2223319" y="5982424"/>
            <a:ext cx="77411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Over 100,000 posts daily</a:t>
            </a:r>
            <a:br>
              <a:rPr kumimoji="0" lang="en-US" altLang="en-US" sz="2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That's 36,500,000 pieces of content each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But how can you capitalize on such massive amounts of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Our analysis focuses on identifying Social Buzz’s top 5 most popular content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Manjunatha K R</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6139157" y="2912609"/>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929126" y="4620280"/>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634293" y="6151966"/>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455419" y="7972110"/>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400657"/>
          </a:xfrm>
          <a:prstGeom prst="rect">
            <a:avLst/>
          </a:prstGeom>
          <a:noFill/>
        </p:spPr>
        <p:txBody>
          <a:bodyPr wrap="square" rtlCol="0">
            <a:spAutoFit/>
          </a:bodyPr>
          <a:lstStyle/>
          <a:p>
            <a:pPr algn="ctr"/>
            <a:r>
              <a:rPr lang="en-US" sz="5400" dirty="0">
                <a:solidFill>
                  <a:srgbClr val="A100FF"/>
                </a:solidFill>
              </a:rPr>
              <a:t>1698</a:t>
            </a:r>
          </a:p>
          <a:p>
            <a:pPr algn="ctr"/>
            <a:endParaRPr lang="en-US" sz="2400" dirty="0"/>
          </a:p>
          <a:p>
            <a:pPr algn="ctr"/>
            <a:r>
              <a:rPr lang="en-US" sz="2400" dirty="0"/>
              <a:t>Reactions to  “Technology” posts</a:t>
            </a: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July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0" name="Chart 29">
            <a:extLst>
              <a:ext uri="{FF2B5EF4-FFF2-40B4-BE49-F238E27FC236}">
                <a16:creationId xmlns:a16="http://schemas.microsoft.com/office/drawing/2014/main" id="{570988F5-F09C-9553-DAF9-68CF8B7691D6}"/>
              </a:ext>
            </a:extLst>
          </p:cNvPr>
          <p:cNvGraphicFramePr>
            <a:graphicFrameLocks/>
          </p:cNvGraphicFramePr>
          <p:nvPr>
            <p:extLst>
              <p:ext uri="{D42A27DB-BD31-4B8C-83A1-F6EECF244321}">
                <p14:modId xmlns:p14="http://schemas.microsoft.com/office/powerpoint/2010/main" val="282724422"/>
              </p:ext>
            </p:extLst>
          </p:nvPr>
        </p:nvGraphicFramePr>
        <p:xfrm>
          <a:off x="2386483" y="495300"/>
          <a:ext cx="14128763" cy="8458199"/>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7172015-5400-25D1-822E-49F79E434415}"/>
              </a:ext>
            </a:extLst>
          </p:cNvPr>
          <p:cNvGraphicFramePr>
            <a:graphicFrameLocks/>
          </p:cNvGraphicFramePr>
          <p:nvPr>
            <p:extLst>
              <p:ext uri="{D42A27DB-BD31-4B8C-83A1-F6EECF244321}">
                <p14:modId xmlns:p14="http://schemas.microsoft.com/office/powerpoint/2010/main" val="4082177115"/>
              </p:ext>
            </p:extLst>
          </p:nvPr>
        </p:nvGraphicFramePr>
        <p:xfrm>
          <a:off x="2824655" y="1028699"/>
          <a:ext cx="14483846" cy="925830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1730</Words>
  <Application>Microsoft Office PowerPoint</Application>
  <PresentationFormat>Custom</PresentationFormat>
  <Paragraphs>133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Calibri</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Manjunatha Reddy</cp:lastModifiedBy>
  <cp:revision>12</cp:revision>
  <dcterms:created xsi:type="dcterms:W3CDTF">2006-08-16T00:00:00Z</dcterms:created>
  <dcterms:modified xsi:type="dcterms:W3CDTF">2024-12-11T08:36:32Z</dcterms:modified>
  <dc:identifier>DAEhDyfaYKE</dc:identifier>
</cp:coreProperties>
</file>