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embeddedFontLst>
    <p:embeddedFont>
      <p:font typeface="Impact" panose="020B0806030902050204" pitchFamily="34" charset="0"/>
      <p:regular r:id="rId10"/>
    </p:embeddedFont>
    <p:embeddedFont>
      <p:font typeface="Roboto" panose="02000000000000000000" pitchFamily="2" charset="0"/>
      <p:regular r:id="rId11"/>
      <p:bold r:id="rId12"/>
      <p:italic r:id="rId13"/>
      <p:boldItalic r:id="rId14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E584E98-F22C-4E6F-8C55-6CFEC2229C57}">
  <a:tblStyle styleId="{2E584E98-F22C-4E6F-8C55-6CFEC2229C5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516fb96bf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516fb96bf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516fb96bfd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516fb96bfd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16fb96bfd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16fb96bfd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16fb96bfd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16fb96bfd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16fb96bfd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16fb96bfd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516fb96bfd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516fb96bfd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1907" y="0"/>
            <a:ext cx="8762858" cy="4941094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3211693"/>
            <a:ext cx="8496943" cy="1521634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1" y="0"/>
            <a:ext cx="6539684" cy="342658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21350" y="219988"/>
            <a:ext cx="8525337" cy="4313853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668401" y="496992"/>
            <a:ext cx="7316390" cy="2074896"/>
          </a:xfrm>
        </p:spPr>
        <p:txBody>
          <a:bodyPr anchor="b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737297" y="2628907"/>
            <a:ext cx="7316390" cy="412750"/>
          </a:xfrm>
        </p:spPr>
        <p:txBody>
          <a:bodyPr anchor="t">
            <a:noAutofit/>
          </a:bodyPr>
          <a:lstStyle>
            <a:lvl1pPr marL="0" indent="0" algn="r">
              <a:buNone/>
              <a:defRPr sz="2100">
                <a:solidFill>
                  <a:schemeClr val="bg1">
                    <a:lumMod val="50000"/>
                  </a:schemeClr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3711406" y="3433847"/>
            <a:ext cx="4607740" cy="872334"/>
          </a:xfrm>
        </p:spPr>
        <p:txBody>
          <a:bodyPr/>
          <a:lstStyle>
            <a:lvl1pPr algn="ctr">
              <a:defRPr sz="405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7AFFB9B-9FB8-469E-96F9-4D32314110B6}" type="datetimeFigureOut">
              <a:rPr lang="en-US" dirty="0"/>
              <a:t>7/17/2025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4170" y="3662268"/>
            <a:ext cx="3035429" cy="896654"/>
          </a:xfrm>
        </p:spPr>
        <p:txBody>
          <a:bodyPr vert="horz" lIns="91440" tIns="45720" rIns="91440" bIns="45720" rtlCol="0" anchor="ctr"/>
          <a:lstStyle>
            <a:lvl1pPr algn="r">
              <a:defRPr lang="en-US" sz="4050" dirty="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7388818" y="2874486"/>
            <a:ext cx="680390" cy="373853"/>
          </a:xfrm>
        </p:spPr>
        <p:txBody>
          <a:bodyPr/>
          <a:lstStyle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25" name="5-Point Star 24"/>
          <p:cNvSpPr/>
          <p:nvPr/>
        </p:nvSpPr>
        <p:spPr>
          <a:xfrm rot="21420000">
            <a:off x="3166039" y="3833517"/>
            <a:ext cx="386540" cy="386540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6558038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3079749"/>
            <a:ext cx="7796031" cy="44163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4351" y="514350"/>
            <a:ext cx="7794385" cy="2396177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35" y="3527192"/>
            <a:ext cx="7796046" cy="511854"/>
          </a:xfrm>
        </p:spPr>
        <p:txBody>
          <a:bodyPr anchor="t"/>
          <a:lstStyle>
            <a:lvl1pPr marL="0" indent="0" algn="l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D2AC3-6A0B-4169-B1EA-E3AE8B351BDD}" type="datetimeFigureOut">
              <a:rPr lang="en-US" dirty="0"/>
              <a:t>7/17/2025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7783883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514351"/>
            <a:ext cx="7797677" cy="2396177"/>
          </a:xfrm>
        </p:spPr>
        <p:txBody>
          <a:bodyPr anchor="ctr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35" y="3079750"/>
            <a:ext cx="7796047" cy="95520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B9363-8B87-41B7-9F8E-64519CBB8F34}" type="datetimeFigureOut">
              <a:rPr lang="en-US" dirty="0"/>
              <a:t>7/17/2025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4749097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99" y="514350"/>
            <a:ext cx="7143765" cy="2187528"/>
          </a:xfrm>
        </p:spPr>
        <p:txBody>
          <a:bodyPr anchor="ctr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162698" y="2707524"/>
            <a:ext cx="6500967" cy="283326"/>
          </a:xfrm>
        </p:spPr>
        <p:txBody>
          <a:bodyPr anchor="t">
            <a:normAutofit/>
          </a:bodyPr>
          <a:lstStyle>
            <a:lvl1pPr marL="0" indent="0" algn="r">
              <a:buNone/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1" y="3079751"/>
            <a:ext cx="7797662" cy="951189"/>
          </a:xfrm>
        </p:spPr>
        <p:txBody>
          <a:bodyPr anchor="ctr"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F5746-5284-4951-9F37-7AE924EDBCB7}" type="datetimeFigureOut">
              <a:rPr lang="en-US" dirty="0"/>
              <a:t>7/17/2025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13" name="TextBox 12"/>
          <p:cNvSpPr txBox="1"/>
          <p:nvPr/>
        </p:nvSpPr>
        <p:spPr>
          <a:xfrm>
            <a:off x="514351" y="66947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854812" y="2192120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1772183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1292891"/>
            <a:ext cx="7796030" cy="1883876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1" y="3185601"/>
            <a:ext cx="7796030" cy="855483"/>
          </a:xfrm>
        </p:spPr>
        <p:txBody>
          <a:bodyPr anchor="t">
            <a:normAutofit/>
          </a:bodyPr>
          <a:lstStyle>
            <a:lvl1pPr marL="0" indent="0" algn="l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8B29-7265-4A65-A2A4-6703C057B7C1}" type="datetimeFigureOut">
              <a:rPr lang="en-US" dirty="0"/>
              <a:t>7/17/2025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6624285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14351" y="514350"/>
            <a:ext cx="7796030" cy="863974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14352" y="1547546"/>
            <a:ext cx="2482596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14352" y="1979744"/>
            <a:ext cx="2482596" cy="2051196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175967" y="1547546"/>
            <a:ext cx="2482596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175966" y="1979744"/>
            <a:ext cx="2482596" cy="2051196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27785" y="1547546"/>
            <a:ext cx="2482596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27785" y="1979744"/>
            <a:ext cx="2482596" cy="2051196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A082-94DF-4C4B-A041-6624924AB0A8}" type="datetimeFigureOut">
              <a:rPr lang="en-US" dirty="0"/>
              <a:t>7/17/2025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5901225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14351" y="514350"/>
            <a:ext cx="7797662" cy="863974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18880" y="2859769"/>
            <a:ext cx="2482596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165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14335" y="1547547"/>
            <a:ext cx="2482596" cy="1152544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18880" y="3291966"/>
            <a:ext cx="2482596" cy="738974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178058" y="2859769"/>
            <a:ext cx="2482596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165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176999" y="1547547"/>
            <a:ext cx="2482596" cy="1151428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176999" y="3291965"/>
            <a:ext cx="2482596" cy="738975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26708" y="2859769"/>
            <a:ext cx="2482596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165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26614" y="1547546"/>
            <a:ext cx="2482596" cy="115289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26614" y="3291963"/>
            <a:ext cx="2482596" cy="738977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86C4-3AB5-4E0C-86CA-FB108C350AA9}" type="datetimeFigureOut">
              <a:rPr lang="en-US" dirty="0"/>
              <a:t>7/17/2025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52096426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514351" y="1547547"/>
            <a:ext cx="7796030" cy="248339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F1211-4E0C-4AB3-B04F-585959BDAFE8}" type="datetimeFigureOut">
              <a:rPr lang="en-US" dirty="0"/>
              <a:t>7/17/2025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96941103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1896" y="514350"/>
            <a:ext cx="1698485" cy="35165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514351" y="514350"/>
            <a:ext cx="5928323" cy="3516589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DECAF-D3BE-4069-9C78-642ECCD01477}" type="datetimeFigureOut">
              <a:rPr lang="en-US" dirty="0"/>
              <a:t>7/17/2025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58909785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54098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514351" y="1547547"/>
            <a:ext cx="7796030" cy="2483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BDC27-E420-4878-9EE6-7B9656D6442A}" type="datetimeFigureOut">
              <a:rPr lang="en-US" dirty="0"/>
              <a:t>7/17/2025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1716505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514351"/>
            <a:ext cx="7796030" cy="2395115"/>
          </a:xfrm>
        </p:spPr>
        <p:txBody>
          <a:bodyPr anchor="b">
            <a:normAutofit/>
          </a:bodyPr>
          <a:lstStyle>
            <a:lvl1pPr algn="l">
              <a:defRPr sz="40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1" y="2806700"/>
            <a:ext cx="7796030" cy="1229711"/>
          </a:xfrm>
        </p:spPr>
        <p:txBody>
          <a:bodyPr anchor="t">
            <a:normAutofit/>
          </a:bodyPr>
          <a:lstStyle>
            <a:lvl1pPr marL="0" indent="0" algn="l">
              <a:buNone/>
              <a:defRPr sz="1500">
                <a:solidFill>
                  <a:schemeClr val="bg1">
                    <a:lumMod val="50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47CF-67C9-420C-80A5-E2069FF0C2DF}" type="datetimeFigureOut">
              <a:rPr lang="en-US" dirty="0"/>
              <a:t>7/17/2025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7309404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514351" y="514350"/>
            <a:ext cx="7797662" cy="8686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514350" y="1547547"/>
            <a:ext cx="3816536" cy="248339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4495478" y="1547547"/>
            <a:ext cx="3814904" cy="248339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2DC73-F065-42F5-A9F2-D90B2E42A0B3}" type="datetimeFigureOut">
              <a:rPr lang="en-US" dirty="0"/>
              <a:t>7/17/2025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7340416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514351" y="514350"/>
            <a:ext cx="7796030" cy="8686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8767" y="1547547"/>
            <a:ext cx="3642119" cy="509996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95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514352" y="2146300"/>
            <a:ext cx="3816534" cy="188463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644" y="1547547"/>
            <a:ext cx="3648368" cy="509996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95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4495477" y="2146300"/>
            <a:ext cx="3816535" cy="188463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A702-9B29-41CC-9BCC-3DF8A0D379FE}" type="datetimeFigureOut">
              <a:rPr lang="en-US" dirty="0"/>
              <a:t>7/17/2025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4894762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49AC-CB8F-4FF1-9A34-5861C74DD0A7}" type="datetimeFigureOut">
              <a:rPr lang="en-US" dirty="0"/>
              <a:t>7/17/2025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0738214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CECA-2D3A-4680-9B49-752200DE467C}" type="datetimeFigureOut">
              <a:rPr lang="en-US" dirty="0"/>
              <a:t>7/17/2025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38773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232" y="514350"/>
            <a:ext cx="3095145" cy="1517439"/>
          </a:xfrm>
        </p:spPr>
        <p:txBody>
          <a:bodyPr anchor="b">
            <a:normAutofit/>
          </a:bodyPr>
          <a:lstStyle>
            <a:lvl1pPr algn="ctr"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3784600" y="514350"/>
            <a:ext cx="4525781" cy="35165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232" y="2031789"/>
            <a:ext cx="3095146" cy="1999150"/>
          </a:xfrm>
        </p:spPr>
        <p:txBody>
          <a:bodyPr anchor="t"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BFE2-83B7-4B0A-B9D3-AB28331082B3}" type="datetimeFigureOut">
              <a:rPr lang="en-US" dirty="0"/>
              <a:t>7/17/2025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7538611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514350"/>
            <a:ext cx="4758977" cy="1517439"/>
          </a:xfrm>
        </p:spPr>
        <p:txBody>
          <a:bodyPr anchor="b">
            <a:normAutofit/>
          </a:bodyPr>
          <a:lstStyle>
            <a:lvl1pPr algn="ctr"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11771" y="0"/>
            <a:ext cx="2698610" cy="3803650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1" y="2031789"/>
            <a:ext cx="4758976" cy="1771861"/>
          </a:xfrm>
        </p:spPr>
        <p:txBody>
          <a:bodyPr anchor="t"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F78E3-FDA3-4D28-AAA2-0B81F349A39D}" type="datetimeFigureOut">
              <a:rPr lang="en-US" dirty="0"/>
              <a:t>7/17/2025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6580832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19048" y="0"/>
            <a:ext cx="9004013" cy="498306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4351" y="514350"/>
            <a:ext cx="7797662" cy="8639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1" y="1547547"/>
            <a:ext cx="7797662" cy="24833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73562" y="4318000"/>
            <a:ext cx="2838450" cy="3738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35BB1C6-BF8F-4481-8AB2-603A1C8A906A}" type="datetimeFigureOut">
              <a:rPr lang="en-US" dirty="0"/>
              <a:t>7/17/2025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351" y="4318000"/>
            <a:ext cx="4124789" cy="3738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15341" y="4318000"/>
            <a:ext cx="680390" cy="3738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76428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05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5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35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2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05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05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05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05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05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05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/>
              <a:t>AI-Powered Collections Strategy</a:t>
            </a:r>
            <a:endParaRPr sz="3000" dirty="0"/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Leveraging Agentic AI for Scalable, Fair, and Effective Debt Management at Geldium</a:t>
            </a:r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64F2E98-32D0-843F-0BD6-F3187980472E}"/>
              </a:ext>
            </a:extLst>
          </p:cNvPr>
          <p:cNvSpPr/>
          <p:nvPr/>
        </p:nvSpPr>
        <p:spPr>
          <a:xfrm rot="21270229">
            <a:off x="3871913" y="3679031"/>
            <a:ext cx="3257550" cy="4214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Manjunatha 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title"/>
          </p:nvPr>
        </p:nvSpPr>
        <p:spPr>
          <a:xfrm>
            <a:off x="387900" y="346200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How the System Works</a:t>
            </a:r>
            <a:endParaRPr dirty="0"/>
          </a:p>
        </p:txBody>
      </p:sp>
      <p:sp>
        <p:nvSpPr>
          <p:cNvPr id="70" name="Google Shape;70;p14"/>
          <p:cNvSpPr txBox="1">
            <a:spLocks noGrp="1"/>
          </p:cNvSpPr>
          <p:nvPr>
            <p:ph type="body" idx="1"/>
          </p:nvPr>
        </p:nvSpPr>
        <p:spPr>
          <a:xfrm>
            <a:off x="0" y="882281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 b="1" dirty="0">
                <a:solidFill>
                  <a:schemeClr val="dk1"/>
                </a:solidFill>
              </a:rPr>
              <a:t>Inputs</a:t>
            </a:r>
            <a:endParaRPr sz="1500" dirty="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 sz="1500" dirty="0">
                <a:solidFill>
                  <a:schemeClr val="dk1"/>
                </a:solidFill>
              </a:rPr>
              <a:t>Real-time customer data (e.g., income, credit utilization, missed payments, payment history)</a:t>
            </a:r>
            <a:endParaRPr sz="1500" dirty="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 b="1" dirty="0">
                <a:solidFill>
                  <a:schemeClr val="dk1"/>
                </a:solidFill>
              </a:rPr>
              <a:t>Decision Logic</a:t>
            </a:r>
            <a:endParaRPr sz="1500" b="1" dirty="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 sz="1500" dirty="0">
                <a:solidFill>
                  <a:schemeClr val="dk1"/>
                </a:solidFill>
              </a:rPr>
              <a:t>Combines predictive scores and business rules to determine optimal actions</a:t>
            </a:r>
            <a:r>
              <a:rPr lang="en" sz="1500" dirty="0"/>
              <a:t>.</a:t>
            </a:r>
            <a:endParaRPr sz="1500" dirty="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 sz="1500" dirty="0"/>
              <a:t>D</a:t>
            </a:r>
            <a:r>
              <a:rPr lang="en" sz="1500" dirty="0">
                <a:solidFill>
                  <a:schemeClr val="dk1"/>
                </a:solidFill>
              </a:rPr>
              <a:t>ecision engine applies the rules to create targeted interventions</a:t>
            </a:r>
            <a:endParaRPr sz="1500" dirty="0">
              <a:solidFill>
                <a:schemeClr val="dk1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 b="1" dirty="0">
                <a:solidFill>
                  <a:schemeClr val="dk1"/>
                </a:solidFill>
              </a:rPr>
              <a:t>Actions</a:t>
            </a:r>
            <a:endParaRPr sz="1500" dirty="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 sz="1500" dirty="0">
                <a:solidFill>
                  <a:schemeClr val="dk1"/>
                </a:solidFill>
              </a:rPr>
              <a:t>Automated outreach: payment reminders, hardship offers, repayment plans</a:t>
            </a:r>
            <a:r>
              <a:rPr lang="en" sz="1500" dirty="0"/>
              <a:t>.</a:t>
            </a:r>
            <a:endParaRPr sz="1500" dirty="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 sz="1500" dirty="0">
                <a:solidFill>
                  <a:schemeClr val="dk1"/>
                </a:solidFill>
              </a:rPr>
              <a:t>Tailored customer engagement through SMS, email, or phone calls</a:t>
            </a:r>
            <a:endParaRPr sz="1500" dirty="0">
              <a:solidFill>
                <a:schemeClr val="dk1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 b="1" dirty="0">
                <a:solidFill>
                  <a:schemeClr val="dk1"/>
                </a:solidFill>
              </a:rPr>
              <a:t>Learning Loop</a:t>
            </a:r>
            <a:endParaRPr sz="1500" dirty="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 sz="1500" dirty="0">
                <a:solidFill>
                  <a:schemeClr val="dk1"/>
                </a:solidFill>
              </a:rPr>
              <a:t>Continuously refines the system's actions based on real-time feedback (e.g., repayment rates, customer engagement)</a:t>
            </a:r>
            <a:r>
              <a:rPr lang="en" sz="1500" dirty="0"/>
              <a:t>.</a:t>
            </a:r>
            <a:endParaRPr sz="15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5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xfrm>
            <a:off x="387900" y="279431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Components and Workflow</a:t>
            </a:r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>
            <a:off x="273600" y="801075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 b="1" dirty="0">
                <a:solidFill>
                  <a:schemeClr val="dk1"/>
                </a:solidFill>
              </a:rPr>
              <a:t>Data Pipeline</a:t>
            </a:r>
            <a:endParaRPr sz="1500" dirty="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 sz="1500" dirty="0">
                <a:solidFill>
                  <a:schemeClr val="dk1"/>
                </a:solidFill>
              </a:rPr>
              <a:t>Gathers essential customer information, including financial behavior (e.g., income, missed payments, credit utilization)</a:t>
            </a:r>
            <a:endParaRPr sz="1500" dirty="0">
              <a:solidFill>
                <a:schemeClr val="dk1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 b="1" dirty="0">
                <a:solidFill>
                  <a:schemeClr val="dk1"/>
                </a:solidFill>
              </a:rPr>
              <a:t>Decision Engine</a:t>
            </a:r>
            <a:endParaRPr sz="1500" dirty="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 sz="1500" dirty="0">
                <a:solidFill>
                  <a:schemeClr val="dk1"/>
                </a:solidFill>
              </a:rPr>
              <a:t>Applies machine learning models and business rules to determine actions</a:t>
            </a:r>
            <a:endParaRPr sz="1500" dirty="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 sz="1500" dirty="0">
                <a:solidFill>
                  <a:schemeClr val="dk1"/>
                </a:solidFill>
              </a:rPr>
              <a:t>Factors in customer’s risk level, payment history, and predicted behavior</a:t>
            </a:r>
            <a:endParaRPr sz="1500" dirty="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 b="1" dirty="0">
                <a:solidFill>
                  <a:schemeClr val="dk1"/>
                </a:solidFill>
              </a:rPr>
              <a:t>Action Layer</a:t>
            </a:r>
            <a:endParaRPr sz="1500" dirty="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 sz="1500" dirty="0">
                <a:solidFill>
                  <a:schemeClr val="dk1"/>
                </a:solidFill>
              </a:rPr>
              <a:t>Executes interventions: automated SMS/email reminders, customized repayment offers, hardship assistance</a:t>
            </a:r>
            <a:endParaRPr sz="1500" dirty="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 b="1" dirty="0">
                <a:solidFill>
                  <a:schemeClr val="dk1"/>
                </a:solidFill>
              </a:rPr>
              <a:t>Learning Loop</a:t>
            </a:r>
            <a:endParaRPr sz="1500" dirty="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 sz="1500" dirty="0"/>
              <a:t>S</a:t>
            </a:r>
            <a:r>
              <a:rPr lang="en" sz="1500" dirty="0">
                <a:solidFill>
                  <a:schemeClr val="dk1"/>
                </a:solidFill>
              </a:rPr>
              <a:t>ystem adapts based on the results of previous actions</a:t>
            </a:r>
            <a:endParaRPr sz="1500" dirty="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 sz="1500" dirty="0"/>
              <a:t>F</a:t>
            </a:r>
            <a:r>
              <a:rPr lang="en" sz="1500" dirty="0">
                <a:solidFill>
                  <a:schemeClr val="dk1"/>
                </a:solidFill>
              </a:rPr>
              <a:t>uture decision-making </a:t>
            </a:r>
            <a:r>
              <a:rPr lang="en" sz="1500" dirty="0"/>
              <a:t>improves</a:t>
            </a:r>
            <a:r>
              <a:rPr lang="en" sz="1500" dirty="0">
                <a:solidFill>
                  <a:schemeClr val="dk1"/>
                </a:solidFill>
              </a:rPr>
              <a:t> </a:t>
            </a:r>
            <a:r>
              <a:rPr lang="en" sz="1500" dirty="0"/>
              <a:t>based on</a:t>
            </a:r>
            <a:r>
              <a:rPr lang="en" sz="1500" dirty="0">
                <a:solidFill>
                  <a:schemeClr val="dk1"/>
                </a:solidFill>
              </a:rPr>
              <a:t> repayment outcomes</a:t>
            </a:r>
            <a:endParaRPr sz="15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5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title"/>
          </p:nvPr>
        </p:nvSpPr>
        <p:spPr>
          <a:xfrm>
            <a:off x="387900" y="231726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Role of Agentic AI</a:t>
            </a:r>
            <a:endParaRPr dirty="0"/>
          </a:p>
        </p:txBody>
      </p:sp>
      <p:sp>
        <p:nvSpPr>
          <p:cNvPr id="82" name="Google Shape;82;p16"/>
          <p:cNvSpPr txBox="1">
            <a:spLocks noGrp="1"/>
          </p:cNvSpPr>
          <p:nvPr>
            <p:ph type="body" idx="1"/>
          </p:nvPr>
        </p:nvSpPr>
        <p:spPr>
          <a:xfrm>
            <a:off x="387900" y="722350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Agentic AI autonomously handles routine collections tasks, while human oversight ensures critical decisions are fair and nuanced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graphicFrame>
        <p:nvGraphicFramePr>
          <p:cNvPr id="83" name="Google Shape;83;p16"/>
          <p:cNvGraphicFramePr/>
          <p:nvPr>
            <p:extLst>
              <p:ext uri="{D42A27DB-BD31-4B8C-83A1-F6EECF244321}">
                <p14:modId xmlns:p14="http://schemas.microsoft.com/office/powerpoint/2010/main" val="3118820399"/>
              </p:ext>
            </p:extLst>
          </p:nvPr>
        </p:nvGraphicFramePr>
        <p:xfrm>
          <a:off x="474225" y="1473045"/>
          <a:ext cx="6886575" cy="2328205"/>
        </p:xfrm>
        <a:graphic>
          <a:graphicData uri="http://schemas.openxmlformats.org/drawingml/2006/table">
            <a:tbl>
              <a:tblPr>
                <a:noFill/>
                <a:tableStyleId>{2E584E98-F22C-4E6F-8C55-6CFEC2229C57}</a:tableStyleId>
              </a:tblPr>
              <a:tblGrid>
                <a:gridCol w="3324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62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Autonomous</a:t>
                      </a:r>
                      <a:endParaRPr sz="1100" b="1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Human Oversight</a:t>
                      </a:r>
                      <a:endParaRPr sz="1100" b="1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Sending automated reminders (SMS/email)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Offering tailored debt restructuring plans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Providing general repayment offers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Reviewing escalations or legal actions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Follow-up for low-risk customers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Verifying high-risk cases (e.g., legal action)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Adaptive behavior based on customer actions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Manual review of sensitive or complex scenarios</a:t>
                      </a:r>
                      <a:endParaRPr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>
            <a:spLocks noGrp="1"/>
          </p:cNvSpPr>
          <p:nvPr>
            <p:ph type="title"/>
          </p:nvPr>
        </p:nvSpPr>
        <p:spPr>
          <a:xfrm>
            <a:off x="330750" y="150844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Responsible AI Guardrails</a:t>
            </a:r>
            <a:endParaRPr dirty="0"/>
          </a:p>
        </p:txBody>
      </p:sp>
      <p:sp>
        <p:nvSpPr>
          <p:cNvPr id="89" name="Google Shape;89;p17"/>
          <p:cNvSpPr txBox="1">
            <a:spLocks noGrp="1"/>
          </p:cNvSpPr>
          <p:nvPr>
            <p:ph type="body" idx="1"/>
          </p:nvPr>
        </p:nvSpPr>
        <p:spPr>
          <a:xfrm>
            <a:off x="102150" y="553993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 b="1" dirty="0">
                <a:solidFill>
                  <a:schemeClr val="dk1"/>
                </a:solidFill>
              </a:rPr>
              <a:t>Fairness</a:t>
            </a:r>
            <a:endParaRPr sz="1500" dirty="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 sz="1500" dirty="0">
                <a:solidFill>
                  <a:schemeClr val="dk1"/>
                </a:solidFill>
              </a:rPr>
              <a:t>Regular bias audits to ensure equal treatment of all customer segments</a:t>
            </a:r>
            <a:endParaRPr sz="1500" dirty="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 sz="1500" dirty="0">
                <a:solidFill>
                  <a:schemeClr val="dk1"/>
                </a:solidFill>
              </a:rPr>
              <a:t>Minimize disparate impact based on demographics or financial status</a:t>
            </a:r>
            <a:endParaRPr sz="1500" dirty="0">
              <a:solidFill>
                <a:schemeClr val="dk1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 b="1" dirty="0">
                <a:solidFill>
                  <a:schemeClr val="dk1"/>
                </a:solidFill>
              </a:rPr>
              <a:t>Transparency</a:t>
            </a:r>
            <a:endParaRPr sz="1500" dirty="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 sz="1500" dirty="0">
                <a:solidFill>
                  <a:schemeClr val="dk1"/>
                </a:solidFill>
              </a:rPr>
              <a:t>Clear, accessible explanations for all AI-driven decisions</a:t>
            </a:r>
            <a:endParaRPr sz="1500" dirty="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 sz="1500" dirty="0">
                <a:solidFill>
                  <a:schemeClr val="dk1"/>
                </a:solidFill>
              </a:rPr>
              <a:t>Customers are informed of their rights and the basis of decisions</a:t>
            </a:r>
            <a:endParaRPr sz="1500" dirty="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 b="1" dirty="0">
                <a:solidFill>
                  <a:schemeClr val="dk1"/>
                </a:solidFill>
              </a:rPr>
              <a:t>Compliance</a:t>
            </a:r>
            <a:endParaRPr sz="1500" dirty="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 sz="1500" dirty="0"/>
              <a:t>S</a:t>
            </a:r>
            <a:r>
              <a:rPr lang="en" sz="1500" dirty="0">
                <a:solidFill>
                  <a:schemeClr val="dk1"/>
                </a:solidFill>
              </a:rPr>
              <a:t>ystem aligns with GDPR, ECOA, and relevant financial regulations (e.g., consumer protection laws)</a:t>
            </a:r>
            <a:endParaRPr sz="1500" dirty="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 b="1" dirty="0">
                <a:solidFill>
                  <a:schemeClr val="dk1"/>
                </a:solidFill>
              </a:rPr>
              <a:t>Oversigh</a:t>
            </a:r>
            <a:r>
              <a:rPr lang="en" sz="1500" b="1" dirty="0"/>
              <a:t>t</a:t>
            </a:r>
            <a:endParaRPr sz="1500" b="1" dirty="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 sz="1500" dirty="0">
                <a:solidFill>
                  <a:schemeClr val="dk1"/>
                </a:solidFill>
              </a:rPr>
              <a:t>Human intervention required for critical decisions or sensitive cases (e.g., denying hardship assistance)</a:t>
            </a:r>
            <a:br>
              <a:rPr lang="en" sz="1500" dirty="0">
                <a:solidFill>
                  <a:schemeClr val="dk1"/>
                </a:solidFill>
              </a:rPr>
            </a:br>
            <a:endParaRPr sz="15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5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Expected Business Impact</a:t>
            </a:r>
            <a:endParaRPr/>
          </a:p>
        </p:txBody>
      </p:sp>
      <p:sp>
        <p:nvSpPr>
          <p:cNvPr id="95" name="Google Shape;95;p18"/>
          <p:cNvSpPr txBox="1">
            <a:spLocks noGrp="1"/>
          </p:cNvSpPr>
          <p:nvPr>
            <p:ph type="body" idx="1"/>
          </p:nvPr>
        </p:nvSpPr>
        <p:spPr>
          <a:xfrm>
            <a:off x="237881" y="1032300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 b="1" dirty="0">
                <a:solidFill>
                  <a:schemeClr val="dk1"/>
                </a:solidFill>
              </a:rPr>
              <a:t>Business Outcomes</a:t>
            </a:r>
            <a:endParaRPr sz="1500" dirty="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 sz="1500" dirty="0">
                <a:solidFill>
                  <a:schemeClr val="dk1"/>
                </a:solidFill>
              </a:rPr>
              <a:t>15% reduction in 30+ day delinquency for high-risk customers within the first 6 months</a:t>
            </a:r>
            <a:r>
              <a:rPr lang="en" sz="1500" dirty="0"/>
              <a:t>.</a:t>
            </a:r>
            <a:endParaRPr sz="1500" dirty="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 sz="1500" dirty="0">
                <a:solidFill>
                  <a:schemeClr val="dk1"/>
                </a:solidFill>
              </a:rPr>
              <a:t>Automate 60% of outreach actions, reducing operational costs</a:t>
            </a:r>
            <a:endParaRPr sz="1500" dirty="0">
              <a:solidFill>
                <a:schemeClr val="dk1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 b="1" dirty="0">
                <a:solidFill>
                  <a:schemeClr val="dk1"/>
                </a:solidFill>
              </a:rPr>
              <a:t>Customer Outcomes</a:t>
            </a:r>
            <a:endParaRPr sz="1500" dirty="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 sz="1500" dirty="0">
                <a:solidFill>
                  <a:schemeClr val="dk1"/>
                </a:solidFill>
              </a:rPr>
              <a:t>Improve customer satisfaction through timely, respectful, and tailored interventions</a:t>
            </a:r>
            <a:r>
              <a:rPr lang="en" sz="1500" dirty="0"/>
              <a:t>.</a:t>
            </a:r>
            <a:endParaRPr sz="1500" dirty="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 sz="1500" dirty="0">
                <a:solidFill>
                  <a:schemeClr val="dk1"/>
                </a:solidFill>
              </a:rPr>
              <a:t>Enhance</a:t>
            </a:r>
            <a:r>
              <a:rPr lang="en" sz="1500" dirty="0"/>
              <a:t> </a:t>
            </a:r>
            <a:r>
              <a:rPr lang="en" sz="1500" dirty="0">
                <a:solidFill>
                  <a:schemeClr val="dk1"/>
                </a:solidFill>
              </a:rPr>
              <a:t>trust by offering transparent, fair, and empathetic outreach</a:t>
            </a:r>
            <a:endParaRPr sz="1500" dirty="0">
              <a:solidFill>
                <a:schemeClr val="dk1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 b="1" dirty="0">
                <a:solidFill>
                  <a:schemeClr val="dk1"/>
                </a:solidFill>
              </a:rPr>
              <a:t>Operational Efficiency</a:t>
            </a:r>
            <a:endParaRPr sz="1500" dirty="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 sz="1500" dirty="0">
                <a:solidFill>
                  <a:schemeClr val="dk1"/>
                </a:solidFill>
              </a:rPr>
              <a:t>Scale operations by automating routine tasks, allowing staff to focus on more complex cases</a:t>
            </a:r>
            <a:endParaRPr sz="15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Impact on Geldium’s Collections Strategy</a:t>
            </a:r>
            <a:endParaRPr/>
          </a:p>
        </p:txBody>
      </p:sp>
      <p:sp>
        <p:nvSpPr>
          <p:cNvPr id="101" name="Google Shape;101;p1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 b="1">
                <a:solidFill>
                  <a:schemeClr val="dk1"/>
                </a:solidFill>
              </a:rPr>
              <a:t>How This AI-Powered System Benefits Geldium</a:t>
            </a:r>
            <a:endParaRPr sz="1500" b="1">
              <a:solidFill>
                <a:schemeClr val="dk1"/>
              </a:solidFill>
            </a:endParaRPr>
          </a:p>
          <a:p>
            <a:pPr marL="457200" lvl="0" indent="-32385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 b="1">
                <a:solidFill>
                  <a:schemeClr val="dk1"/>
                </a:solidFill>
              </a:rPr>
              <a:t>Enhanced Scalability</a:t>
            </a:r>
            <a:r>
              <a:rPr lang="en" sz="1500">
                <a:solidFill>
                  <a:schemeClr val="dk1"/>
                </a:solidFill>
              </a:rPr>
              <a:t>:</a:t>
            </a:r>
            <a:r>
              <a:rPr lang="en" sz="1500"/>
              <a:t> </a:t>
            </a:r>
            <a:r>
              <a:rPr lang="en" sz="1500">
                <a:solidFill>
                  <a:schemeClr val="dk1"/>
                </a:solidFill>
              </a:rPr>
              <a:t>AI-driven automation allows for large-scale outreach without compromising personalized service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 b="1">
                <a:solidFill>
                  <a:schemeClr val="dk1"/>
                </a:solidFill>
              </a:rPr>
              <a:t>Cost Efficiency</a:t>
            </a:r>
            <a:r>
              <a:rPr lang="en" sz="1500">
                <a:solidFill>
                  <a:schemeClr val="dk1"/>
                </a:solidFill>
              </a:rPr>
              <a:t>:</a:t>
            </a:r>
            <a:r>
              <a:rPr lang="en" sz="1500"/>
              <a:t> </a:t>
            </a:r>
            <a:r>
              <a:rPr lang="en" sz="1500">
                <a:solidFill>
                  <a:schemeClr val="dk1"/>
                </a:solidFill>
              </a:rPr>
              <a:t>Significant reduction in manual outreach, reducing labor costs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 b="1">
                <a:solidFill>
                  <a:schemeClr val="dk1"/>
                </a:solidFill>
              </a:rPr>
              <a:t>Improved Risk Management</a:t>
            </a:r>
            <a:r>
              <a:rPr lang="en" sz="1500">
                <a:solidFill>
                  <a:schemeClr val="dk1"/>
                </a:solidFill>
              </a:rPr>
              <a:t>:</a:t>
            </a:r>
            <a:r>
              <a:rPr lang="en" sz="1500"/>
              <a:t> </a:t>
            </a:r>
            <a:r>
              <a:rPr lang="en" sz="1500">
                <a:solidFill>
                  <a:schemeClr val="dk1"/>
                </a:solidFill>
              </a:rPr>
              <a:t>Predictive models help target interventions to at-risk customers, improving collection efficiency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 b="1">
                <a:solidFill>
                  <a:schemeClr val="dk1"/>
                </a:solidFill>
              </a:rPr>
              <a:t>Better Customer Experience</a:t>
            </a:r>
            <a:r>
              <a:rPr lang="en" sz="1500">
                <a:solidFill>
                  <a:schemeClr val="dk1"/>
                </a:solidFill>
              </a:rPr>
              <a:t>:</a:t>
            </a:r>
            <a:r>
              <a:rPr lang="en" sz="1500"/>
              <a:t> </a:t>
            </a:r>
            <a:r>
              <a:rPr lang="en" sz="1500">
                <a:solidFill>
                  <a:schemeClr val="dk1"/>
                </a:solidFill>
              </a:rPr>
              <a:t>Fair and transparent system increases customer trust and satisfaction, leading to higher repayment rates</a:t>
            </a:r>
            <a:br>
              <a:rPr lang="en" sz="1500">
                <a:solidFill>
                  <a:schemeClr val="dk1"/>
                </a:solidFill>
              </a:rPr>
            </a:br>
            <a:endParaRPr sz="15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50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1</TotalTime>
  <Words>503</Words>
  <Application>Microsoft Office PowerPoint</Application>
  <PresentationFormat>On-screen Show (16:9)</PresentationFormat>
  <Paragraphs>63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Impact</vt:lpstr>
      <vt:lpstr>Arial</vt:lpstr>
      <vt:lpstr>Roboto</vt:lpstr>
      <vt:lpstr>Main Event</vt:lpstr>
      <vt:lpstr>AI-Powered Collections Strategy</vt:lpstr>
      <vt:lpstr>How the System Works</vt:lpstr>
      <vt:lpstr>System Components and Workflow</vt:lpstr>
      <vt:lpstr>Role of Agentic AI</vt:lpstr>
      <vt:lpstr>Responsible AI Guardrails</vt:lpstr>
      <vt:lpstr>Expected Business Impact</vt:lpstr>
      <vt:lpstr>Impact on Geldium’s Collections Strategy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Manjunatha Reddy</dc:creator>
  <cp:lastModifiedBy>Manjunatha Reddy</cp:lastModifiedBy>
  <cp:revision>2</cp:revision>
  <dcterms:modified xsi:type="dcterms:W3CDTF">2025-07-17T06:16:21Z</dcterms:modified>
</cp:coreProperties>
</file>