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306" r:id="rId3"/>
    <p:sldId id="274" r:id="rId4"/>
    <p:sldId id="273" r:id="rId5"/>
    <p:sldId id="275" r:id="rId6"/>
    <p:sldId id="277" r:id="rId7"/>
    <p:sldId id="278" r:id="rId8"/>
    <p:sldId id="308" r:id="rId9"/>
    <p:sldId id="309" r:id="rId10"/>
    <p:sldId id="279" r:id="rId11"/>
    <p:sldId id="281" r:id="rId12"/>
    <p:sldId id="264" r:id="rId13"/>
    <p:sldId id="284" r:id="rId14"/>
    <p:sldId id="285" r:id="rId15"/>
    <p:sldId id="286" r:id="rId16"/>
    <p:sldId id="289" r:id="rId17"/>
    <p:sldId id="302" r:id="rId18"/>
    <p:sldId id="310" r:id="rId19"/>
    <p:sldId id="304" r:id="rId20"/>
    <p:sldId id="301" r:id="rId21"/>
    <p:sldId id="311" r:id="rId22"/>
    <p:sldId id="303" r:id="rId23"/>
    <p:sldId id="305" r:id="rId24"/>
    <p:sldId id="298" r:id="rId25"/>
    <p:sldId id="299" r:id="rId26"/>
    <p:sldId id="300" r:id="rId27"/>
    <p:sldId id="260" r:id="rId28"/>
    <p:sldId id="312" r:id="rId29"/>
    <p:sldId id="270" r:id="rId30"/>
    <p:sldId id="259" r:id="rId31"/>
    <p:sldId id="314" r:id="rId32"/>
    <p:sldId id="269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8" y="9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5A20-3FD8-45EC-96A9-FE3B75F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3563-A03A-414F-A217-1B0E68EB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F83D-C9AD-43C0-B12E-0A71111C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7E2F-DAD3-40E9-92E4-3C669918F46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E8F2-3601-404F-95F3-D0AA6267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5D44-B692-4D83-93A6-4EDB65AD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5DCA-E6AC-447D-A363-A4DD2528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December 12,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114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9" r:id="rId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irbnb will now have a 'Party House Rapid Response Team' - Esquire Middle  East">
            <a:extLst>
              <a:ext uri="{FF2B5EF4-FFF2-40B4-BE49-F238E27FC236}">
                <a16:creationId xmlns:a16="http://schemas.microsoft.com/office/drawing/2014/main" id="{368545C0-9549-4715-99DA-EFE3C09E2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r="29195"/>
          <a:stretch/>
        </p:blipFill>
        <p:spPr bwMode="auto">
          <a:xfrm>
            <a:off x="4038599" y="10"/>
            <a:ext cx="8160026" cy="68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A47F-467F-4334-950F-ED826BE9B41C}"/>
              </a:ext>
            </a:extLst>
          </p:cNvPr>
          <p:cNvSpPr txBox="1"/>
          <p:nvPr/>
        </p:nvSpPr>
        <p:spPr>
          <a:xfrm>
            <a:off x="640806" y="214561"/>
            <a:ext cx="3077044" cy="353140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Airbnb Data Science Project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CSC 6740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spc="7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spc="7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spc="7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spc="7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spc="7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spc="7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280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AFBA-564F-40B1-A393-C823579B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415" y="-1581462"/>
            <a:ext cx="9144000" cy="2478024"/>
          </a:xfrm>
        </p:spPr>
        <p:txBody>
          <a:bodyPr/>
          <a:lstStyle/>
          <a:p>
            <a:r>
              <a:rPr lang="en-US" dirty="0"/>
              <a:t>FINAL LIST OF FEATURES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048696-E12A-461E-960A-4AF6827234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1691" y="1307363"/>
            <a:ext cx="11968617" cy="3924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'description',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neighborhood_overview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host_about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host_is_superhost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host_thumbnail_url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host_picture_url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host_listings_count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host_has_profile_pic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host_identity_verified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property_type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(0-60)',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room_type</a:t>
            </a:r>
            <a:r>
              <a:rPr lang="en-US" altLang="en-US" sz="1500" cap="none" dirty="0">
                <a:solidFill>
                  <a:srgbClr val="000000"/>
                </a:solidFill>
                <a:latin typeface="+mj-lt"/>
              </a:rPr>
              <a:t>(0-2)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'accommodates',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bathrooms_text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(0-23)', 'bedrooms’,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'beds', 'price',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minimum_nights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maximum_nights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has_availability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'availability_30', 'availability_60', 'availability_90', 'availability_365’,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number_of_reviews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number_of_reviews_ltm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'number_of_reviews_l30d’,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review_scores_rating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review_scores_accuracy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review_scores_cleanliness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review_scores_checkin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review_scores_communication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review_scores_location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review_scores_value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instant_bookable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calculated_host_listings_count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calculated_host_listings_count_entire_homes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calculated_host_listings_count_private_rooms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calculated_host_listings_count_shared_rooms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reviews_per_month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host_since_derived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calendar_last_scraped_derived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first_review_derived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last_review_derived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host_location_derived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distancefromberlin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64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9732D12-0AD5-42CC-A143-5BF24E0F2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1"/>
          <a:stretch/>
        </p:blipFill>
        <p:spPr bwMode="auto">
          <a:xfrm>
            <a:off x="4040741" y="-8905"/>
            <a:ext cx="8160026" cy="68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CORRELATION PLOT-HIGHLY CORRELATED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(&gt;75%) WERE replaced by one of the features </a:t>
            </a:r>
          </a:p>
        </p:txBody>
      </p:sp>
    </p:spTree>
    <p:extLst>
      <p:ext uri="{BB962C8B-B14F-4D97-AF65-F5344CB8AC3E}">
        <p14:creationId xmlns:p14="http://schemas.microsoft.com/office/powerpoint/2010/main" val="379101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25" y="-593106"/>
            <a:ext cx="4159519" cy="3923452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Part A: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LINEAR REGRESSION  (PREDICTING PRICE FOR NEW AIRBNB LISTINGS)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2787042-3CC9-4C0B-9EDA-C876DD8C87EC}"/>
              </a:ext>
            </a:extLst>
          </p:cNvPr>
          <p:cNvSpPr txBox="1">
            <a:spLocks/>
          </p:cNvSpPr>
          <p:nvPr/>
        </p:nvSpPr>
        <p:spPr>
          <a:xfrm>
            <a:off x="6170962" y="2337434"/>
            <a:ext cx="6112278" cy="65391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STANDARDIZED ALL INDEPENDENT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THE INPUT SPREAD Using</a:t>
            </a:r>
            <a:br>
              <a:rPr lang="en-US" dirty="0"/>
            </a:br>
            <a:r>
              <a:rPr lang="en-US" dirty="0"/>
              <a:t>SEABORN PAIR PLOTS.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5B081-1AED-4802-86B7-3B002E26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5" y="3712813"/>
            <a:ext cx="3971681" cy="26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2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7C8E89-5926-4D08-ADE9-AB384244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41" y="62523"/>
            <a:ext cx="6661220" cy="6620849"/>
          </a:xfrm>
          <a:prstGeom prst="rect">
            <a:avLst/>
          </a:prstGeom>
        </p:spPr>
      </p:pic>
      <p:sp>
        <p:nvSpPr>
          <p:cNvPr id="25" name="Subtitle 4">
            <a:extLst>
              <a:ext uri="{FF2B5EF4-FFF2-40B4-BE49-F238E27FC236}">
                <a16:creationId xmlns:a16="http://schemas.microsoft.com/office/drawing/2014/main" id="{171CACA9-0CB3-4691-86E9-E2EE70769053}"/>
              </a:ext>
            </a:extLst>
          </p:cNvPr>
          <p:cNvSpPr txBox="1">
            <a:spLocks/>
          </p:cNvSpPr>
          <p:nvPr/>
        </p:nvSpPr>
        <p:spPr>
          <a:xfrm>
            <a:off x="6735892" y="2196311"/>
            <a:ext cx="6112278" cy="65391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PAIR PLOTS TO UNDERSTAND</a:t>
            </a:r>
            <a:br>
              <a:rPr lang="en-US" dirty="0"/>
            </a:br>
            <a:r>
              <a:rPr lang="en-US" dirty="0"/>
              <a:t>THE RELATIONSHIP BETWEEN</a:t>
            </a:r>
          </a:p>
          <a:p>
            <a:r>
              <a:rPr lang="en-US" dirty="0"/>
              <a:t>THE FEATURES</a:t>
            </a:r>
            <a:br>
              <a:rPr lang="en-US" dirty="0"/>
            </a:br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4E06-7B2F-44A5-AAC6-AE7B174E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-600144"/>
            <a:ext cx="9144000" cy="2478024"/>
          </a:xfrm>
        </p:spPr>
        <p:txBody>
          <a:bodyPr/>
          <a:lstStyle/>
          <a:p>
            <a:r>
              <a:rPr lang="en-US" dirty="0"/>
              <a:t>PERFORMANCE OF THE MODEL IN PREDICTING PRICE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B834B6-72D8-48EE-8C8B-EEA44C0BBC57}"/>
              </a:ext>
            </a:extLst>
          </p:cNvPr>
          <p:cNvSpPr/>
          <p:nvPr/>
        </p:nvSpPr>
        <p:spPr>
          <a:xfrm>
            <a:off x="5681784" y="3186723"/>
            <a:ext cx="1305170" cy="4845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EF045-C01C-4391-894C-93BB445971F0}"/>
              </a:ext>
            </a:extLst>
          </p:cNvPr>
          <p:cNvSpPr txBox="1"/>
          <p:nvPr/>
        </p:nvSpPr>
        <p:spPr>
          <a:xfrm>
            <a:off x="7663703" y="3429000"/>
            <a:ext cx="286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model is not suitable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CCE34-EB21-4C9C-A6E2-D17FF86FDB3B}"/>
              </a:ext>
            </a:extLst>
          </p:cNvPr>
          <p:cNvSpPr/>
          <p:nvPr/>
        </p:nvSpPr>
        <p:spPr>
          <a:xfrm>
            <a:off x="567603" y="2098901"/>
            <a:ext cx="79691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                      OLS Regression Results                            </a:t>
            </a:r>
          </a:p>
          <a:p>
            <a:r>
              <a:rPr lang="en-US" dirty="0"/>
              <a:t>==============================================================================</a:t>
            </a:r>
          </a:p>
          <a:p>
            <a:r>
              <a:rPr lang="en-US" dirty="0"/>
              <a:t>Dep. Variable:                      y   R-squared:                       0.543</a:t>
            </a:r>
          </a:p>
          <a:p>
            <a:r>
              <a:rPr lang="en-US" dirty="0"/>
              <a:t>Model:                            OLS   Adj. R-squared:                  0.540</a:t>
            </a:r>
          </a:p>
          <a:p>
            <a:r>
              <a:rPr lang="en-US" dirty="0"/>
              <a:t>Method:                 Least Squares   F-statistic:                     153.1</a:t>
            </a:r>
          </a:p>
          <a:p>
            <a:r>
              <a:rPr lang="en-US" dirty="0"/>
              <a:t>Date:                Sat, 12 Dec 2020   Prob (F-statistic):               0.00</a:t>
            </a:r>
          </a:p>
          <a:p>
            <a:r>
              <a:rPr lang="en-US" dirty="0"/>
              <a:t>Time:                        05:49:59   Log-Likelihood:            -1.1917e+05</a:t>
            </a:r>
          </a:p>
          <a:p>
            <a:r>
              <a:rPr lang="en-US" dirty="0"/>
              <a:t>No. Observations:               16351   AIC:                         2.386e+05</a:t>
            </a:r>
          </a:p>
          <a:p>
            <a:r>
              <a:rPr lang="en-US" dirty="0"/>
              <a:t>Df Residuals:                   16224   BIC:                         2.396e+05</a:t>
            </a:r>
          </a:p>
          <a:p>
            <a:r>
              <a:rPr lang="en-US" dirty="0"/>
              <a:t>Df Model:                         126                                         </a:t>
            </a:r>
          </a:p>
          <a:p>
            <a:r>
              <a:rPr lang="en-US" dirty="0"/>
              <a:t>Covariance Type:            </a:t>
            </a:r>
            <a:r>
              <a:rPr lang="en-US" dirty="0" err="1"/>
              <a:t>nonrobust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50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74EF3A79-FF59-4119-8E16-4614EF0B1EEC}"/>
              </a:ext>
            </a:extLst>
          </p:cNvPr>
          <p:cNvSpPr txBox="1">
            <a:spLocks/>
          </p:cNvSpPr>
          <p:nvPr/>
        </p:nvSpPr>
        <p:spPr>
          <a:xfrm>
            <a:off x="5962493" y="633234"/>
            <a:ext cx="6112278" cy="65391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NOT A GOOD CHOICE FOR PRICE</a:t>
            </a:r>
          </a:p>
          <a:p>
            <a:r>
              <a:rPr lang="en-US" sz="2000" dirty="0"/>
              <a:t>PREDICTION IN THIS CASE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E755E7-B22C-4CEE-9C90-041C22B0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493" y="2126891"/>
            <a:ext cx="6338277" cy="92333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106.53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Mean squared error: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106.53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Mean Squared error: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10.32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0CA58-73B8-4614-98D1-6A878711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9" y="152629"/>
            <a:ext cx="4429532" cy="445770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2E092B0-58A9-4C8F-BB48-5CBAF234C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4" y="3777707"/>
            <a:ext cx="7805528" cy="24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7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25" y="-593106"/>
            <a:ext cx="5922873" cy="392345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Part A: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RANDOM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FOREST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(PREDICTING PRICE FOR NEW AIRBNB LISTINGS)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2787042-3CC9-4C0B-9EDA-C876DD8C87EC}"/>
              </a:ext>
            </a:extLst>
          </p:cNvPr>
          <p:cNvSpPr txBox="1">
            <a:spLocks/>
          </p:cNvSpPr>
          <p:nvPr/>
        </p:nvSpPr>
        <p:spPr>
          <a:xfrm>
            <a:off x="6170962" y="2337434"/>
            <a:ext cx="6112278" cy="65391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STANDARDIZED ALL INDEPENDENT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THE INPUT SPREAD Using</a:t>
            </a:r>
            <a:br>
              <a:rPr lang="en-US" dirty="0"/>
            </a:br>
            <a:r>
              <a:rPr lang="en-US" dirty="0"/>
              <a:t>SEABORN PAIR PLOTS.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6503C-C800-45BD-B249-BC2CDF21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5" y="3623318"/>
            <a:ext cx="4589965" cy="31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01C2-E933-4535-9D03-7A5C601C3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3" y="1244287"/>
            <a:ext cx="9999051" cy="2620481"/>
          </a:xfrm>
        </p:spPr>
        <p:txBody>
          <a:bodyPr/>
          <a:lstStyle/>
          <a:p>
            <a:r>
              <a:rPr lang="en-US" dirty="0"/>
              <a:t>RANDOM FOREST MODEL -1</a:t>
            </a:r>
            <a:br>
              <a:rPr lang="en-US" dirty="0"/>
            </a:br>
            <a:r>
              <a:rPr lang="en-US" dirty="0"/>
              <a:t>USING THE 132 FEATURES FROM THE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4175592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01C2-E933-4535-9D03-7A5C601C3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873" y="-298763"/>
            <a:ext cx="9999051" cy="2620481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21D3B4A4-85F3-49AE-B7D3-DE946FF01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5" y="2647949"/>
            <a:ext cx="5205491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D59A64E-D0F2-4494-862C-1EE873AFC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50" y="2647950"/>
            <a:ext cx="668470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1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518EC-9701-4411-9834-F229A83B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2" y="219075"/>
            <a:ext cx="5660308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931EF5A-A678-488D-BB15-81836A6AD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19075"/>
            <a:ext cx="5138353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49EF518-A673-4E53-B3D5-540DAFDC2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59" y="3476625"/>
            <a:ext cx="5138354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D7FD054-FB12-4D18-944A-CA55F96EB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3629026"/>
            <a:ext cx="5047866" cy="28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55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FF04-3E7F-44D5-8D69-8F4C8D577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AIRBNB- PREDICT PRICE FOR EXISTING LISTINGS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5D98-1B34-44B0-959A-FA5FCC556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Manjusha Roy CHOUDHURY</a:t>
            </a:r>
          </a:p>
        </p:txBody>
      </p:sp>
    </p:spTree>
    <p:extLst>
      <p:ext uri="{BB962C8B-B14F-4D97-AF65-F5344CB8AC3E}">
        <p14:creationId xmlns:p14="http://schemas.microsoft.com/office/powerpoint/2010/main" val="379571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361A832-5C83-4B48-89B9-87009D30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3041582"/>
            <a:ext cx="4770537" cy="92333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Squared Error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73556.46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Mean Squared Error 272.21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 56.98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45985-978E-4A1E-8247-4944CB2DF419}"/>
              </a:ext>
            </a:extLst>
          </p:cNvPr>
          <p:cNvSpPr/>
          <p:nvPr/>
        </p:nvSpPr>
        <p:spPr>
          <a:xfrm>
            <a:off x="6635262" y="3133915"/>
            <a:ext cx="4751754" cy="646331"/>
          </a:xfrm>
          <a:prstGeom prst="rect">
            <a:avLst/>
          </a:prstGeom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R^2 Training Score: 0.96</a:t>
            </a:r>
          </a:p>
          <a:p>
            <a:r>
              <a:rPr lang="en-US" dirty="0"/>
              <a:t>R^2 Validation Score: 0.70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26AB8-7201-41A4-A475-CE00021A6405}"/>
              </a:ext>
            </a:extLst>
          </p:cNvPr>
          <p:cNvSpPr/>
          <p:nvPr/>
        </p:nvSpPr>
        <p:spPr>
          <a:xfrm>
            <a:off x="804984" y="273040"/>
            <a:ext cx="8453316" cy="207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RandomForestRegressor</a:t>
            </a:r>
            <a:r>
              <a:rPr lang="en-US" dirty="0"/>
              <a:t>(bootstrap=True, </a:t>
            </a:r>
            <a:r>
              <a:rPr lang="en-US" dirty="0" err="1"/>
              <a:t>ccp_alpha</a:t>
            </a:r>
            <a:r>
              <a:rPr lang="en-US" dirty="0"/>
              <a:t>=0.0, criterion='</a:t>
            </a:r>
            <a:r>
              <a:rPr lang="en-US" dirty="0" err="1"/>
              <a:t>mse</a:t>
            </a:r>
            <a:r>
              <a:rPr lang="en-US" dirty="0"/>
              <a:t>',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max_depth</a:t>
            </a:r>
            <a:r>
              <a:rPr lang="en-US" dirty="0"/>
              <a:t>=None, </a:t>
            </a:r>
            <a:r>
              <a:rPr lang="en-US" dirty="0" err="1"/>
              <a:t>max_features</a:t>
            </a:r>
            <a:r>
              <a:rPr lang="en-US" dirty="0"/>
              <a:t>='auto', </a:t>
            </a:r>
            <a:r>
              <a:rPr lang="en-US" dirty="0" err="1"/>
              <a:t>max_leaf_nodes</a:t>
            </a:r>
            <a:r>
              <a:rPr lang="en-US" dirty="0"/>
              <a:t>=None,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max_samples</a:t>
            </a:r>
            <a:r>
              <a:rPr lang="en-US" dirty="0"/>
              <a:t>=None, </a:t>
            </a:r>
            <a:r>
              <a:rPr lang="en-US" dirty="0" err="1"/>
              <a:t>min_impurity_decrease</a:t>
            </a:r>
            <a:r>
              <a:rPr lang="en-US" dirty="0"/>
              <a:t>=0.0,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min_impurity_split</a:t>
            </a:r>
            <a:r>
              <a:rPr lang="en-US" dirty="0"/>
              <a:t>=None, </a:t>
            </a:r>
            <a:r>
              <a:rPr lang="en-US" dirty="0" err="1"/>
              <a:t>min_samples_leaf</a:t>
            </a:r>
            <a:r>
              <a:rPr lang="en-US" dirty="0"/>
              <a:t>=1,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min_samples_split</a:t>
            </a:r>
            <a:r>
              <a:rPr lang="en-US" dirty="0"/>
              <a:t>=2, </a:t>
            </a:r>
            <a:r>
              <a:rPr lang="en-US" dirty="0" err="1"/>
              <a:t>min_weight_fraction_leaf</a:t>
            </a:r>
            <a:r>
              <a:rPr lang="en-US" dirty="0"/>
              <a:t>=0.0,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n_estimators</a:t>
            </a:r>
            <a:r>
              <a:rPr lang="en-US" dirty="0"/>
              <a:t>=300, </a:t>
            </a:r>
            <a:r>
              <a:rPr lang="en-US" dirty="0" err="1"/>
              <a:t>n_jobs</a:t>
            </a:r>
            <a:r>
              <a:rPr lang="en-US" dirty="0"/>
              <a:t>=None, </a:t>
            </a:r>
            <a:r>
              <a:rPr lang="en-US" dirty="0" err="1"/>
              <a:t>oob_score</a:t>
            </a:r>
            <a:r>
              <a:rPr lang="en-US" dirty="0"/>
              <a:t>=False,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random_state</a:t>
            </a:r>
            <a:r>
              <a:rPr lang="en-US" dirty="0"/>
              <a:t>=0, verbose=0, </a:t>
            </a:r>
            <a:r>
              <a:rPr lang="en-US" dirty="0" err="1"/>
              <a:t>warm_start</a:t>
            </a:r>
            <a:r>
              <a:rPr lang="en-US" dirty="0"/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171284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01C2-E933-4535-9D03-7A5C601C3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511" y="1930087"/>
            <a:ext cx="9999051" cy="2620481"/>
          </a:xfrm>
        </p:spPr>
        <p:txBody>
          <a:bodyPr/>
          <a:lstStyle/>
          <a:p>
            <a:r>
              <a:rPr lang="en-US" sz="3600" dirty="0"/>
              <a:t>RANDOM FOREST MODEL -2</a:t>
            </a:r>
            <a:br>
              <a:rPr lang="en-US" sz="3600" dirty="0"/>
            </a:br>
            <a:r>
              <a:rPr lang="en-US" sz="3600" dirty="0"/>
              <a:t>USING THE 137 FEATURES ADDED BACK FEATURES </a:t>
            </a:r>
            <a:r>
              <a:rPr lang="en-US" sz="3600" dirty="0" err="1"/>
              <a:t>lIKE</a:t>
            </a:r>
            <a:r>
              <a:rPr lang="en-US" sz="3600" dirty="0"/>
              <a:t> </a:t>
            </a:r>
            <a:r>
              <a:rPr lang="en-US" sz="2000" dirty="0"/>
              <a:t>'host name,  'minimum </a:t>
            </a:r>
            <a:r>
              <a:rPr lang="en-US" sz="2000" dirty="0" err="1"/>
              <a:t>minimum</a:t>
            </a:r>
            <a:r>
              <a:rPr lang="en-US" sz="2000" dirty="0"/>
              <a:t> </a:t>
            </a:r>
            <a:r>
              <a:rPr lang="en-US" sz="2000" dirty="0" err="1"/>
              <a:t>nights','maximum</a:t>
            </a:r>
            <a:r>
              <a:rPr lang="en-US" sz="2000" dirty="0"/>
              <a:t> minimum </a:t>
            </a:r>
            <a:r>
              <a:rPr lang="en-US" sz="2000" dirty="0" err="1"/>
              <a:t>nights','minimum</a:t>
            </a:r>
            <a:r>
              <a:rPr lang="en-US" sz="2000" dirty="0"/>
              <a:t> maximum </a:t>
            </a:r>
            <a:r>
              <a:rPr lang="en-US" sz="2000" dirty="0" err="1"/>
              <a:t>nights','maximum</a:t>
            </a:r>
            <a:r>
              <a:rPr lang="en-US" sz="2000" dirty="0"/>
              <a:t> maximum nights'</a:t>
            </a:r>
          </a:p>
        </p:txBody>
      </p:sp>
    </p:spTree>
    <p:extLst>
      <p:ext uri="{BB962C8B-B14F-4D97-AF65-F5344CB8AC3E}">
        <p14:creationId xmlns:p14="http://schemas.microsoft.com/office/powerpoint/2010/main" val="84935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A09B2BA-DCEF-41F9-AFEB-38E451C2C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32" y="540543"/>
            <a:ext cx="4200525" cy="516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E43BF3C-A60A-4AD5-A7EC-0C15BE4B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0543"/>
            <a:ext cx="5598318" cy="544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4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CCC7E88-9342-4031-A73A-2AFBC13B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023938"/>
            <a:ext cx="6491287" cy="41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19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92D2EF4-DE69-4DFD-B0AD-8C3DF9098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99" y="3738882"/>
            <a:ext cx="4770537" cy="92333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Squared Error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32039.61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Mean Squared Error 178.96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 54.3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1063BD-78BF-4F9A-98B1-E0ED905C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754" y="3761305"/>
            <a:ext cx="4225516" cy="615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R^2 Training Score: 0.97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R^2 Validation Score: 0.87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3D501-A7BD-480C-8385-46082A00B875}"/>
              </a:ext>
            </a:extLst>
          </p:cNvPr>
          <p:cNvSpPr txBox="1"/>
          <p:nvPr/>
        </p:nvSpPr>
        <p:spPr>
          <a:xfrm>
            <a:off x="406399" y="381410"/>
            <a:ext cx="6763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RANDOM FOREST PARAMETERS USED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19B79B-1D40-45F5-B16D-1A4ED4C5CE59}"/>
              </a:ext>
            </a:extLst>
          </p:cNvPr>
          <p:cNvSpPr/>
          <p:nvPr/>
        </p:nvSpPr>
        <p:spPr>
          <a:xfrm>
            <a:off x="1028700" y="1065370"/>
            <a:ext cx="8039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RandomForestRegressor</a:t>
            </a:r>
            <a:r>
              <a:rPr lang="en-US" dirty="0"/>
              <a:t>(bootstrap=True, </a:t>
            </a:r>
            <a:r>
              <a:rPr lang="en-US" dirty="0" err="1"/>
              <a:t>ccp_alpha</a:t>
            </a:r>
            <a:r>
              <a:rPr lang="en-US" dirty="0"/>
              <a:t>=0.0, criterion='</a:t>
            </a:r>
            <a:r>
              <a:rPr lang="en-US" dirty="0" err="1"/>
              <a:t>mse</a:t>
            </a:r>
            <a:r>
              <a:rPr lang="en-US" dirty="0"/>
              <a:t>',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max_depth</a:t>
            </a:r>
            <a:r>
              <a:rPr lang="en-US" dirty="0"/>
              <a:t>=None, </a:t>
            </a:r>
            <a:r>
              <a:rPr lang="en-US" dirty="0" err="1"/>
              <a:t>max_features</a:t>
            </a:r>
            <a:r>
              <a:rPr lang="en-US" dirty="0"/>
              <a:t>='auto', </a:t>
            </a:r>
            <a:r>
              <a:rPr lang="en-US" dirty="0" err="1"/>
              <a:t>max_leaf_nodes</a:t>
            </a:r>
            <a:r>
              <a:rPr lang="en-US" dirty="0"/>
              <a:t>=None,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max_samples</a:t>
            </a:r>
            <a:r>
              <a:rPr lang="en-US" dirty="0"/>
              <a:t>=None, </a:t>
            </a:r>
            <a:r>
              <a:rPr lang="en-US" dirty="0" err="1"/>
              <a:t>min_impurity_decrease</a:t>
            </a:r>
            <a:r>
              <a:rPr lang="en-US" dirty="0"/>
              <a:t>=0.0,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min_impurity_split</a:t>
            </a:r>
            <a:r>
              <a:rPr lang="en-US" dirty="0"/>
              <a:t>=None, </a:t>
            </a:r>
            <a:r>
              <a:rPr lang="en-US" dirty="0" err="1"/>
              <a:t>min_samples_leaf</a:t>
            </a:r>
            <a:r>
              <a:rPr lang="en-US" dirty="0"/>
              <a:t>=1,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min_samples_split</a:t>
            </a:r>
            <a:r>
              <a:rPr lang="en-US" dirty="0"/>
              <a:t>=2, </a:t>
            </a:r>
            <a:r>
              <a:rPr lang="en-US" dirty="0" err="1"/>
              <a:t>min_weight_fraction_leaf</a:t>
            </a:r>
            <a:r>
              <a:rPr lang="en-US" dirty="0"/>
              <a:t>=0.0,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n_estimators</a:t>
            </a:r>
            <a:r>
              <a:rPr lang="en-US" dirty="0"/>
              <a:t>=300, </a:t>
            </a:r>
            <a:r>
              <a:rPr lang="en-US" dirty="0" err="1"/>
              <a:t>n_jobs</a:t>
            </a:r>
            <a:r>
              <a:rPr lang="en-US" dirty="0"/>
              <a:t>=None, </a:t>
            </a:r>
            <a:r>
              <a:rPr lang="en-US" dirty="0" err="1"/>
              <a:t>oob_score</a:t>
            </a:r>
            <a:r>
              <a:rPr lang="en-US" dirty="0"/>
              <a:t>=False,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random_state</a:t>
            </a:r>
            <a:r>
              <a:rPr lang="en-US" dirty="0"/>
              <a:t>=0, verbose=0, </a:t>
            </a:r>
            <a:r>
              <a:rPr lang="en-US" dirty="0" err="1"/>
              <a:t>warm_start</a:t>
            </a:r>
            <a:r>
              <a:rPr lang="en-US" dirty="0"/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74405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9342D979-D213-4FFC-8A2E-86D24456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18" y="241665"/>
            <a:ext cx="5586709" cy="543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A08F567F-1147-4B31-AB77-EE82196C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4" y="0"/>
            <a:ext cx="4935049" cy="60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0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6FF7310-A75B-4813-9C7A-5CE10692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02" y="621324"/>
            <a:ext cx="7817097" cy="48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754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>
                <a:solidFill>
                  <a:schemeClr val="bg1"/>
                </a:solidFill>
              </a:rPr>
              <a:t>TABLE OF COMPARISON OF THE DIFFERENT REGRESSION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0E782-738D-4970-A869-C420B6D2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5" y="928126"/>
            <a:ext cx="11270875" cy="34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556" y="740563"/>
            <a:ext cx="4688488" cy="323256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 err="1">
                <a:solidFill>
                  <a:schemeClr val="bg1"/>
                </a:solidFill>
              </a:rPr>
              <a:t>PaRT</a:t>
            </a:r>
            <a:r>
              <a:rPr lang="en-US" sz="3700" dirty="0">
                <a:solidFill>
                  <a:schemeClr val="bg1"/>
                </a:solidFill>
              </a:rPr>
              <a:t> b: classifying the listings into GOOD, Average and Poor Deals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AAAD1-9816-48DC-A2ED-FBCBBF77C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556" y="4484913"/>
            <a:ext cx="4688488" cy="1360853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Using k-Means clustering technique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820C3-4523-441B-8FB4-C91E6234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54" y="1030615"/>
            <a:ext cx="4449692" cy="47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1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AF5A-879A-407C-BF5F-A911EAE9F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THE CLUSTERS AS GOOD DEALS, AVERAGE AND poor </a:t>
            </a:r>
            <a:r>
              <a:rPr lang="en-US" dirty="0" err="1"/>
              <a:t>DeaLS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127" y="-435921"/>
            <a:ext cx="5260565" cy="49873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PREPROCESSING DATA BEFORE USE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F24BAB-2438-4DE5-8721-26E662C5E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8958" y="292973"/>
            <a:ext cx="6112278" cy="65391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certain columns that HAD NO VALUES ATALL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"</a:t>
            </a:r>
            <a:r>
              <a:rPr lang="en-US" sz="1000" dirty="0" err="1"/>
              <a:t>neighbourhood_group_cleansed</a:t>
            </a:r>
            <a:r>
              <a:rPr lang="en-US" sz="1000" dirty="0"/>
              <a:t>", "bathrooms", "</a:t>
            </a:r>
            <a:r>
              <a:rPr lang="en-US" sz="1000" dirty="0" err="1"/>
              <a:t>calendar_updated</a:t>
            </a:r>
            <a:r>
              <a:rPr lang="en-US" sz="1000" dirty="0"/>
              <a:t>", "license", "</a:t>
            </a:r>
            <a:r>
              <a:rPr lang="en-US" sz="1000" dirty="0" err="1"/>
              <a:t>neighbourhood</a:t>
            </a:r>
            <a:r>
              <a:rPr lang="en-US" sz="1000" dirty="0"/>
              <a:t>"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COLUMNS WHICH WERE Completely EMPTY or MORE THAN 9000(1/3)  VALUES MISSING. 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host_response_time</a:t>
            </a:r>
            <a:r>
              <a:rPr lang="en-US" sz="1000" dirty="0"/>
              <a:t>", "</a:t>
            </a:r>
            <a:r>
              <a:rPr lang="en-US" sz="1000" dirty="0" err="1"/>
              <a:t>host_response_rate</a:t>
            </a:r>
            <a:r>
              <a:rPr lang="en-US" sz="1000" dirty="0"/>
              <a:t>", "</a:t>
            </a:r>
            <a:r>
              <a:rPr lang="en-US" sz="1000" dirty="0" err="1"/>
              <a:t>host_acceptance_rate</a:t>
            </a:r>
            <a:r>
              <a:rPr lang="en-US" sz="1000" dirty="0"/>
              <a:t>", "</a:t>
            </a:r>
            <a:r>
              <a:rPr lang="en-US" sz="1000" dirty="0" err="1"/>
              <a:t>host_neighbourhood</a:t>
            </a:r>
            <a:r>
              <a:rPr lang="en-US" sz="1000" dirty="0"/>
              <a:t>"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98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3B4D5C5-C94F-4434-8B23-73D868C2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162" y="897976"/>
            <a:ext cx="5241843" cy="52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E6016BB-4FCA-44A4-88AD-84A9A8FB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8225" y="1181951"/>
            <a:ext cx="5241844" cy="50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13905-8A19-4CF0-A992-94CC4013CDB5}"/>
              </a:ext>
            </a:extLst>
          </p:cNvPr>
          <p:cNvSpPr txBox="1"/>
          <p:nvPr/>
        </p:nvSpPr>
        <p:spPr>
          <a:xfrm>
            <a:off x="1039349" y="295334"/>
            <a:ext cx="430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clustering color encoded by deal score</a:t>
            </a:r>
          </a:p>
          <a:p>
            <a:r>
              <a:rPr lang="en-US" dirty="0"/>
              <a:t>(price/</a:t>
            </a:r>
            <a:r>
              <a:rPr lang="en-US" dirty="0" err="1"/>
              <a:t>review_score_rating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ADFFC-3D9D-4D5B-A482-2C085F62A303}"/>
              </a:ext>
            </a:extLst>
          </p:cNvPr>
          <p:cNvSpPr txBox="1"/>
          <p:nvPr/>
        </p:nvSpPr>
        <p:spPr>
          <a:xfrm>
            <a:off x="6834354" y="335386"/>
            <a:ext cx="5044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clustering color encoded by understanding</a:t>
            </a:r>
          </a:p>
          <a:p>
            <a:r>
              <a:rPr lang="en-US" dirty="0"/>
              <a:t>And going through dataset</a:t>
            </a:r>
          </a:p>
        </p:txBody>
      </p:sp>
    </p:spTree>
    <p:extLst>
      <p:ext uri="{BB962C8B-B14F-4D97-AF65-F5344CB8AC3E}">
        <p14:creationId xmlns:p14="http://schemas.microsoft.com/office/powerpoint/2010/main" val="351210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FB95C-2D76-46F3-AA78-A09DD5364273}"/>
              </a:ext>
            </a:extLst>
          </p:cNvPr>
          <p:cNvGraphicFramePr>
            <a:graphicFrameLocks noGrp="1"/>
          </p:cNvGraphicFramePr>
          <p:nvPr/>
        </p:nvGraphicFramePr>
        <p:xfrm>
          <a:off x="403906" y="1185758"/>
          <a:ext cx="9633703" cy="498775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07037">
                  <a:extLst>
                    <a:ext uri="{9D8B030D-6E8A-4147-A177-3AD203B41FA5}">
                      <a16:colId xmlns:a16="http://schemas.microsoft.com/office/drawing/2014/main" val="923953578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497834844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499480649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1433552517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1836858916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395978187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2890685401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3182348041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4168442628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734827443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2546146976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180442362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2963159163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1315060351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2354393128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1944428231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4093137982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4176031843"/>
                    </a:ext>
                  </a:extLst>
                </a:gridCol>
                <a:gridCol w="507037">
                  <a:extLst>
                    <a:ext uri="{9D8B030D-6E8A-4147-A177-3AD203B41FA5}">
                      <a16:colId xmlns:a16="http://schemas.microsoft.com/office/drawing/2014/main" val="3957791602"/>
                    </a:ext>
                  </a:extLst>
                </a:gridCol>
              </a:tblGrid>
              <a:tr h="9367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</a:rPr>
                        <a:t>host_since_derived</a:t>
                      </a:r>
                      <a:endParaRPr lang="en-US" sz="1000" b="1" dirty="0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host_location_derived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host_is_superhost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host_listings_count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host_has_profile_pic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host_identity_verified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distancefromberlin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accommodates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...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minimum_nights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has_availability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calendar_last_scraped_derived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number_of_reviews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review_scores_rating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</a:rPr>
                        <a:t>review_scores_accuracy</a:t>
                      </a:r>
                      <a:endParaRPr lang="en-US" sz="1000" b="1" dirty="0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review_scores_cleanliness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</a:rPr>
                        <a:t>reviews_per_month</a:t>
                      </a:r>
                      <a:endParaRPr lang="en-US" sz="1000" b="1" dirty="0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price</a:t>
                      </a:r>
                      <a:endParaRPr lang="en-US" sz="1000" b="1">
                        <a:effectLst/>
                      </a:endParaRPr>
                    </a:p>
                  </a:txBody>
                  <a:tcPr marL="22088" marR="22088" marT="11044" marB="1104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K-mean</a:t>
                      </a:r>
                      <a:endParaRPr lang="en-US" sz="1000" b="1" dirty="0">
                        <a:effectLst/>
                      </a:endParaRPr>
                    </a:p>
                  </a:txBody>
                  <a:tcPr marL="22088" marR="22088" marT="11044" marB="11044" anchor="ctr"/>
                </a:tc>
                <a:extLst>
                  <a:ext uri="{0D108BD9-81ED-4DB2-BD59-A6C34878D82A}">
                    <a16:rowId xmlns:a16="http://schemas.microsoft.com/office/drawing/2014/main" val="2483385826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4461.573215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573.58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92.573215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278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98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1.99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59.0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84860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4027.573215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576.82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93.573215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340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89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2.65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216.0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79951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4039.573215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577.43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14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93.573215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0.16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125.0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53800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3916.573215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576.72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92.573215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219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99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2.07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141.0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28942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3865.573215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576.98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92.573215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334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97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2.73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75.0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26981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3865.573215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576.93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92.573215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481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95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4.16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55.0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95245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3851.573215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580.02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3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92.573215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32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95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9.0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0.29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219.0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77423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3794.573215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577.39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93.573215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89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96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0.75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160.0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97938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3785.573215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577.01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3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91.573215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60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98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10.0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7.0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5.54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211.0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25315"/>
                  </a:ext>
                </a:extLst>
              </a:tr>
              <a:tr h="405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4007.573215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579.08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...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30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92.573215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8.0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7.0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0.51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79.0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2</a:t>
                      </a:r>
                    </a:p>
                  </a:txBody>
                  <a:tcPr marL="22088" marR="22088" marT="11044" marB="110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81043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6E2D112-5B09-47F2-B61C-DEAEEC23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152709" y="1862066"/>
            <a:ext cx="5877914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10 rows × 22 columns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6FE850-C143-4000-B474-8EDDE795C76C}"/>
              </a:ext>
            </a:extLst>
          </p:cNvPr>
          <p:cNvCxnSpPr/>
          <p:nvPr/>
        </p:nvCxnSpPr>
        <p:spPr>
          <a:xfrm flipH="1">
            <a:off x="10037618" y="2370445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0C3986-AEE3-48CA-B12D-0695533AB429}"/>
              </a:ext>
            </a:extLst>
          </p:cNvPr>
          <p:cNvCxnSpPr/>
          <p:nvPr/>
        </p:nvCxnSpPr>
        <p:spPr>
          <a:xfrm flipH="1">
            <a:off x="10037618" y="4781136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B14BA7-D636-40E9-AD50-FDFF492C5178}"/>
              </a:ext>
            </a:extLst>
          </p:cNvPr>
          <p:cNvCxnSpPr/>
          <p:nvPr/>
        </p:nvCxnSpPr>
        <p:spPr>
          <a:xfrm flipH="1">
            <a:off x="10037618" y="5986482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64A4EE-5265-4081-AFA2-A1336A2E79D4}"/>
              </a:ext>
            </a:extLst>
          </p:cNvPr>
          <p:cNvSpPr txBox="1"/>
          <p:nvPr/>
        </p:nvSpPr>
        <p:spPr>
          <a:xfrm>
            <a:off x="10446327" y="2185779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Good </a:t>
            </a:r>
          </a:p>
          <a:p>
            <a:r>
              <a:rPr lang="en-US" b="1" dirty="0">
                <a:solidFill>
                  <a:srgbClr val="FFC000"/>
                </a:solidFill>
              </a:rPr>
              <a:t>Deal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ACE0E-517B-4B23-948F-9EE14736B1E3}"/>
              </a:ext>
            </a:extLst>
          </p:cNvPr>
          <p:cNvSpPr txBox="1"/>
          <p:nvPr/>
        </p:nvSpPr>
        <p:spPr>
          <a:xfrm>
            <a:off x="10446326" y="4547979"/>
            <a:ext cx="95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Average</a:t>
            </a:r>
          </a:p>
          <a:p>
            <a:r>
              <a:rPr lang="en-US" b="1" dirty="0">
                <a:solidFill>
                  <a:srgbClr val="FFC000"/>
                </a:solidFill>
              </a:rPr>
              <a:t>Deal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4C139-DF89-43B2-9B57-5A4027FB1CEA}"/>
              </a:ext>
            </a:extLst>
          </p:cNvPr>
          <p:cNvSpPr txBox="1"/>
          <p:nvPr/>
        </p:nvSpPr>
        <p:spPr>
          <a:xfrm>
            <a:off x="10494818" y="5739470"/>
            <a:ext cx="632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Poor</a:t>
            </a:r>
          </a:p>
          <a:p>
            <a:r>
              <a:rPr lang="en-US" b="1" dirty="0">
                <a:solidFill>
                  <a:srgbClr val="FFC000"/>
                </a:solidFill>
              </a:rPr>
              <a:t>Deal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3A0657-AC2F-49C6-9600-45614323A06A}"/>
              </a:ext>
            </a:extLst>
          </p:cNvPr>
          <p:cNvSpPr txBox="1">
            <a:spLocks/>
          </p:cNvSpPr>
          <p:nvPr/>
        </p:nvSpPr>
        <p:spPr>
          <a:xfrm>
            <a:off x="-53304" y="-292793"/>
            <a:ext cx="12463017" cy="147855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3EB0-8ECB-4679-AA98-52DDE6BB7142}"/>
              </a:ext>
            </a:extLst>
          </p:cNvPr>
          <p:cNvSpPr txBox="1"/>
          <p:nvPr/>
        </p:nvSpPr>
        <p:spPr>
          <a:xfrm>
            <a:off x="479779" y="293606"/>
            <a:ext cx="9690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COLOR CODING K-MEANS PLOT BASED ON CAREFUL </a:t>
            </a:r>
          </a:p>
          <a:p>
            <a:pPr algn="ctr"/>
            <a:r>
              <a:rPr lang="en-US" sz="3000" dirty="0"/>
              <a:t>EVALUATION OF THE LISTINGS</a:t>
            </a:r>
          </a:p>
        </p:txBody>
      </p:sp>
    </p:spTree>
    <p:extLst>
      <p:ext uri="{BB962C8B-B14F-4D97-AF65-F5344CB8AC3E}">
        <p14:creationId xmlns:p14="http://schemas.microsoft.com/office/powerpoint/2010/main" val="2135856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AF5A-879A-407C-BF5F-A911EAE9F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make it useful for CUSTOMERS-PLOT ON THE MAP!</a:t>
            </a:r>
          </a:p>
        </p:txBody>
      </p:sp>
    </p:spTree>
    <p:extLst>
      <p:ext uri="{BB962C8B-B14F-4D97-AF65-F5344CB8AC3E}">
        <p14:creationId xmlns:p14="http://schemas.microsoft.com/office/powerpoint/2010/main" val="3641203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AF5A-879A-407C-BF5F-A911EAE9F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1570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3213-5C79-4AE0-AD9B-22A182F7F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381" y="-1652418"/>
            <a:ext cx="9190008" cy="2463302"/>
          </a:xfrm>
        </p:spPr>
        <p:txBody>
          <a:bodyPr/>
          <a:lstStyle/>
          <a:p>
            <a:r>
              <a:rPr lang="en-US" sz="3000" dirty="0"/>
              <a:t>Handling Missing Values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BD806C-1D46-4897-8D8B-DB429FB50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79531"/>
              </p:ext>
            </p:extLst>
          </p:nvPr>
        </p:nvGraphicFramePr>
        <p:xfrm>
          <a:off x="1626349" y="862643"/>
          <a:ext cx="4269231" cy="545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Worksheet" r:id="rId3" imgW="4538519" imgH="5796054" progId="Excel.Sheet.12">
                  <p:embed/>
                </p:oleObj>
              </mc:Choice>
              <mc:Fallback>
                <p:oleObj name="Worksheet" r:id="rId3" imgW="4538519" imgH="5796054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5E91066-5282-4880-AE4D-EB1C407B6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6349" y="862643"/>
                        <a:ext cx="4269231" cy="5451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36BD38-1BE8-4464-89B5-38DBDEC1D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013400"/>
              </p:ext>
            </p:extLst>
          </p:nvPr>
        </p:nvGraphicFramePr>
        <p:xfrm>
          <a:off x="6390796" y="810884"/>
          <a:ext cx="4538663" cy="507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Worksheet" r:id="rId5" imgW="4538519" imgH="5071987" progId="Excel.Sheet.12">
                  <p:embed/>
                </p:oleObj>
              </mc:Choice>
              <mc:Fallback>
                <p:oleObj name="Worksheet" r:id="rId5" imgW="4538519" imgH="5071987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E1483C9-37DF-4FCA-AF3D-9120FE3645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0796" y="810884"/>
                        <a:ext cx="4538663" cy="507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127" y="-435921"/>
            <a:ext cx="5260565" cy="49873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REPLACING MISSING VALUES WITH 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MEAN AND MODE.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F24BAB-2438-4DE5-8721-26E662C5E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2279" y="424077"/>
            <a:ext cx="6112278" cy="65391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SUBSTITUED THE VALUES OF CERTAIN COLUMN VALUES WITH THE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host_since</a:t>
            </a:r>
            <a:r>
              <a:rPr lang="en-US" sz="1100" dirty="0"/>
              <a:t>', '</a:t>
            </a:r>
            <a:r>
              <a:rPr lang="en-US" sz="1100" dirty="0" err="1"/>
              <a:t>host_is_superhost</a:t>
            </a:r>
            <a:r>
              <a:rPr lang="en-US" sz="1100" dirty="0"/>
              <a:t>', '</a:t>
            </a:r>
            <a:r>
              <a:rPr lang="en-US" sz="1100" dirty="0" err="1"/>
              <a:t>host_location</a:t>
            </a:r>
            <a:r>
              <a:rPr lang="en-US" sz="1100" dirty="0"/>
              <a:t>', '</a:t>
            </a:r>
            <a:r>
              <a:rPr lang="en-US" sz="1100" dirty="0" err="1"/>
              <a:t>host_listings_count</a:t>
            </a:r>
            <a:r>
              <a:rPr lang="en-US" sz="1100" dirty="0"/>
              <a:t>', '</a:t>
            </a:r>
            <a:r>
              <a:rPr lang="en-US" sz="1100" dirty="0" err="1"/>
              <a:t>host_total_listings_count</a:t>
            </a:r>
            <a:r>
              <a:rPr lang="en-US" sz="1100" dirty="0"/>
              <a:t>', '</a:t>
            </a:r>
            <a:r>
              <a:rPr lang="en-US" sz="1100" dirty="0" err="1"/>
              <a:t>host_identity_verified</a:t>
            </a:r>
            <a:r>
              <a:rPr lang="en-US" sz="1100" dirty="0"/>
              <a:t>', 'bedrooms', 'beds', '</a:t>
            </a:r>
            <a:r>
              <a:rPr lang="en-US" sz="1100" dirty="0" err="1"/>
              <a:t>bathrooms_text</a:t>
            </a:r>
            <a:r>
              <a:rPr lang="en-US" sz="1100" dirty="0"/>
              <a:t>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SUBSTITUED THE VALUES OF CERTAIN COLUMN VALUES WITH THE MEAN.</a:t>
            </a:r>
          </a:p>
          <a:p>
            <a:r>
              <a:rPr lang="en-US" sz="1100" dirty="0"/>
              <a:t>'review_scores_accuracy','</a:t>
            </a:r>
            <a:r>
              <a:rPr lang="en-US" sz="1100" dirty="0" err="1"/>
              <a:t>review_scores_cleanliness</a:t>
            </a:r>
            <a:r>
              <a:rPr lang="en-US" sz="1100" dirty="0"/>
              <a:t>', 'review_scores_checkin','review_scores_communication','review_scores_location', '</a:t>
            </a:r>
            <a:r>
              <a:rPr lang="en-US" sz="1100" dirty="0" err="1"/>
              <a:t>review_scores_value</a:t>
            </a:r>
            <a:r>
              <a:rPr lang="en-US" sz="1100" dirty="0"/>
              <a:t>'</a:t>
            </a:r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127" y="-435921"/>
            <a:ext cx="5260565" cy="49873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GETTING RID OF CERTAIN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RECORDS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F24BAB-2438-4DE5-8721-26E662C5E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39" y="2159359"/>
            <a:ext cx="6112278" cy="65391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Records with missing RATING</a:t>
            </a:r>
          </a:p>
          <a:p>
            <a:r>
              <a:rPr lang="en-US" dirty="0"/>
              <a:t>VALUES WERE DELETED SINCE </a:t>
            </a:r>
          </a:p>
          <a:p>
            <a:r>
              <a:rPr lang="en-US" dirty="0"/>
              <a:t>RATING CAN BE AN IMPORTANT </a:t>
            </a:r>
            <a:br>
              <a:rPr lang="en-US" dirty="0"/>
            </a:br>
            <a:r>
              <a:rPr lang="en-US" dirty="0"/>
              <a:t>FACTOR IN DETERMING PRICE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78" y="-1005646"/>
            <a:ext cx="5260565" cy="49873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CERTAIN DERIVED 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F24BAB-2438-4DE5-8721-26E662C5E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320" y="955965"/>
            <a:ext cx="5735435" cy="66021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HOST_SINC_DERIVED = PRESENT DATE-HOST_SINCE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FIRST_REVIEW_DERIVED= PRESENT DATE-FIRST_REVIEW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LAST_REVIEW_DERIVED= PRESENT DATE-FIRST_LAST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CALENDAR_LAST_SCRAPED_</a:t>
            </a:r>
          </a:p>
          <a:p>
            <a:r>
              <a:rPr lang="en-US" dirty="0"/>
              <a:t>DERIVED= PRESENT DATE-CALENDAR_LAST_SCRAPED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4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78" y="-1005646"/>
            <a:ext cx="5260565" cy="49873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CERTAIN DERIVED 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F24BAB-2438-4DE5-8721-26E662C5E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320" y="955965"/>
            <a:ext cx="5735435" cy="66021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412AF1BD-3EFA-4D88-9160-9349140889F1}"/>
              </a:ext>
            </a:extLst>
          </p:cNvPr>
          <p:cNvSpPr txBox="1">
            <a:spLocks/>
          </p:cNvSpPr>
          <p:nvPr/>
        </p:nvSpPr>
        <p:spPr>
          <a:xfrm>
            <a:off x="6215548" y="680679"/>
            <a:ext cx="5735435" cy="6602104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certain columns to label encoders – 0 FOR </a:t>
            </a:r>
            <a:r>
              <a:rPr lang="en-US" dirty="0" err="1"/>
              <a:t>MiSSING</a:t>
            </a:r>
            <a:r>
              <a:rPr lang="en-US" dirty="0"/>
              <a:t> VALUE, 1 IF VALUE IS PRESENT</a:t>
            </a:r>
          </a:p>
          <a:p>
            <a:r>
              <a:rPr lang="en-US" sz="1000" dirty="0"/>
              <a:t>'description','</a:t>
            </a:r>
            <a:r>
              <a:rPr lang="en-US" sz="1000" dirty="0" err="1"/>
              <a:t>neighborhood_overview</a:t>
            </a:r>
            <a:r>
              <a:rPr lang="en-US" sz="1000" dirty="0"/>
              <a:t>' , '</a:t>
            </a:r>
            <a:r>
              <a:rPr lang="en-US" sz="1000" dirty="0" err="1"/>
              <a:t>host_about</a:t>
            </a:r>
            <a:r>
              <a:rPr lang="en-US" sz="1000" dirty="0"/>
              <a:t>', '</a:t>
            </a:r>
            <a:r>
              <a:rPr lang="en-US" sz="1000" dirty="0" err="1"/>
              <a:t>host_name</a:t>
            </a:r>
            <a:r>
              <a:rPr lang="en-US" sz="1000" dirty="0"/>
              <a:t>', '</a:t>
            </a:r>
            <a:r>
              <a:rPr lang="en-US" sz="1000" dirty="0" err="1"/>
              <a:t>host_has_profile_pic</a:t>
            </a:r>
            <a:r>
              <a:rPr lang="en-US" sz="1000" dirty="0"/>
              <a:t>', '</a:t>
            </a:r>
            <a:r>
              <a:rPr lang="en-US" sz="1000" dirty="0" err="1"/>
              <a:t>host_thumbnail_url</a:t>
            </a:r>
            <a:r>
              <a:rPr lang="en-US" sz="1000" dirty="0"/>
              <a:t>', '</a:t>
            </a:r>
            <a:r>
              <a:rPr lang="en-US" sz="1000" dirty="0" err="1"/>
              <a:t>host_picture_url</a:t>
            </a:r>
            <a:r>
              <a:rPr lang="en-US" sz="1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‘HOST_LOCATION’ To 0 IN CASE HOST RESIDES OUTSIDE AMSTERDAM OTHERWISE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0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A6B5-F87D-4218-92FF-7C6F1604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78" y="-1005646"/>
            <a:ext cx="5260565" cy="49873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CERTAIN DERIVED 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F24BAB-2438-4DE5-8721-26E662C5E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320" y="955965"/>
            <a:ext cx="5735435" cy="66021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412AF1BD-3EFA-4D88-9160-9349140889F1}"/>
              </a:ext>
            </a:extLst>
          </p:cNvPr>
          <p:cNvSpPr txBox="1">
            <a:spLocks/>
          </p:cNvSpPr>
          <p:nvPr/>
        </p:nvSpPr>
        <p:spPr>
          <a:xfrm>
            <a:off x="6265478" y="292973"/>
            <a:ext cx="5735435" cy="66021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LATITUDE AND LONGITUDE TO DISTANCE FROM BERLIN BY FINDING HAVERSINE DISTANCE</a:t>
            </a:r>
            <a:r>
              <a:rPr lang="en-US" sz="1000" dirty="0"/>
              <a:t>'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CERTAIN COLUMNS CONTAINING MORE THAN 2 CATEGORIES TO NUMERIC COLUMNS USING BACKWARD DIFFERENCE ENCODER FOR NOMINAL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000" dirty="0"/>
              <a:t>‘ROOM_TYPE’. ‘PROPERTY_TYPE’, ‘BATHROOM_TEXT’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58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1595</Words>
  <Application>Microsoft Office PowerPoint</Application>
  <PresentationFormat>Widescreen</PresentationFormat>
  <Paragraphs>396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Courier New</vt:lpstr>
      <vt:lpstr>Gill Sans Nova</vt:lpstr>
      <vt:lpstr>Helvetica Neue</vt:lpstr>
      <vt:lpstr>GradientRiseVTI</vt:lpstr>
      <vt:lpstr>Worksheet</vt:lpstr>
      <vt:lpstr>PowerPoint Presentation</vt:lpstr>
      <vt:lpstr>AIRBNB- PREDICT PRICE FOR EXISTING LISTINGS </vt:lpstr>
      <vt:lpstr>PREPROCESSING DATA BEFORE USE</vt:lpstr>
      <vt:lpstr>Handling Missing Values</vt:lpstr>
      <vt:lpstr>REPLACING MISSING VALUES WITH  MEAN AND MODE.</vt:lpstr>
      <vt:lpstr>GETTING RID OF CERTAIN RECORDS</vt:lpstr>
      <vt:lpstr>CERTAIN DERIVED  COLUMNS</vt:lpstr>
      <vt:lpstr>CERTAIN DERIVED  COLUMNS</vt:lpstr>
      <vt:lpstr>CERTAIN DERIVED  COLUMNS</vt:lpstr>
      <vt:lpstr>FINAL LIST OF FEATURES</vt:lpstr>
      <vt:lpstr>CORRELATION PLOT-HIGHLY CORRELATED (&gt;75%) WERE replaced by one of the features </vt:lpstr>
      <vt:lpstr>Part A: LINEAR REGRESSION  (PREDICTING PRICE FOR NEW AIRBNB LISTINGS)</vt:lpstr>
      <vt:lpstr>PowerPoint Presentation</vt:lpstr>
      <vt:lpstr>PERFORMANCE OF THE MODEL IN PREDICTING PRICE</vt:lpstr>
      <vt:lpstr>PowerPoint Presentation</vt:lpstr>
      <vt:lpstr>Part A: RANDOM FOREST (PREDICTING PRICE FOR NEW AIRBNB LISTINGS)</vt:lpstr>
      <vt:lpstr>RANDOM FOREST MODEL -1 USING THE 132 FEATURES FROM THE LINEAR REGRESSION MODEL</vt:lpstr>
      <vt:lpstr>Feature IMPORTANCE</vt:lpstr>
      <vt:lpstr>PowerPoint Presentation</vt:lpstr>
      <vt:lpstr>PowerPoint Presentation</vt:lpstr>
      <vt:lpstr>RANDOM FOREST MODEL -2 USING THE 137 FEATURES ADDED BACK FEATURES lIKE 'host name,  'minimum minimum nights','maximum minimum nights','minimum maximum nights','maximum maximum nights'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COMPARISON OF THE DIFFERENT REGRESSION METHODS</vt:lpstr>
      <vt:lpstr>PaRT b: classifying the listings into GOOD, Average and Poor Deals</vt:lpstr>
      <vt:lpstr>LABEL THE CLUSTERS AS GOOD DEALS, AVERAGE AND poor DeaLS</vt:lpstr>
      <vt:lpstr>PowerPoint Presentation</vt:lpstr>
      <vt:lpstr>PowerPoint Presentation</vt:lpstr>
      <vt:lpstr>How to make it useful for CUSTOMERS-PLOT ON THE MAP!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Manjusha Roy Choudhury</dc:creator>
  <cp:lastModifiedBy>Manjusha Roy Choudhury</cp:lastModifiedBy>
  <cp:revision>26</cp:revision>
  <dcterms:created xsi:type="dcterms:W3CDTF">2020-12-03T08:13:16Z</dcterms:created>
  <dcterms:modified xsi:type="dcterms:W3CDTF">2020-12-12T17:36:27Z</dcterms:modified>
</cp:coreProperties>
</file>