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13"/>
  </p:notesMasterIdLst>
  <p:sldIdLst>
    <p:sldId id="256" r:id="rId2"/>
    <p:sldId id="298" r:id="rId3"/>
    <p:sldId id="257" r:id="rId4"/>
    <p:sldId id="296" r:id="rId5"/>
    <p:sldId id="299" r:id="rId6"/>
    <p:sldId id="300" r:id="rId7"/>
    <p:sldId id="301" r:id="rId8"/>
    <p:sldId id="302" r:id="rId9"/>
    <p:sldId id="303" r:id="rId10"/>
    <p:sldId id="304" r:id="rId11"/>
    <p:sldId id="305" r:id="rId12"/>
  </p:sldIdLst>
  <p:sldSz cx="9144000" cy="5143500" type="screen16x9"/>
  <p:notesSz cx="6858000" cy="9144000"/>
  <p:embeddedFontLst>
    <p:embeddedFont>
      <p:font typeface="Roboto Slab" pitchFamily="2" charset="0"/>
      <p:regular r:id="rId14"/>
      <p:bold r:id="rId15"/>
    </p:embeddedFont>
    <p:embeddedFont>
      <p:font typeface="Source Sans Pro" panose="020B0503030403020204" pitchFamily="34"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3ECFCF9-EB90-4EA4-BA1D-B0166F391BF1}">
  <a:tblStyle styleId="{83ECFCF9-EB90-4EA4-BA1D-B0166F391BF1}"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6E74B0BC-8218-4BC4-B384-D648047DA537}"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934"/>
    <p:restoredTop sz="94679"/>
  </p:normalViewPr>
  <p:slideViewPr>
    <p:cSldViewPr snapToGrid="0" snapToObjects="1">
      <p:cViewPr varScale="1">
        <p:scale>
          <a:sx n="208" d="100"/>
          <a:sy n="208" d="100"/>
        </p:scale>
        <p:origin x="192" y="2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100" b="0" i="0" u="none" strike="noStrike" cap="none" dirty="0">
                <a:solidFill>
                  <a:srgbClr val="000000"/>
                </a:solidFill>
                <a:effectLst/>
                <a:latin typeface="Arial"/>
                <a:ea typeface="Arial"/>
                <a:cs typeface="Arial"/>
                <a:sym typeface="Arial"/>
              </a:rPr>
              <a:t>We do this </a:t>
            </a:r>
            <a:r>
              <a:rPr lang="en-US" sz="1100" b="0" i="0" u="none" strike="noStrike" cap="none" dirty="0" err="1">
                <a:solidFill>
                  <a:srgbClr val="000000"/>
                </a:solidFill>
                <a:effectLst/>
                <a:latin typeface="Arial"/>
                <a:ea typeface="Arial"/>
                <a:cs typeface="Arial"/>
                <a:sym typeface="Arial"/>
              </a:rPr>
              <a:t>becuase</a:t>
            </a:r>
            <a:r>
              <a:rPr lang="en-US" sz="1100" b="0" i="0" u="none" strike="noStrike" cap="none" dirty="0">
                <a:solidFill>
                  <a:srgbClr val="000000"/>
                </a:solidFill>
                <a:effectLst/>
                <a:latin typeface="Arial"/>
                <a:ea typeface="Arial"/>
                <a:cs typeface="Arial"/>
                <a:sym typeface="Arial"/>
              </a:rPr>
              <a:t> it provides us with a useful abstract model for thinking about the time series data. Naturally the Beijing Air Pollution dataset after our manipulations is not stationary, meaning the mean, variance, and covariance will be time dependent. We must identify and </a:t>
            </a:r>
            <a:r>
              <a:rPr lang="en-US" sz="1100" b="0" i="0" u="none" strike="noStrike" cap="none" dirty="0" err="1">
                <a:solidFill>
                  <a:srgbClr val="000000"/>
                </a:solidFill>
                <a:effectLst/>
                <a:latin typeface="Arial"/>
                <a:ea typeface="Arial"/>
                <a:cs typeface="Arial"/>
                <a:sym typeface="Arial"/>
              </a:rPr>
              <a:t>seperate</a:t>
            </a:r>
            <a:r>
              <a:rPr lang="en-US" sz="1100" b="0" i="0" u="none" strike="noStrike" cap="none" dirty="0">
                <a:solidFill>
                  <a:srgbClr val="000000"/>
                </a:solidFill>
                <a:effectLst/>
                <a:latin typeface="Arial"/>
                <a:ea typeface="Arial"/>
                <a:cs typeface="Arial"/>
                <a:sym typeface="Arial"/>
              </a:rPr>
              <a:t> trends and seasonality from time series data before applying a model</a:t>
            </a:r>
            <a:endParaRPr dirty="0"/>
          </a:p>
        </p:txBody>
      </p:sp>
    </p:spTree>
    <p:extLst>
      <p:ext uri="{BB962C8B-B14F-4D97-AF65-F5344CB8AC3E}">
        <p14:creationId xmlns:p14="http://schemas.microsoft.com/office/powerpoint/2010/main" val="36995160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100" b="0" i="0" u="none" strike="noStrike" cap="none" dirty="0">
                <a:solidFill>
                  <a:srgbClr val="000000"/>
                </a:solidFill>
                <a:effectLst/>
                <a:latin typeface="Arial"/>
                <a:ea typeface="Arial"/>
                <a:cs typeface="Arial"/>
                <a:sym typeface="Arial"/>
              </a:rPr>
              <a:t>We do this </a:t>
            </a:r>
            <a:r>
              <a:rPr lang="en-US" sz="1100" b="0" i="0" u="none" strike="noStrike" cap="none" dirty="0" err="1">
                <a:solidFill>
                  <a:srgbClr val="000000"/>
                </a:solidFill>
                <a:effectLst/>
                <a:latin typeface="Arial"/>
                <a:ea typeface="Arial"/>
                <a:cs typeface="Arial"/>
                <a:sym typeface="Arial"/>
              </a:rPr>
              <a:t>becuase</a:t>
            </a:r>
            <a:r>
              <a:rPr lang="en-US" sz="1100" b="0" i="0" u="none" strike="noStrike" cap="none" dirty="0">
                <a:solidFill>
                  <a:srgbClr val="000000"/>
                </a:solidFill>
                <a:effectLst/>
                <a:latin typeface="Arial"/>
                <a:ea typeface="Arial"/>
                <a:cs typeface="Arial"/>
                <a:sym typeface="Arial"/>
              </a:rPr>
              <a:t> it provides us with a useful abstract model for thinking about the time series data. Naturally the Beijing Air Pollution dataset after our manipulations is not stationary, meaning the mean, variance, and covariance will be time dependent. We must identify and </a:t>
            </a:r>
            <a:r>
              <a:rPr lang="en-US" sz="1100" b="0" i="0" u="none" strike="noStrike" cap="none" dirty="0" err="1">
                <a:solidFill>
                  <a:srgbClr val="000000"/>
                </a:solidFill>
                <a:effectLst/>
                <a:latin typeface="Arial"/>
                <a:ea typeface="Arial"/>
                <a:cs typeface="Arial"/>
                <a:sym typeface="Arial"/>
              </a:rPr>
              <a:t>seperate</a:t>
            </a:r>
            <a:r>
              <a:rPr lang="en-US" sz="1100" b="0" i="0" u="none" strike="noStrike" cap="none" dirty="0">
                <a:solidFill>
                  <a:srgbClr val="000000"/>
                </a:solidFill>
                <a:effectLst/>
                <a:latin typeface="Arial"/>
                <a:ea typeface="Arial"/>
                <a:cs typeface="Arial"/>
                <a:sym typeface="Arial"/>
              </a:rPr>
              <a:t> trends and seasonality from time series data before applying a model</a:t>
            </a: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557651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100" b="0" i="0" u="none" strike="noStrike" cap="none" dirty="0">
                <a:solidFill>
                  <a:srgbClr val="000000"/>
                </a:solidFill>
                <a:effectLst/>
                <a:latin typeface="Arial"/>
                <a:ea typeface="Arial"/>
                <a:cs typeface="Arial"/>
                <a:sym typeface="Arial"/>
              </a:rPr>
              <a:t>We do this </a:t>
            </a:r>
            <a:r>
              <a:rPr lang="en-US" sz="1100" b="0" i="0" u="none" strike="noStrike" cap="none" dirty="0" err="1">
                <a:solidFill>
                  <a:srgbClr val="000000"/>
                </a:solidFill>
                <a:effectLst/>
                <a:latin typeface="Arial"/>
                <a:ea typeface="Arial"/>
                <a:cs typeface="Arial"/>
                <a:sym typeface="Arial"/>
              </a:rPr>
              <a:t>becuase</a:t>
            </a:r>
            <a:r>
              <a:rPr lang="en-US" sz="1100" b="0" i="0" u="none" strike="noStrike" cap="none" dirty="0">
                <a:solidFill>
                  <a:srgbClr val="000000"/>
                </a:solidFill>
                <a:effectLst/>
                <a:latin typeface="Arial"/>
                <a:ea typeface="Arial"/>
                <a:cs typeface="Arial"/>
                <a:sym typeface="Arial"/>
              </a:rPr>
              <a:t> it provides us with a useful abstract model for thinking about the time series data. Naturally the Beijing Air Pollution dataset after our manipulations is not stationary, meaning the mean, variance, and covariance will be time dependent. We must identify and </a:t>
            </a:r>
            <a:r>
              <a:rPr lang="en-US" sz="1100" b="0" i="0" u="none" strike="noStrike" cap="none" dirty="0" err="1">
                <a:solidFill>
                  <a:srgbClr val="000000"/>
                </a:solidFill>
                <a:effectLst/>
                <a:latin typeface="Arial"/>
                <a:ea typeface="Arial"/>
                <a:cs typeface="Arial"/>
                <a:sym typeface="Arial"/>
              </a:rPr>
              <a:t>seperate</a:t>
            </a:r>
            <a:r>
              <a:rPr lang="en-US" sz="1100" b="0" i="0" u="none" strike="noStrike" cap="none" dirty="0">
                <a:solidFill>
                  <a:srgbClr val="000000"/>
                </a:solidFill>
                <a:effectLst/>
                <a:latin typeface="Arial"/>
                <a:ea typeface="Arial"/>
                <a:cs typeface="Arial"/>
                <a:sym typeface="Arial"/>
              </a:rPr>
              <a:t> trends and seasonality from time series data before applying a model</a:t>
            </a:r>
            <a:endParaRPr dirty="0"/>
          </a:p>
        </p:txBody>
      </p:sp>
    </p:spTree>
    <p:extLst>
      <p:ext uri="{BB962C8B-B14F-4D97-AF65-F5344CB8AC3E}">
        <p14:creationId xmlns:p14="http://schemas.microsoft.com/office/powerpoint/2010/main" val="220153163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blipFill>
          <a:blip r:embed="rId2">
            <a:alphaModFix/>
          </a:blip>
          <a:stretch>
            <a:fillRect/>
          </a:stretch>
        </a:blip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700185" y="1991850"/>
            <a:ext cx="5807400" cy="1159800"/>
          </a:xfrm>
          <a:prstGeom prst="rect">
            <a:avLst/>
          </a:prstGeom>
        </p:spPr>
        <p:txBody>
          <a:bodyPr spcFirstLastPara="1" wrap="square" lIns="91425" tIns="91425" rIns="91425" bIns="91425" anchor="ctr" anchorCtr="0">
            <a:noAutofit/>
          </a:bodyPr>
          <a:lstStyle>
            <a:lvl1pPr lvl="0">
              <a:spcBef>
                <a:spcPts val="0"/>
              </a:spcBef>
              <a:spcAft>
                <a:spcPts val="0"/>
              </a:spcAft>
              <a:buSzPts val="5800"/>
              <a:buNone/>
              <a:defRPr sz="5800" b="1"/>
            </a:lvl1pPr>
            <a:lvl2pPr lvl="1">
              <a:spcBef>
                <a:spcPts val="0"/>
              </a:spcBef>
              <a:spcAft>
                <a:spcPts val="0"/>
              </a:spcAft>
              <a:buSzPts val="5800"/>
              <a:buNone/>
              <a:defRPr sz="5800" b="1"/>
            </a:lvl2pPr>
            <a:lvl3pPr lvl="2">
              <a:spcBef>
                <a:spcPts val="0"/>
              </a:spcBef>
              <a:spcAft>
                <a:spcPts val="0"/>
              </a:spcAft>
              <a:buSzPts val="5800"/>
              <a:buNone/>
              <a:defRPr sz="5800" b="1"/>
            </a:lvl3pPr>
            <a:lvl4pPr lvl="3">
              <a:spcBef>
                <a:spcPts val="0"/>
              </a:spcBef>
              <a:spcAft>
                <a:spcPts val="0"/>
              </a:spcAft>
              <a:buSzPts val="5800"/>
              <a:buNone/>
              <a:defRPr sz="5800" b="1"/>
            </a:lvl4pPr>
            <a:lvl5pPr lvl="4">
              <a:spcBef>
                <a:spcPts val="0"/>
              </a:spcBef>
              <a:spcAft>
                <a:spcPts val="0"/>
              </a:spcAft>
              <a:buSzPts val="5800"/>
              <a:buNone/>
              <a:defRPr sz="5800" b="1"/>
            </a:lvl5pPr>
            <a:lvl6pPr lvl="5">
              <a:spcBef>
                <a:spcPts val="0"/>
              </a:spcBef>
              <a:spcAft>
                <a:spcPts val="0"/>
              </a:spcAft>
              <a:buSzPts val="5800"/>
              <a:buNone/>
              <a:defRPr sz="5800" b="1"/>
            </a:lvl6pPr>
            <a:lvl7pPr lvl="6">
              <a:spcBef>
                <a:spcPts val="0"/>
              </a:spcBef>
              <a:spcAft>
                <a:spcPts val="0"/>
              </a:spcAft>
              <a:buSzPts val="5800"/>
              <a:buNone/>
              <a:defRPr sz="5800" b="1"/>
            </a:lvl7pPr>
            <a:lvl8pPr lvl="7">
              <a:spcBef>
                <a:spcPts val="0"/>
              </a:spcBef>
              <a:spcAft>
                <a:spcPts val="0"/>
              </a:spcAft>
              <a:buSzPts val="5800"/>
              <a:buNone/>
              <a:defRPr sz="5800" b="1"/>
            </a:lvl8pPr>
            <a:lvl9pPr lvl="8">
              <a:spcBef>
                <a:spcPts val="0"/>
              </a:spcBef>
              <a:spcAft>
                <a:spcPts val="0"/>
              </a:spcAft>
              <a:buSzPts val="5800"/>
              <a:buNone/>
              <a:defRPr sz="5800" b="1"/>
            </a:lvl9pPr>
          </a:lstStyle>
          <a:p>
            <a:endParaRPr/>
          </a:p>
        </p:txBody>
      </p:sp>
      <p:sp>
        <p:nvSpPr>
          <p:cNvPr id="11" name="Google Shape;11;p2"/>
          <p:cNvSpPr/>
          <p:nvPr/>
        </p:nvSpPr>
        <p:spPr>
          <a:xfrm>
            <a:off x="7337531" y="4630074"/>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7790243" y="4182401"/>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8893253" y="3333348"/>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771302" y="4923775"/>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2386266" y="508134"/>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479460" y="2703980"/>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61540" y="643097"/>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507235" y="1080863"/>
            <a:ext cx="192600" cy="192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8314019" y="3625322"/>
            <a:ext cx="144300" cy="1440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882858" y="4186761"/>
            <a:ext cx="144300" cy="1440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158313" y="1596559"/>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1396483" y="226428"/>
            <a:ext cx="192600" cy="192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617492" y="2000594"/>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3425273" y="387880"/>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014029" y="4567546"/>
            <a:ext cx="192600" cy="192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44"/>
        <p:cNvGrpSpPr/>
        <p:nvPr/>
      </p:nvGrpSpPr>
      <p:grpSpPr>
        <a:xfrm>
          <a:off x="0" y="0"/>
          <a:ext cx="0" cy="0"/>
          <a:chOff x="0" y="0"/>
          <a:chExt cx="0" cy="0"/>
        </a:xfrm>
      </p:grpSpPr>
      <p:sp>
        <p:nvSpPr>
          <p:cNvPr id="45" name="Google Shape;45;p6"/>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46" name="Google Shape;46;p6"/>
          <p:cNvSpPr txBox="1">
            <a:spLocks noGrp="1"/>
          </p:cNvSpPr>
          <p:nvPr>
            <p:ph type="body" idx="1"/>
          </p:nvPr>
        </p:nvSpPr>
        <p:spPr>
          <a:xfrm>
            <a:off x="786137" y="1200150"/>
            <a:ext cx="3675300" cy="37257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47" name="Google Shape;47;p6"/>
          <p:cNvSpPr txBox="1">
            <a:spLocks noGrp="1"/>
          </p:cNvSpPr>
          <p:nvPr>
            <p:ph type="body" idx="2"/>
          </p:nvPr>
        </p:nvSpPr>
        <p:spPr>
          <a:xfrm>
            <a:off x="4682659" y="1200150"/>
            <a:ext cx="3675300" cy="37257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48" name="Google Shape;48;p6"/>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blipFill>
          <a:blip r:embed="rId4">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86150" y="308120"/>
            <a:ext cx="7571700" cy="7026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1pPr>
            <a:lvl2pPr lvl="1">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2pPr>
            <a:lvl3pPr lvl="2">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3pPr>
            <a:lvl4pPr lvl="3">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4pPr>
            <a:lvl5pPr lvl="4">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5pPr>
            <a:lvl6pPr lvl="5">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6pPr>
            <a:lvl7pPr lvl="6">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7pPr>
            <a:lvl8pPr lvl="7">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8pPr>
            <a:lvl9pPr lvl="8">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9pPr>
          </a:lstStyle>
          <a:p>
            <a:endParaRPr/>
          </a:p>
        </p:txBody>
      </p:sp>
      <p:sp>
        <p:nvSpPr>
          <p:cNvPr id="7" name="Google Shape;7;p1"/>
          <p:cNvSpPr txBox="1">
            <a:spLocks noGrp="1"/>
          </p:cNvSpPr>
          <p:nvPr>
            <p:ph type="body" idx="1"/>
          </p:nvPr>
        </p:nvSpPr>
        <p:spPr>
          <a:xfrm>
            <a:off x="786150" y="1261700"/>
            <a:ext cx="7571700" cy="3573600"/>
          </a:xfrm>
          <a:prstGeom prst="rect">
            <a:avLst/>
          </a:prstGeom>
          <a:noFill/>
          <a:ln>
            <a:noFill/>
          </a:ln>
        </p:spPr>
        <p:txBody>
          <a:bodyPr spcFirstLastPara="1" wrap="square" lIns="91425" tIns="91425" rIns="91425" bIns="91425" anchor="t" anchorCtr="0">
            <a:noAutofit/>
          </a:bodyPr>
          <a:lstStyle>
            <a:lvl1pPr marL="457200" lvl="0" indent="-419100">
              <a:spcBef>
                <a:spcPts val="600"/>
              </a:spcBef>
              <a:spcAft>
                <a:spcPts val="0"/>
              </a:spcAft>
              <a:buClr>
                <a:schemeClr val="accent4"/>
              </a:buClr>
              <a:buSzPts val="3000"/>
              <a:buFont typeface="Source Sans Pro"/>
              <a:buChar char="◎"/>
              <a:defRPr sz="3000">
                <a:solidFill>
                  <a:schemeClr val="dk1"/>
                </a:solidFill>
                <a:latin typeface="Source Sans Pro"/>
                <a:ea typeface="Source Sans Pro"/>
                <a:cs typeface="Source Sans Pro"/>
                <a:sym typeface="Source Sans Pro"/>
              </a:defRPr>
            </a:lvl1pPr>
            <a:lvl2pPr marL="914400" lvl="1" indent="-381000">
              <a:spcBef>
                <a:spcPts val="0"/>
              </a:spcBef>
              <a:spcAft>
                <a:spcPts val="0"/>
              </a:spcAft>
              <a:buClr>
                <a:schemeClr val="accent4"/>
              </a:buClr>
              <a:buSzPts val="2400"/>
              <a:buFont typeface="Source Sans Pro"/>
              <a:buChar char="○"/>
              <a:defRPr sz="2400">
                <a:solidFill>
                  <a:schemeClr val="dk1"/>
                </a:solidFill>
                <a:latin typeface="Source Sans Pro"/>
                <a:ea typeface="Source Sans Pro"/>
                <a:cs typeface="Source Sans Pro"/>
                <a:sym typeface="Source Sans Pro"/>
              </a:defRPr>
            </a:lvl2pPr>
            <a:lvl3pPr marL="1371600" lvl="2" indent="-381000">
              <a:spcBef>
                <a:spcPts val="0"/>
              </a:spcBef>
              <a:spcAft>
                <a:spcPts val="0"/>
              </a:spcAft>
              <a:buClr>
                <a:schemeClr val="accent4"/>
              </a:buClr>
              <a:buSzPts val="2400"/>
              <a:buFont typeface="Source Sans Pro"/>
              <a:buChar char="◉"/>
              <a:defRPr sz="2400">
                <a:solidFill>
                  <a:schemeClr val="dk1"/>
                </a:solidFill>
                <a:latin typeface="Source Sans Pro"/>
                <a:ea typeface="Source Sans Pro"/>
                <a:cs typeface="Source Sans Pro"/>
                <a:sym typeface="Source Sans Pro"/>
              </a:defRPr>
            </a:lvl3pPr>
            <a:lvl4pPr marL="1828800" lvl="3"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4pPr>
            <a:lvl5pPr marL="2286000" lvl="4"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5pPr>
            <a:lvl6pPr marL="2743200" lvl="5"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6pPr>
            <a:lvl7pPr marL="3200400" lvl="6"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7pPr>
            <a:lvl8pPr marL="3657600" lvl="7"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8pPr>
            <a:lvl9pPr marL="4114800" lvl="8"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9pPr>
          </a:lstStyle>
          <a:p>
            <a:endParaRPr/>
          </a:p>
        </p:txBody>
      </p:sp>
      <p:sp>
        <p:nvSpPr>
          <p:cNvPr id="8" name="Google Shape;8;p1"/>
          <p:cNvSpPr txBox="1">
            <a:spLocks noGrp="1"/>
          </p:cNvSpPr>
          <p:nvPr>
            <p:ph type="sldNum" idx="12"/>
          </p:nvPr>
        </p:nvSpPr>
        <p:spPr>
          <a:xfrm>
            <a:off x="8404384" y="4749851"/>
            <a:ext cx="548700" cy="393600"/>
          </a:xfrm>
          <a:prstGeom prst="rect">
            <a:avLst/>
          </a:prstGeom>
          <a:noFill/>
          <a:ln>
            <a:noFill/>
          </a:ln>
        </p:spPr>
        <p:txBody>
          <a:bodyPr spcFirstLastPara="1" wrap="square" lIns="91425" tIns="91425" rIns="91425" bIns="91425" anchor="t" anchorCtr="0">
            <a:noAutofit/>
          </a:bodyPr>
          <a:lstStyle>
            <a:lvl1pPr lvl="0" algn="r">
              <a:buNone/>
              <a:defRPr sz="1300" b="1">
                <a:solidFill>
                  <a:schemeClr val="accent1"/>
                </a:solidFill>
                <a:latin typeface="Source Sans Pro"/>
                <a:ea typeface="Source Sans Pro"/>
                <a:cs typeface="Source Sans Pro"/>
                <a:sym typeface="Source Sans Pro"/>
              </a:defRPr>
            </a:lvl1pPr>
            <a:lvl2pPr lvl="1" algn="r">
              <a:buNone/>
              <a:defRPr sz="1300" b="1">
                <a:solidFill>
                  <a:schemeClr val="accent1"/>
                </a:solidFill>
                <a:latin typeface="Source Sans Pro"/>
                <a:ea typeface="Source Sans Pro"/>
                <a:cs typeface="Source Sans Pro"/>
                <a:sym typeface="Source Sans Pro"/>
              </a:defRPr>
            </a:lvl2pPr>
            <a:lvl3pPr lvl="2" algn="r">
              <a:buNone/>
              <a:defRPr sz="1300" b="1">
                <a:solidFill>
                  <a:schemeClr val="accent1"/>
                </a:solidFill>
                <a:latin typeface="Source Sans Pro"/>
                <a:ea typeface="Source Sans Pro"/>
                <a:cs typeface="Source Sans Pro"/>
                <a:sym typeface="Source Sans Pro"/>
              </a:defRPr>
            </a:lvl3pPr>
            <a:lvl4pPr lvl="3" algn="r">
              <a:buNone/>
              <a:defRPr sz="1300" b="1">
                <a:solidFill>
                  <a:schemeClr val="accent1"/>
                </a:solidFill>
                <a:latin typeface="Source Sans Pro"/>
                <a:ea typeface="Source Sans Pro"/>
                <a:cs typeface="Source Sans Pro"/>
                <a:sym typeface="Source Sans Pro"/>
              </a:defRPr>
            </a:lvl4pPr>
            <a:lvl5pPr lvl="4" algn="r">
              <a:buNone/>
              <a:defRPr sz="1300" b="1">
                <a:solidFill>
                  <a:schemeClr val="accent1"/>
                </a:solidFill>
                <a:latin typeface="Source Sans Pro"/>
                <a:ea typeface="Source Sans Pro"/>
                <a:cs typeface="Source Sans Pro"/>
                <a:sym typeface="Source Sans Pro"/>
              </a:defRPr>
            </a:lvl5pPr>
            <a:lvl6pPr lvl="5" algn="r">
              <a:buNone/>
              <a:defRPr sz="1300" b="1">
                <a:solidFill>
                  <a:schemeClr val="accent1"/>
                </a:solidFill>
                <a:latin typeface="Source Sans Pro"/>
                <a:ea typeface="Source Sans Pro"/>
                <a:cs typeface="Source Sans Pro"/>
                <a:sym typeface="Source Sans Pro"/>
              </a:defRPr>
            </a:lvl6pPr>
            <a:lvl7pPr lvl="6" algn="r">
              <a:buNone/>
              <a:defRPr sz="1300" b="1">
                <a:solidFill>
                  <a:schemeClr val="accent1"/>
                </a:solidFill>
                <a:latin typeface="Source Sans Pro"/>
                <a:ea typeface="Source Sans Pro"/>
                <a:cs typeface="Source Sans Pro"/>
                <a:sym typeface="Source Sans Pro"/>
              </a:defRPr>
            </a:lvl7pPr>
            <a:lvl8pPr lvl="7" algn="r">
              <a:buNone/>
              <a:defRPr sz="1300" b="1">
                <a:solidFill>
                  <a:schemeClr val="accent1"/>
                </a:solidFill>
                <a:latin typeface="Source Sans Pro"/>
                <a:ea typeface="Source Sans Pro"/>
                <a:cs typeface="Source Sans Pro"/>
                <a:sym typeface="Source Sans Pro"/>
              </a:defRPr>
            </a:lvl8pPr>
            <a:lvl9pPr lvl="8" algn="r">
              <a:buNone/>
              <a:defRPr sz="1300" b="1">
                <a:solidFill>
                  <a:schemeClr val="accent1"/>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
              <a:t>‹#›</a:t>
            </a:fld>
            <a:endParaRPr>
              <a:latin typeface="Roboto Slab"/>
              <a:ea typeface="Roboto Slab"/>
              <a:cs typeface="Roboto Slab"/>
              <a:sym typeface="Roboto Slab"/>
            </a:endParaRPr>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2"/>
          <p:cNvSpPr txBox="1">
            <a:spLocks noGrp="1"/>
          </p:cNvSpPr>
          <p:nvPr>
            <p:ph type="ctrTitle"/>
          </p:nvPr>
        </p:nvSpPr>
        <p:spPr>
          <a:xfrm>
            <a:off x="857347" y="1991850"/>
            <a:ext cx="5807400" cy="1159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Beijing Air Pollution Time Series</a:t>
            </a:r>
            <a:br>
              <a:rPr lang="en" dirty="0"/>
            </a:br>
            <a:br>
              <a:rPr lang="en" dirty="0"/>
            </a:br>
            <a:r>
              <a:rPr lang="en" sz="3600" dirty="0"/>
              <a:t>By: Michael </a:t>
            </a:r>
            <a:r>
              <a:rPr lang="en" sz="3600" dirty="0" err="1"/>
              <a:t>Rozenvasser</a:t>
            </a:r>
            <a:endParaRPr sz="36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4B3264-A820-7443-AD5F-A72C2E014562}"/>
              </a:ext>
            </a:extLst>
          </p:cNvPr>
          <p:cNvSpPr>
            <a:spLocks noGrp="1"/>
          </p:cNvSpPr>
          <p:nvPr>
            <p:ph type="title"/>
          </p:nvPr>
        </p:nvSpPr>
        <p:spPr/>
        <p:txBody>
          <a:bodyPr/>
          <a:lstStyle/>
          <a:p>
            <a:r>
              <a:rPr lang="en-US" dirty="0"/>
              <a:t>Best Model</a:t>
            </a:r>
          </a:p>
        </p:txBody>
      </p:sp>
      <p:sp>
        <p:nvSpPr>
          <p:cNvPr id="3" name="Text Placeholder 2">
            <a:extLst>
              <a:ext uri="{FF2B5EF4-FFF2-40B4-BE49-F238E27FC236}">
                <a16:creationId xmlns:a16="http://schemas.microsoft.com/office/drawing/2014/main" id="{D6DB393D-D96F-D74C-B350-6E7C3BD0D375}"/>
              </a:ext>
            </a:extLst>
          </p:cNvPr>
          <p:cNvSpPr>
            <a:spLocks noGrp="1"/>
          </p:cNvSpPr>
          <p:nvPr>
            <p:ph type="body" idx="1"/>
          </p:nvPr>
        </p:nvSpPr>
        <p:spPr/>
        <p:txBody>
          <a:bodyPr/>
          <a:lstStyle/>
          <a:p>
            <a:r>
              <a:rPr lang="en-US" dirty="0"/>
              <a:t>Deep AR – The worst </a:t>
            </a:r>
          </a:p>
          <a:p>
            <a:pPr lvl="1"/>
            <a:r>
              <a:rPr lang="en-US" dirty="0"/>
              <a:t>MAE – 72</a:t>
            </a:r>
          </a:p>
          <a:p>
            <a:pPr lvl="1"/>
            <a:r>
              <a:rPr lang="en-US" dirty="0"/>
              <a:t>RMSE- 105</a:t>
            </a:r>
          </a:p>
        </p:txBody>
      </p:sp>
      <p:sp>
        <p:nvSpPr>
          <p:cNvPr id="4" name="Text Placeholder 3">
            <a:extLst>
              <a:ext uri="{FF2B5EF4-FFF2-40B4-BE49-F238E27FC236}">
                <a16:creationId xmlns:a16="http://schemas.microsoft.com/office/drawing/2014/main" id="{31A7F999-571A-6540-98CD-C9791B08A65C}"/>
              </a:ext>
            </a:extLst>
          </p:cNvPr>
          <p:cNvSpPr>
            <a:spLocks noGrp="1"/>
          </p:cNvSpPr>
          <p:nvPr>
            <p:ph type="body" idx="2"/>
          </p:nvPr>
        </p:nvSpPr>
        <p:spPr/>
        <p:txBody>
          <a:bodyPr/>
          <a:lstStyle/>
          <a:p>
            <a:r>
              <a:rPr lang="en-US" dirty="0" err="1"/>
              <a:t>Lightgbm</a:t>
            </a:r>
            <a:endParaRPr lang="en-US" dirty="0"/>
          </a:p>
          <a:p>
            <a:pPr lvl="1"/>
            <a:r>
              <a:rPr lang="en-US" dirty="0"/>
              <a:t>Mae - 30</a:t>
            </a:r>
          </a:p>
          <a:p>
            <a:pPr lvl="1"/>
            <a:r>
              <a:rPr lang="en-US" dirty="0"/>
              <a:t>RMSE - 43</a:t>
            </a:r>
          </a:p>
        </p:txBody>
      </p:sp>
      <p:sp>
        <p:nvSpPr>
          <p:cNvPr id="5" name="Slide Number Placeholder 4">
            <a:extLst>
              <a:ext uri="{FF2B5EF4-FFF2-40B4-BE49-F238E27FC236}">
                <a16:creationId xmlns:a16="http://schemas.microsoft.com/office/drawing/2014/main" id="{C6D0F54F-7C7C-9A42-8B40-740DC6B453F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a:t>
            </a:fld>
            <a:endParaRPr lang="en"/>
          </a:p>
        </p:txBody>
      </p:sp>
    </p:spTree>
    <p:extLst>
      <p:ext uri="{BB962C8B-B14F-4D97-AF65-F5344CB8AC3E}">
        <p14:creationId xmlns:p14="http://schemas.microsoft.com/office/powerpoint/2010/main" val="40990144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BDD689-ADF3-204E-9E46-079C54E61873}"/>
              </a:ext>
            </a:extLst>
          </p:cNvPr>
          <p:cNvSpPr>
            <a:spLocks noGrp="1"/>
          </p:cNvSpPr>
          <p:nvPr>
            <p:ph type="title"/>
          </p:nvPr>
        </p:nvSpPr>
        <p:spPr/>
        <p:txBody>
          <a:bodyPr/>
          <a:lstStyle/>
          <a:p>
            <a:r>
              <a:rPr lang="en-US" dirty="0"/>
              <a:t>Conclusion</a:t>
            </a:r>
          </a:p>
        </p:txBody>
      </p:sp>
      <p:sp>
        <p:nvSpPr>
          <p:cNvPr id="3" name="Text Placeholder 2">
            <a:extLst>
              <a:ext uri="{FF2B5EF4-FFF2-40B4-BE49-F238E27FC236}">
                <a16:creationId xmlns:a16="http://schemas.microsoft.com/office/drawing/2014/main" id="{F10A2F56-2C6B-7741-9FD1-5A8BFF82B3C8}"/>
              </a:ext>
            </a:extLst>
          </p:cNvPr>
          <p:cNvSpPr>
            <a:spLocks noGrp="1"/>
          </p:cNvSpPr>
          <p:nvPr>
            <p:ph type="body" idx="1"/>
          </p:nvPr>
        </p:nvSpPr>
        <p:spPr/>
        <p:txBody>
          <a:bodyPr/>
          <a:lstStyle/>
          <a:p>
            <a:r>
              <a:rPr lang="en-US" dirty="0"/>
              <a:t>Most models that used extra features, performed better.</a:t>
            </a:r>
          </a:p>
          <a:p>
            <a:r>
              <a:rPr lang="en-US" dirty="0"/>
              <a:t>Always perform extensive stationarity checks as it will help choose which models you want to use.</a:t>
            </a:r>
          </a:p>
          <a:p>
            <a:r>
              <a:rPr lang="en-US" dirty="0"/>
              <a:t>Model called N-BEATS, Neural basis expansion analysis for interpretable time series forecasting</a:t>
            </a:r>
          </a:p>
          <a:p>
            <a:endParaRPr lang="en-US" dirty="0"/>
          </a:p>
        </p:txBody>
      </p:sp>
      <p:sp>
        <p:nvSpPr>
          <p:cNvPr id="5" name="Slide Number Placeholder 4">
            <a:extLst>
              <a:ext uri="{FF2B5EF4-FFF2-40B4-BE49-F238E27FC236}">
                <a16:creationId xmlns:a16="http://schemas.microsoft.com/office/drawing/2014/main" id="{8E000731-6856-2640-8F2E-54B877DF72E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11</a:t>
            </a:fld>
            <a:endParaRPr lang="en"/>
          </a:p>
        </p:txBody>
      </p:sp>
    </p:spTree>
    <p:extLst>
      <p:ext uri="{BB962C8B-B14F-4D97-AF65-F5344CB8AC3E}">
        <p14:creationId xmlns:p14="http://schemas.microsoft.com/office/powerpoint/2010/main" val="39727585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3"/>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DATA</a:t>
            </a:r>
            <a:endParaRPr dirty="0"/>
          </a:p>
        </p:txBody>
      </p:sp>
      <p:sp>
        <p:nvSpPr>
          <p:cNvPr id="76" name="Google Shape;76;p13"/>
          <p:cNvSpPr txBox="1"/>
          <p:nvPr/>
        </p:nvSpPr>
        <p:spPr>
          <a:xfrm>
            <a:off x="786150" y="1101223"/>
            <a:ext cx="5892946" cy="2302800"/>
          </a:xfrm>
          <a:prstGeom prst="rect">
            <a:avLst/>
          </a:prstGeom>
          <a:noFill/>
          <a:ln>
            <a:noFill/>
          </a:ln>
        </p:spPr>
        <p:txBody>
          <a:bodyPr spcFirstLastPara="1" wrap="square" lIns="91425" tIns="91425" rIns="91425" bIns="91425" anchor="t" anchorCtr="0">
            <a:noAutofit/>
          </a:bodyPr>
          <a:lstStyle/>
          <a:p>
            <a:pPr marL="0" lvl="0" indent="0" algn="l" rtl="0">
              <a:spcBef>
                <a:spcPts val="600"/>
              </a:spcBef>
              <a:spcAft>
                <a:spcPts val="0"/>
              </a:spcAft>
              <a:buNone/>
            </a:pPr>
            <a:r>
              <a:rPr lang="en-US" sz="2400" b="1" dirty="0">
                <a:solidFill>
                  <a:srgbClr val="0091EA"/>
                </a:solidFill>
                <a:latin typeface="Source Sans Pro"/>
                <a:ea typeface="Source Sans Pro"/>
                <a:cs typeface="Source Sans Pro"/>
                <a:sym typeface="Source Sans Pro"/>
              </a:rPr>
              <a:t>Beijing Air Quality Dataset</a:t>
            </a:r>
          </a:p>
          <a:p>
            <a:pPr marL="285750" lvl="0" indent="-285750" algn="l" rtl="0">
              <a:spcBef>
                <a:spcPts val="600"/>
              </a:spcBef>
              <a:spcAft>
                <a:spcPts val="0"/>
              </a:spcAft>
              <a:buFont typeface="Arial" panose="020B0604020202020204" pitchFamily="34" charset="0"/>
              <a:buChar char="•"/>
            </a:pPr>
            <a:r>
              <a:rPr lang="en-US" sz="2400" b="1" dirty="0">
                <a:solidFill>
                  <a:srgbClr val="0091EA"/>
                </a:solidFill>
                <a:latin typeface="Source Sans Pro"/>
                <a:ea typeface="Source Sans Pro"/>
                <a:cs typeface="Source Sans Pro"/>
                <a:sym typeface="Source Sans Pro"/>
              </a:rPr>
              <a:t>2010-2015</a:t>
            </a:r>
          </a:p>
          <a:p>
            <a:pPr marL="285750" lvl="0" indent="-285750" algn="l" rtl="0">
              <a:spcBef>
                <a:spcPts val="600"/>
              </a:spcBef>
              <a:spcAft>
                <a:spcPts val="0"/>
              </a:spcAft>
              <a:buFont typeface="Arial" panose="020B0604020202020204" pitchFamily="34" charset="0"/>
              <a:buChar char="•"/>
            </a:pPr>
            <a:r>
              <a:rPr lang="en-US" sz="2400" b="1" dirty="0">
                <a:solidFill>
                  <a:srgbClr val="0091EA"/>
                </a:solidFill>
                <a:latin typeface="Source Sans Pro"/>
                <a:ea typeface="Source Sans Pro"/>
                <a:cs typeface="Source Sans Pro"/>
                <a:sym typeface="Source Sans Pro"/>
              </a:rPr>
              <a:t>About 1500 rows, 9 columns</a:t>
            </a:r>
          </a:p>
          <a:p>
            <a:pPr marL="285750" lvl="0" indent="-285750" algn="l" rtl="0">
              <a:spcBef>
                <a:spcPts val="600"/>
              </a:spcBef>
              <a:spcAft>
                <a:spcPts val="0"/>
              </a:spcAft>
              <a:buFont typeface="Arial" panose="020B0604020202020204" pitchFamily="34" charset="0"/>
              <a:buChar char="•"/>
            </a:pPr>
            <a:r>
              <a:rPr lang="en-US" sz="2400" b="1" dirty="0">
                <a:solidFill>
                  <a:srgbClr val="0091EA"/>
                </a:solidFill>
                <a:latin typeface="Source Sans Pro"/>
                <a:ea typeface="Source Sans Pro"/>
                <a:cs typeface="Source Sans Pro"/>
                <a:sym typeface="Source Sans Pro"/>
              </a:rPr>
              <a:t>Changed column names when importing as well as turned hourly measurements of features into averages</a:t>
            </a:r>
          </a:p>
          <a:p>
            <a:pPr marL="285750" lvl="0" indent="-285750" algn="l" rtl="0">
              <a:spcBef>
                <a:spcPts val="600"/>
              </a:spcBef>
              <a:spcAft>
                <a:spcPts val="0"/>
              </a:spcAft>
              <a:buFont typeface="Arial" panose="020B0604020202020204" pitchFamily="34" charset="0"/>
              <a:buChar char="•"/>
            </a:pPr>
            <a:r>
              <a:rPr lang="en-US" sz="2400" b="1" dirty="0">
                <a:solidFill>
                  <a:srgbClr val="0091EA"/>
                </a:solidFill>
                <a:latin typeface="Source Sans Pro"/>
                <a:ea typeface="Source Sans Pro"/>
                <a:cs typeface="Source Sans Pro"/>
                <a:sym typeface="Source Sans Pro"/>
              </a:rPr>
              <a:t>Dropped categorical feature named </a:t>
            </a:r>
            <a:r>
              <a:rPr lang="en-US" sz="2400" b="1" dirty="0" err="1">
                <a:solidFill>
                  <a:srgbClr val="0091EA"/>
                </a:solidFill>
                <a:latin typeface="Source Sans Pro"/>
                <a:ea typeface="Source Sans Pro"/>
                <a:cs typeface="Source Sans Pro"/>
                <a:sym typeface="Source Sans Pro"/>
              </a:rPr>
              <a:t>wind_dr</a:t>
            </a:r>
            <a:endParaRPr sz="2400" dirty="0">
              <a:solidFill>
                <a:srgbClr val="263238"/>
              </a:solidFill>
              <a:latin typeface="Source Sans Pro"/>
              <a:ea typeface="Source Sans Pro"/>
              <a:cs typeface="Source Sans Pro"/>
              <a:sym typeface="Source Sans Pro"/>
            </a:endParaRPr>
          </a:p>
          <a:p>
            <a:pPr marL="0" lvl="0" indent="0" algn="l" rtl="0">
              <a:spcBef>
                <a:spcPts val="600"/>
              </a:spcBef>
              <a:spcAft>
                <a:spcPts val="0"/>
              </a:spcAft>
              <a:buNone/>
            </a:pPr>
            <a:endParaRPr dirty="0">
              <a:solidFill>
                <a:srgbClr val="263238"/>
              </a:solidFill>
              <a:latin typeface="Source Sans Pro"/>
              <a:ea typeface="Source Sans Pro"/>
              <a:cs typeface="Source Sans Pro"/>
              <a:sym typeface="Source Sans Pro"/>
            </a:endParaRPr>
          </a:p>
        </p:txBody>
      </p:sp>
      <p:sp>
        <p:nvSpPr>
          <p:cNvPr id="79" name="Google Shape;79;p13"/>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a:t>
            </a:fld>
            <a:endParaRPr/>
          </a:p>
        </p:txBody>
      </p:sp>
    </p:spTree>
    <p:extLst>
      <p:ext uri="{BB962C8B-B14F-4D97-AF65-F5344CB8AC3E}">
        <p14:creationId xmlns:p14="http://schemas.microsoft.com/office/powerpoint/2010/main" val="7499601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3"/>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EDA</a:t>
            </a:r>
            <a:endParaRPr dirty="0"/>
          </a:p>
        </p:txBody>
      </p:sp>
      <p:sp>
        <p:nvSpPr>
          <p:cNvPr id="76" name="Google Shape;76;p13"/>
          <p:cNvSpPr txBox="1"/>
          <p:nvPr/>
        </p:nvSpPr>
        <p:spPr>
          <a:xfrm>
            <a:off x="786150" y="1172785"/>
            <a:ext cx="3179400" cy="2302800"/>
          </a:xfrm>
          <a:prstGeom prst="rect">
            <a:avLst/>
          </a:prstGeom>
          <a:noFill/>
          <a:ln>
            <a:noFill/>
          </a:ln>
        </p:spPr>
        <p:txBody>
          <a:bodyPr spcFirstLastPara="1" wrap="square" lIns="91425" tIns="91425" rIns="91425" bIns="91425" anchor="t" anchorCtr="0">
            <a:noAutofit/>
          </a:bodyPr>
          <a:lstStyle/>
          <a:p>
            <a:pPr marL="0" lvl="0" indent="0" algn="l" rtl="0">
              <a:spcBef>
                <a:spcPts val="600"/>
              </a:spcBef>
              <a:spcAft>
                <a:spcPts val="0"/>
              </a:spcAft>
              <a:buNone/>
            </a:pPr>
            <a:r>
              <a:rPr lang="en-US" sz="2400" b="1" dirty="0">
                <a:solidFill>
                  <a:srgbClr val="0091EA"/>
                </a:solidFill>
                <a:latin typeface="Source Sans Pro"/>
                <a:ea typeface="Source Sans Pro"/>
                <a:cs typeface="Source Sans Pro"/>
                <a:sym typeface="Source Sans Pro"/>
              </a:rPr>
              <a:t>Focused on:</a:t>
            </a:r>
          </a:p>
          <a:p>
            <a:pPr marL="285750" lvl="0" indent="-285750" algn="l" rtl="0">
              <a:spcBef>
                <a:spcPts val="600"/>
              </a:spcBef>
              <a:spcAft>
                <a:spcPts val="0"/>
              </a:spcAft>
              <a:buFont typeface="Arial" panose="020B0604020202020204" pitchFamily="34" charset="0"/>
              <a:buChar char="•"/>
            </a:pPr>
            <a:r>
              <a:rPr lang="en-US" sz="2400" b="1" dirty="0">
                <a:solidFill>
                  <a:srgbClr val="0091EA"/>
                </a:solidFill>
                <a:latin typeface="Source Sans Pro"/>
                <a:ea typeface="Source Sans Pro"/>
                <a:cs typeface="Source Sans Pro"/>
                <a:sym typeface="Source Sans Pro"/>
              </a:rPr>
              <a:t>Level</a:t>
            </a:r>
          </a:p>
          <a:p>
            <a:pPr marL="285750" lvl="0" indent="-285750" algn="l" rtl="0">
              <a:spcBef>
                <a:spcPts val="600"/>
              </a:spcBef>
              <a:spcAft>
                <a:spcPts val="0"/>
              </a:spcAft>
              <a:buFont typeface="Arial" panose="020B0604020202020204" pitchFamily="34" charset="0"/>
              <a:buChar char="•"/>
            </a:pPr>
            <a:r>
              <a:rPr lang="en-US" sz="2400" b="1" dirty="0">
                <a:solidFill>
                  <a:srgbClr val="0091EA"/>
                </a:solidFill>
                <a:latin typeface="Source Sans Pro"/>
                <a:ea typeface="Source Sans Pro"/>
                <a:cs typeface="Source Sans Pro"/>
                <a:sym typeface="Source Sans Pro"/>
              </a:rPr>
              <a:t>Trend</a:t>
            </a:r>
          </a:p>
          <a:p>
            <a:pPr marL="285750" lvl="0" indent="-285750" algn="l" rtl="0">
              <a:spcBef>
                <a:spcPts val="600"/>
              </a:spcBef>
              <a:spcAft>
                <a:spcPts val="0"/>
              </a:spcAft>
              <a:buFont typeface="Arial" panose="020B0604020202020204" pitchFamily="34" charset="0"/>
              <a:buChar char="•"/>
            </a:pPr>
            <a:r>
              <a:rPr lang="en-US" sz="2400" b="1" dirty="0">
                <a:solidFill>
                  <a:srgbClr val="0091EA"/>
                </a:solidFill>
                <a:latin typeface="Source Sans Pro"/>
                <a:ea typeface="Source Sans Pro"/>
                <a:cs typeface="Source Sans Pro"/>
                <a:sym typeface="Source Sans Pro"/>
              </a:rPr>
              <a:t>Seasonality</a:t>
            </a:r>
          </a:p>
          <a:p>
            <a:pPr marL="285750" lvl="0" indent="-285750" algn="l" rtl="0">
              <a:spcBef>
                <a:spcPts val="600"/>
              </a:spcBef>
              <a:spcAft>
                <a:spcPts val="0"/>
              </a:spcAft>
              <a:buFont typeface="Arial" panose="020B0604020202020204" pitchFamily="34" charset="0"/>
              <a:buChar char="•"/>
            </a:pPr>
            <a:r>
              <a:rPr lang="en-US" sz="2400" b="1" dirty="0">
                <a:solidFill>
                  <a:srgbClr val="0091EA"/>
                </a:solidFill>
                <a:latin typeface="Source Sans Pro"/>
                <a:ea typeface="Source Sans Pro"/>
                <a:cs typeface="Source Sans Pro"/>
                <a:sym typeface="Source Sans Pro"/>
              </a:rPr>
              <a:t>Noise Components</a:t>
            </a:r>
            <a:endParaRPr sz="2400" dirty="0">
              <a:solidFill>
                <a:srgbClr val="263238"/>
              </a:solidFill>
              <a:latin typeface="Source Sans Pro"/>
              <a:ea typeface="Source Sans Pro"/>
              <a:cs typeface="Source Sans Pro"/>
              <a:sym typeface="Source Sans Pro"/>
            </a:endParaRPr>
          </a:p>
          <a:p>
            <a:pPr marL="0" lvl="0" indent="0" algn="l" rtl="0">
              <a:spcBef>
                <a:spcPts val="600"/>
              </a:spcBef>
              <a:spcAft>
                <a:spcPts val="0"/>
              </a:spcAft>
              <a:buNone/>
            </a:pPr>
            <a:endParaRPr dirty="0">
              <a:solidFill>
                <a:srgbClr val="263238"/>
              </a:solidFill>
              <a:latin typeface="Source Sans Pro"/>
              <a:ea typeface="Source Sans Pro"/>
              <a:cs typeface="Source Sans Pro"/>
              <a:sym typeface="Source Sans Pro"/>
            </a:endParaRPr>
          </a:p>
        </p:txBody>
      </p:sp>
      <p:sp>
        <p:nvSpPr>
          <p:cNvPr id="79" name="Google Shape;79;p13"/>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a:t>
            </a:fld>
            <a:endParaRPr/>
          </a:p>
        </p:txBody>
      </p:sp>
      <p:pic>
        <p:nvPicPr>
          <p:cNvPr id="5" name="Picture 4" descr="Timeline&#10;&#10;Description automatically generated">
            <a:extLst>
              <a:ext uri="{FF2B5EF4-FFF2-40B4-BE49-F238E27FC236}">
                <a16:creationId xmlns:a16="http://schemas.microsoft.com/office/drawing/2014/main" id="{67910AFD-EED5-1D4E-9DC4-4AFB4A8C9897}"/>
              </a:ext>
            </a:extLst>
          </p:cNvPr>
          <p:cNvPicPr>
            <a:picLocks noChangeAspect="1"/>
          </p:cNvPicPr>
          <p:nvPr/>
        </p:nvPicPr>
        <p:blipFill>
          <a:blip r:embed="rId3"/>
          <a:stretch>
            <a:fillRect/>
          </a:stretch>
        </p:blipFill>
        <p:spPr>
          <a:xfrm>
            <a:off x="4093666" y="1172785"/>
            <a:ext cx="4562874" cy="2183461"/>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63E9C7-FE8A-9840-8F8F-1F6F17A0F82D}"/>
              </a:ext>
            </a:extLst>
          </p:cNvPr>
          <p:cNvSpPr>
            <a:spLocks noGrp="1"/>
          </p:cNvSpPr>
          <p:nvPr>
            <p:ph type="title"/>
          </p:nvPr>
        </p:nvSpPr>
        <p:spPr/>
        <p:txBody>
          <a:bodyPr/>
          <a:lstStyle/>
          <a:p>
            <a:r>
              <a:rPr lang="en-US" dirty="0"/>
              <a:t>EDA</a:t>
            </a:r>
          </a:p>
        </p:txBody>
      </p:sp>
      <p:sp>
        <p:nvSpPr>
          <p:cNvPr id="5" name="Slide Number Placeholder 4">
            <a:extLst>
              <a:ext uri="{FF2B5EF4-FFF2-40B4-BE49-F238E27FC236}">
                <a16:creationId xmlns:a16="http://schemas.microsoft.com/office/drawing/2014/main" id="{F6766308-79DC-814A-8025-36DE73C6403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a:t>
            </a:fld>
            <a:endParaRPr lang="en"/>
          </a:p>
        </p:txBody>
      </p:sp>
      <p:pic>
        <p:nvPicPr>
          <p:cNvPr id="7" name="Picture 6" descr="Timeline&#10;&#10;Description automatically generated">
            <a:extLst>
              <a:ext uri="{FF2B5EF4-FFF2-40B4-BE49-F238E27FC236}">
                <a16:creationId xmlns:a16="http://schemas.microsoft.com/office/drawing/2014/main" id="{EEAFEA56-71E0-B547-BAD5-12D9D9E931CC}"/>
              </a:ext>
            </a:extLst>
          </p:cNvPr>
          <p:cNvPicPr>
            <a:picLocks noChangeAspect="1"/>
          </p:cNvPicPr>
          <p:nvPr/>
        </p:nvPicPr>
        <p:blipFill>
          <a:blip r:embed="rId3"/>
          <a:stretch>
            <a:fillRect/>
          </a:stretch>
        </p:blipFill>
        <p:spPr>
          <a:xfrm>
            <a:off x="786150" y="1010720"/>
            <a:ext cx="6017039" cy="3569594"/>
          </a:xfrm>
          <a:prstGeom prst="rect">
            <a:avLst/>
          </a:prstGeom>
        </p:spPr>
      </p:pic>
    </p:spTree>
    <p:extLst>
      <p:ext uri="{BB962C8B-B14F-4D97-AF65-F5344CB8AC3E}">
        <p14:creationId xmlns:p14="http://schemas.microsoft.com/office/powerpoint/2010/main" val="27673823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3"/>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Results</a:t>
            </a:r>
            <a:endParaRPr dirty="0"/>
          </a:p>
        </p:txBody>
      </p:sp>
      <p:sp>
        <p:nvSpPr>
          <p:cNvPr id="76" name="Google Shape;76;p13"/>
          <p:cNvSpPr txBox="1"/>
          <p:nvPr/>
        </p:nvSpPr>
        <p:spPr>
          <a:xfrm>
            <a:off x="786149" y="1172785"/>
            <a:ext cx="6815298" cy="2302800"/>
          </a:xfrm>
          <a:prstGeom prst="rect">
            <a:avLst/>
          </a:prstGeom>
          <a:noFill/>
          <a:ln>
            <a:noFill/>
          </a:ln>
        </p:spPr>
        <p:txBody>
          <a:bodyPr spcFirstLastPara="1" wrap="square" lIns="91425" tIns="91425" rIns="91425" bIns="91425" anchor="t" anchorCtr="0">
            <a:noAutofit/>
          </a:bodyPr>
          <a:lstStyle/>
          <a:p>
            <a:pPr marL="0" lvl="0" indent="0" algn="l" rtl="0">
              <a:spcBef>
                <a:spcPts val="600"/>
              </a:spcBef>
              <a:spcAft>
                <a:spcPts val="0"/>
              </a:spcAft>
              <a:buNone/>
            </a:pPr>
            <a:r>
              <a:rPr lang="en-US" sz="2400" b="1" dirty="0">
                <a:solidFill>
                  <a:srgbClr val="0091EA"/>
                </a:solidFill>
                <a:latin typeface="Source Sans Pro"/>
                <a:ea typeface="Source Sans Pro"/>
                <a:cs typeface="Source Sans Pro"/>
                <a:sym typeface="Source Sans Pro"/>
              </a:rPr>
              <a:t>Models Tested:</a:t>
            </a:r>
          </a:p>
          <a:p>
            <a:pPr marL="285750" lvl="0" indent="-285750" algn="l" rtl="0">
              <a:spcBef>
                <a:spcPts val="600"/>
              </a:spcBef>
              <a:spcAft>
                <a:spcPts val="0"/>
              </a:spcAft>
              <a:buFont typeface="Arial" panose="020B0604020202020204" pitchFamily="34" charset="0"/>
              <a:buChar char="•"/>
            </a:pPr>
            <a:r>
              <a:rPr lang="en-US" sz="2400" b="1" dirty="0">
                <a:solidFill>
                  <a:srgbClr val="0091EA"/>
                </a:solidFill>
                <a:latin typeface="Source Sans Pro"/>
                <a:ea typeface="Source Sans Pro"/>
                <a:cs typeface="Source Sans Pro"/>
                <a:sym typeface="Source Sans Pro"/>
              </a:rPr>
              <a:t>Autoregression (AR)</a:t>
            </a:r>
          </a:p>
          <a:p>
            <a:pPr marL="285750" lvl="0" indent="-285750" algn="l" rtl="0">
              <a:spcBef>
                <a:spcPts val="600"/>
              </a:spcBef>
              <a:spcAft>
                <a:spcPts val="0"/>
              </a:spcAft>
              <a:buFont typeface="Arial" panose="020B0604020202020204" pitchFamily="34" charset="0"/>
              <a:buChar char="•"/>
            </a:pPr>
            <a:r>
              <a:rPr lang="en-US" sz="2400" b="1" dirty="0">
                <a:solidFill>
                  <a:srgbClr val="0091EA"/>
                </a:solidFill>
                <a:latin typeface="Source Sans Pro"/>
                <a:ea typeface="Source Sans Pro"/>
                <a:cs typeface="Source Sans Pro"/>
                <a:sym typeface="Source Sans Pro"/>
              </a:rPr>
              <a:t>Autoregressive Moving Average(ARMA)</a:t>
            </a:r>
          </a:p>
          <a:p>
            <a:pPr marL="285750" indent="-285750">
              <a:spcBef>
                <a:spcPts val="600"/>
              </a:spcBef>
              <a:buFont typeface="Arial" panose="020B0604020202020204" pitchFamily="34" charset="0"/>
              <a:buChar char="•"/>
            </a:pPr>
            <a:r>
              <a:rPr lang="en-US" b="1" dirty="0">
                <a:solidFill>
                  <a:schemeClr val="accent1"/>
                </a:solidFill>
                <a:latin typeface="Source Sans Pro" panose="020B0503030403020204" pitchFamily="34" charset="0"/>
                <a:ea typeface="Source Sans Pro" panose="020B0503030403020204" pitchFamily="34" charset="0"/>
              </a:rPr>
              <a:t>Autoregressive integrated moving average (ARIMA)</a:t>
            </a:r>
          </a:p>
          <a:p>
            <a:pPr marL="285750" indent="-285750">
              <a:spcBef>
                <a:spcPts val="600"/>
              </a:spcBef>
              <a:buFont typeface="Arial" panose="020B0604020202020204" pitchFamily="34" charset="0"/>
              <a:buChar char="•"/>
            </a:pPr>
            <a:r>
              <a:rPr lang="en-US" b="1" dirty="0">
                <a:solidFill>
                  <a:schemeClr val="accent1"/>
                </a:solidFill>
                <a:latin typeface="Source Sans Pro" panose="020B0503030403020204" pitchFamily="34" charset="0"/>
                <a:ea typeface="Source Sans Pro" panose="020B0503030403020204" pitchFamily="34" charset="0"/>
              </a:rPr>
              <a:t>Seasonal autoregressive integrated moving average (SARIMA)</a:t>
            </a:r>
          </a:p>
          <a:p>
            <a:pPr marL="285750" indent="-285750">
              <a:spcBef>
                <a:spcPts val="600"/>
              </a:spcBef>
              <a:buFont typeface="Arial" panose="020B0604020202020204" pitchFamily="34" charset="0"/>
              <a:buChar char="•"/>
            </a:pPr>
            <a:r>
              <a:rPr lang="en-US" b="1" dirty="0" err="1">
                <a:solidFill>
                  <a:schemeClr val="accent1"/>
                </a:solidFill>
                <a:latin typeface="Source Sans Pro" panose="020B0503030403020204" pitchFamily="34" charset="0"/>
                <a:ea typeface="Source Sans Pro" panose="020B0503030403020204" pitchFamily="34" charset="0"/>
              </a:rPr>
              <a:t>XGBoost</a:t>
            </a:r>
            <a:endParaRPr lang="en-US" b="1" dirty="0">
              <a:solidFill>
                <a:schemeClr val="accent1"/>
              </a:solidFill>
              <a:latin typeface="Source Sans Pro" panose="020B0503030403020204" pitchFamily="34" charset="0"/>
              <a:ea typeface="Source Sans Pro" panose="020B0503030403020204" pitchFamily="34" charset="0"/>
            </a:endParaRPr>
          </a:p>
          <a:p>
            <a:pPr marL="285750" indent="-285750">
              <a:spcBef>
                <a:spcPts val="600"/>
              </a:spcBef>
              <a:buFont typeface="Arial" panose="020B0604020202020204" pitchFamily="34" charset="0"/>
              <a:buChar char="•"/>
            </a:pPr>
            <a:r>
              <a:rPr lang="en-US" b="1" dirty="0" err="1">
                <a:solidFill>
                  <a:schemeClr val="accent1"/>
                </a:solidFill>
                <a:latin typeface="Source Sans Pro" panose="020B0503030403020204" pitchFamily="34" charset="0"/>
                <a:ea typeface="Source Sans Pro" panose="020B0503030403020204" pitchFamily="34" charset="0"/>
              </a:rPr>
              <a:t>Lightgbm</a:t>
            </a:r>
            <a:endParaRPr lang="en-US" b="1" dirty="0">
              <a:solidFill>
                <a:schemeClr val="accent1"/>
              </a:solidFill>
              <a:latin typeface="Source Sans Pro" panose="020B0503030403020204" pitchFamily="34" charset="0"/>
              <a:ea typeface="Source Sans Pro" panose="020B0503030403020204" pitchFamily="34" charset="0"/>
            </a:endParaRPr>
          </a:p>
          <a:p>
            <a:pPr marL="285750" indent="-285750">
              <a:spcBef>
                <a:spcPts val="600"/>
              </a:spcBef>
              <a:buFont typeface="Arial" panose="020B0604020202020204" pitchFamily="34" charset="0"/>
              <a:buChar char="•"/>
            </a:pPr>
            <a:r>
              <a:rPr lang="en-US" b="1" dirty="0">
                <a:solidFill>
                  <a:schemeClr val="accent1"/>
                </a:solidFill>
                <a:latin typeface="Source Sans Pro" panose="020B0503030403020204" pitchFamily="34" charset="0"/>
                <a:ea typeface="Source Sans Pro" panose="020B0503030403020204" pitchFamily="34" charset="0"/>
              </a:rPr>
              <a:t>Prophet</a:t>
            </a:r>
          </a:p>
          <a:p>
            <a:pPr marL="285750" indent="-285750">
              <a:spcBef>
                <a:spcPts val="600"/>
              </a:spcBef>
              <a:buFont typeface="Arial" panose="020B0604020202020204" pitchFamily="34" charset="0"/>
              <a:buChar char="•"/>
            </a:pPr>
            <a:r>
              <a:rPr lang="en-US" b="1" dirty="0" err="1">
                <a:solidFill>
                  <a:schemeClr val="accent1"/>
                </a:solidFill>
                <a:latin typeface="Source Sans Pro" panose="020B0503030403020204" pitchFamily="34" charset="0"/>
                <a:ea typeface="Source Sans Pro" panose="020B0503030403020204" pitchFamily="34" charset="0"/>
              </a:rPr>
              <a:t>DeepAR</a:t>
            </a:r>
            <a:endParaRPr lang="en-US" b="1" dirty="0">
              <a:solidFill>
                <a:schemeClr val="accent1"/>
              </a:solidFill>
              <a:latin typeface="Source Sans Pro" panose="020B0503030403020204" pitchFamily="34" charset="0"/>
              <a:ea typeface="Source Sans Pro" panose="020B0503030403020204" pitchFamily="34" charset="0"/>
            </a:endParaRPr>
          </a:p>
        </p:txBody>
      </p:sp>
      <p:sp>
        <p:nvSpPr>
          <p:cNvPr id="79" name="Google Shape;79;p13"/>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a:t>
            </a:fld>
            <a:endParaRPr/>
          </a:p>
        </p:txBody>
      </p:sp>
    </p:spTree>
    <p:extLst>
      <p:ext uri="{BB962C8B-B14F-4D97-AF65-F5344CB8AC3E}">
        <p14:creationId xmlns:p14="http://schemas.microsoft.com/office/powerpoint/2010/main" val="40766207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12F7D1-EE8F-0042-82DB-ADB557B8E495}"/>
              </a:ext>
            </a:extLst>
          </p:cNvPr>
          <p:cNvSpPr>
            <a:spLocks noGrp="1"/>
          </p:cNvSpPr>
          <p:nvPr>
            <p:ph type="title"/>
          </p:nvPr>
        </p:nvSpPr>
        <p:spPr/>
        <p:txBody>
          <a:bodyPr/>
          <a:lstStyle/>
          <a:p>
            <a:r>
              <a:rPr lang="en-US" dirty="0"/>
              <a:t>AR</a:t>
            </a:r>
          </a:p>
        </p:txBody>
      </p:sp>
      <p:sp>
        <p:nvSpPr>
          <p:cNvPr id="5" name="Slide Number Placeholder 4">
            <a:extLst>
              <a:ext uri="{FF2B5EF4-FFF2-40B4-BE49-F238E27FC236}">
                <a16:creationId xmlns:a16="http://schemas.microsoft.com/office/drawing/2014/main" id="{9C44FF72-BB9E-F04C-9733-AFEBB2E61F2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a:t>
            </a:fld>
            <a:endParaRPr lang="en"/>
          </a:p>
        </p:txBody>
      </p:sp>
      <p:pic>
        <p:nvPicPr>
          <p:cNvPr id="7" name="Picture 6" descr="Chart, line chart&#10;&#10;Description automatically generated">
            <a:extLst>
              <a:ext uri="{FF2B5EF4-FFF2-40B4-BE49-F238E27FC236}">
                <a16:creationId xmlns:a16="http://schemas.microsoft.com/office/drawing/2014/main" id="{F4E514B9-29E0-C94E-AC33-9F4AB0E6BDEC}"/>
              </a:ext>
            </a:extLst>
          </p:cNvPr>
          <p:cNvPicPr>
            <a:picLocks noChangeAspect="1"/>
          </p:cNvPicPr>
          <p:nvPr/>
        </p:nvPicPr>
        <p:blipFill>
          <a:blip r:embed="rId2"/>
          <a:stretch>
            <a:fillRect/>
          </a:stretch>
        </p:blipFill>
        <p:spPr>
          <a:xfrm>
            <a:off x="698500" y="1010720"/>
            <a:ext cx="7747000" cy="3975100"/>
          </a:xfrm>
          <a:prstGeom prst="rect">
            <a:avLst/>
          </a:prstGeom>
        </p:spPr>
      </p:pic>
    </p:spTree>
    <p:extLst>
      <p:ext uri="{BB962C8B-B14F-4D97-AF65-F5344CB8AC3E}">
        <p14:creationId xmlns:p14="http://schemas.microsoft.com/office/powerpoint/2010/main" val="29024630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3CCDA-06D2-164A-A48A-D332A9F1B35A}"/>
              </a:ext>
            </a:extLst>
          </p:cNvPr>
          <p:cNvSpPr>
            <a:spLocks noGrp="1"/>
          </p:cNvSpPr>
          <p:nvPr>
            <p:ph type="title"/>
          </p:nvPr>
        </p:nvSpPr>
        <p:spPr/>
        <p:txBody>
          <a:bodyPr/>
          <a:lstStyle/>
          <a:p>
            <a:r>
              <a:rPr lang="en-US" dirty="0"/>
              <a:t>Seasonal Autoregressive Integrated Moving-Average (SARIMA)</a:t>
            </a:r>
          </a:p>
        </p:txBody>
      </p:sp>
      <p:sp>
        <p:nvSpPr>
          <p:cNvPr id="5" name="Slide Number Placeholder 4">
            <a:extLst>
              <a:ext uri="{FF2B5EF4-FFF2-40B4-BE49-F238E27FC236}">
                <a16:creationId xmlns:a16="http://schemas.microsoft.com/office/drawing/2014/main" id="{BB2E4264-E2BD-2F4E-A03D-16AF2C30750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a:t>
            </a:fld>
            <a:endParaRPr lang="en"/>
          </a:p>
        </p:txBody>
      </p:sp>
      <p:pic>
        <p:nvPicPr>
          <p:cNvPr id="7" name="Picture 6" descr="Chart, line chart&#10;&#10;Description automatically generated">
            <a:extLst>
              <a:ext uri="{FF2B5EF4-FFF2-40B4-BE49-F238E27FC236}">
                <a16:creationId xmlns:a16="http://schemas.microsoft.com/office/drawing/2014/main" id="{B1E872CC-DAC5-AE49-B9F1-BD0B15F27241}"/>
              </a:ext>
            </a:extLst>
          </p:cNvPr>
          <p:cNvPicPr>
            <a:picLocks noChangeAspect="1"/>
          </p:cNvPicPr>
          <p:nvPr/>
        </p:nvPicPr>
        <p:blipFill>
          <a:blip r:embed="rId2"/>
          <a:stretch>
            <a:fillRect/>
          </a:stretch>
        </p:blipFill>
        <p:spPr>
          <a:xfrm>
            <a:off x="692150" y="1010720"/>
            <a:ext cx="7759700" cy="3962400"/>
          </a:xfrm>
          <a:prstGeom prst="rect">
            <a:avLst/>
          </a:prstGeom>
        </p:spPr>
      </p:pic>
    </p:spTree>
    <p:extLst>
      <p:ext uri="{BB962C8B-B14F-4D97-AF65-F5344CB8AC3E}">
        <p14:creationId xmlns:p14="http://schemas.microsoft.com/office/powerpoint/2010/main" val="8323738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38C21-91D6-7445-AF27-FCD2F4EA2CAB}"/>
              </a:ext>
            </a:extLst>
          </p:cNvPr>
          <p:cNvSpPr>
            <a:spLocks noGrp="1"/>
          </p:cNvSpPr>
          <p:nvPr>
            <p:ph type="title"/>
          </p:nvPr>
        </p:nvSpPr>
        <p:spPr/>
        <p:txBody>
          <a:bodyPr/>
          <a:lstStyle/>
          <a:p>
            <a:r>
              <a:rPr lang="en-US" dirty="0"/>
              <a:t>Auto SARIMA </a:t>
            </a:r>
          </a:p>
        </p:txBody>
      </p:sp>
      <p:sp>
        <p:nvSpPr>
          <p:cNvPr id="5" name="Slide Number Placeholder 4">
            <a:extLst>
              <a:ext uri="{FF2B5EF4-FFF2-40B4-BE49-F238E27FC236}">
                <a16:creationId xmlns:a16="http://schemas.microsoft.com/office/drawing/2014/main" id="{AE76F6CD-DADD-1748-9CDB-E1FD0CA6B84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a:t>
            </a:fld>
            <a:endParaRPr lang="en"/>
          </a:p>
        </p:txBody>
      </p:sp>
      <p:pic>
        <p:nvPicPr>
          <p:cNvPr id="7" name="Picture 6" descr="Chart, line chart&#10;&#10;Description automatically generated">
            <a:extLst>
              <a:ext uri="{FF2B5EF4-FFF2-40B4-BE49-F238E27FC236}">
                <a16:creationId xmlns:a16="http://schemas.microsoft.com/office/drawing/2014/main" id="{ED87A0A5-C3D1-2C45-A922-5FB4C93C86D0}"/>
              </a:ext>
            </a:extLst>
          </p:cNvPr>
          <p:cNvPicPr>
            <a:picLocks noChangeAspect="1"/>
          </p:cNvPicPr>
          <p:nvPr/>
        </p:nvPicPr>
        <p:blipFill>
          <a:blip r:embed="rId2"/>
          <a:stretch>
            <a:fillRect/>
          </a:stretch>
        </p:blipFill>
        <p:spPr>
          <a:xfrm>
            <a:off x="312476" y="971551"/>
            <a:ext cx="8216900" cy="3975100"/>
          </a:xfrm>
          <a:prstGeom prst="rect">
            <a:avLst/>
          </a:prstGeom>
        </p:spPr>
      </p:pic>
    </p:spTree>
    <p:extLst>
      <p:ext uri="{BB962C8B-B14F-4D97-AF65-F5344CB8AC3E}">
        <p14:creationId xmlns:p14="http://schemas.microsoft.com/office/powerpoint/2010/main" val="13337010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CF203-E4C5-1241-A894-9763F2F0977C}"/>
              </a:ext>
            </a:extLst>
          </p:cNvPr>
          <p:cNvSpPr>
            <a:spLocks noGrp="1"/>
          </p:cNvSpPr>
          <p:nvPr>
            <p:ph type="title"/>
          </p:nvPr>
        </p:nvSpPr>
        <p:spPr/>
        <p:txBody>
          <a:bodyPr/>
          <a:lstStyle/>
          <a:p>
            <a:r>
              <a:rPr lang="en-US" dirty="0"/>
              <a:t>Linear Model - XGBOOST</a:t>
            </a:r>
          </a:p>
        </p:txBody>
      </p:sp>
      <p:sp>
        <p:nvSpPr>
          <p:cNvPr id="5" name="Slide Number Placeholder 4">
            <a:extLst>
              <a:ext uri="{FF2B5EF4-FFF2-40B4-BE49-F238E27FC236}">
                <a16:creationId xmlns:a16="http://schemas.microsoft.com/office/drawing/2014/main" id="{71D04865-1BA7-7A4C-8150-D7FBC936572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a:t>
            </a:fld>
            <a:endParaRPr lang="en"/>
          </a:p>
        </p:txBody>
      </p:sp>
      <p:pic>
        <p:nvPicPr>
          <p:cNvPr id="7" name="Picture 6" descr="Chart, line chart&#10;&#10;Description automatically generated">
            <a:extLst>
              <a:ext uri="{FF2B5EF4-FFF2-40B4-BE49-F238E27FC236}">
                <a16:creationId xmlns:a16="http://schemas.microsoft.com/office/drawing/2014/main" id="{A71AB9A9-37C1-AA4C-9853-A4FEEF15400D}"/>
              </a:ext>
            </a:extLst>
          </p:cNvPr>
          <p:cNvPicPr>
            <a:picLocks noChangeAspect="1"/>
          </p:cNvPicPr>
          <p:nvPr/>
        </p:nvPicPr>
        <p:blipFill>
          <a:blip r:embed="rId2"/>
          <a:stretch>
            <a:fillRect/>
          </a:stretch>
        </p:blipFill>
        <p:spPr>
          <a:xfrm>
            <a:off x="2178050" y="1246698"/>
            <a:ext cx="4787900" cy="3238500"/>
          </a:xfrm>
          <a:prstGeom prst="rect">
            <a:avLst/>
          </a:prstGeom>
        </p:spPr>
      </p:pic>
    </p:spTree>
    <p:extLst>
      <p:ext uri="{BB962C8B-B14F-4D97-AF65-F5344CB8AC3E}">
        <p14:creationId xmlns:p14="http://schemas.microsoft.com/office/powerpoint/2010/main" val="761095699"/>
      </p:ext>
    </p:extLst>
  </p:cSld>
  <p:clrMapOvr>
    <a:masterClrMapping/>
  </p:clrMapOvr>
</p:sld>
</file>

<file path=ppt/theme/theme1.xml><?xml version="1.0" encoding="utf-8"?>
<a:theme xmlns:a="http://schemas.openxmlformats.org/drawingml/2006/main" name="Cordelia template">
  <a:themeElements>
    <a:clrScheme name="Custom 347">
      <a:dk1>
        <a:srgbClr val="263238"/>
      </a:dk1>
      <a:lt1>
        <a:srgbClr val="FFFFFF"/>
      </a:lt1>
      <a:dk2>
        <a:srgbClr val="607D8B"/>
      </a:dk2>
      <a:lt2>
        <a:srgbClr val="ECEFF1"/>
      </a:lt2>
      <a:accent1>
        <a:srgbClr val="0091EA"/>
      </a:accent1>
      <a:accent2>
        <a:srgbClr val="0053A3"/>
      </a:accent2>
      <a:accent3>
        <a:srgbClr val="607D8B"/>
      </a:accent3>
      <a:accent4>
        <a:srgbClr val="CFD8DC"/>
      </a:accent4>
      <a:accent5>
        <a:srgbClr val="ECEFF1"/>
      </a:accent5>
      <a:accent6>
        <a:srgbClr val="ACDBF8"/>
      </a:accent6>
      <a:hlink>
        <a:srgbClr val="0091EA"/>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385</TotalTime>
  <Words>358</Words>
  <Application>Microsoft Macintosh PowerPoint</Application>
  <PresentationFormat>On-screen Show (16:9)</PresentationFormat>
  <Paragraphs>52</Paragraphs>
  <Slides>11</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Roboto Slab</vt:lpstr>
      <vt:lpstr>Source Sans Pro</vt:lpstr>
      <vt:lpstr>Arial</vt:lpstr>
      <vt:lpstr>Cordelia template</vt:lpstr>
      <vt:lpstr>Beijing Air Pollution Time Series  By: Michael Rozenvasser</vt:lpstr>
      <vt:lpstr>DATA</vt:lpstr>
      <vt:lpstr>EDA</vt:lpstr>
      <vt:lpstr>EDA</vt:lpstr>
      <vt:lpstr>Results</vt:lpstr>
      <vt:lpstr>AR</vt:lpstr>
      <vt:lpstr>Seasonal Autoregressive Integrated Moving-Average (SARIMA)</vt:lpstr>
      <vt:lpstr>Auto SARIMA </vt:lpstr>
      <vt:lpstr>Linear Model - XGBOOST</vt:lpstr>
      <vt:lpstr>Best Model</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Beijing Air Pollution Time Series  By: Michael Rozenvasser</dc:title>
  <cp:lastModifiedBy>Michael Rozenvasser</cp:lastModifiedBy>
  <cp:revision>8</cp:revision>
  <dcterms:modified xsi:type="dcterms:W3CDTF">2021-02-01T20:40:57Z</dcterms:modified>
</cp:coreProperties>
</file>