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3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ozm\Downloads\m5_survey_data_technologies_normalised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ozm\Downloads\m5_survey_data_technologies_normalised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[m5_survey_data_technologies_normalised(1).csv]Sheet3!PivotTable4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</a:t>
            </a:r>
            <a:r>
              <a:rPr lang="en-US" baseline="0" dirty="0"/>
              <a:t> Postings in Descending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Sheet3!$A$4:$A$16</c:f>
              <c:strCache>
                <c:ptCount val="12"/>
                <c:pt idx="0">
                  <c:v>MongoDB</c:v>
                </c:pt>
                <c:pt idx="1">
                  <c:v>MySQL</c:v>
                </c:pt>
                <c:pt idx="2">
                  <c:v>Oracle</c:v>
                </c:pt>
                <c:pt idx="3">
                  <c:v>PostgreSQL</c:v>
                </c:pt>
                <c:pt idx="4">
                  <c:v>SQL</c:v>
                </c:pt>
                <c:pt idx="5">
                  <c:v>C%2B%2B</c:v>
                </c:pt>
                <c:pt idx="6">
                  <c:v>C%23</c:v>
                </c:pt>
                <c:pt idx="7">
                  <c:v>Scala</c:v>
                </c:pt>
                <c:pt idx="8">
                  <c:v>Python</c:v>
                </c:pt>
                <c:pt idx="9">
                  <c:v>JavaScript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14</c:v>
                </c:pt>
                <c:pt idx="5">
                  <c:v>19</c:v>
                </c:pt>
                <c:pt idx="6">
                  <c:v>20</c:v>
                </c:pt>
                <c:pt idx="7">
                  <c:v>47</c:v>
                </c:pt>
                <c:pt idx="8">
                  <c:v>48</c:v>
                </c:pt>
                <c:pt idx="9">
                  <c:v>66</c:v>
                </c:pt>
                <c:pt idx="10">
                  <c:v>88</c:v>
                </c:pt>
                <c:pt idx="11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5-4EE1-959A-4E6E326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8586424"/>
        <c:axId val="558587080"/>
      </c:barChart>
      <c:catAx>
        <c:axId val="558586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Job</a:t>
                </a:r>
                <a:r>
                  <a:rPr lang="en-CA" baseline="0" dirty="0"/>
                  <a:t> Language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587080"/>
        <c:crosses val="autoZero"/>
        <c:auto val="1"/>
        <c:lblAlgn val="ctr"/>
        <c:lblOffset val="100"/>
        <c:noMultiLvlLbl val="0"/>
      </c:catAx>
      <c:valAx>
        <c:axId val="558587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586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[m5_survey_data_technologies_normalised(1).csv]Sheet5!PivotTable5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 Languages and Salaries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Sheet5!$A$4:$A$14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Sheet5!$B$4:$B$14</c:f>
              <c:numCache>
                <c:formatCode>General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A-4DCF-89A8-A81992E431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62096248"/>
        <c:axId val="562097560"/>
      </c:barChart>
      <c:catAx>
        <c:axId val="562096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97560"/>
        <c:crosses val="autoZero"/>
        <c:auto val="1"/>
        <c:lblAlgn val="ctr"/>
        <c:lblOffset val="100"/>
        <c:noMultiLvlLbl val="0"/>
      </c:catAx>
      <c:valAx>
        <c:axId val="562097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Salary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9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0198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Martin Mroz</a:t>
            </a:r>
          </a:p>
          <a:p>
            <a:pPr marL="0" indent="0">
              <a:buNone/>
            </a:pPr>
            <a:r>
              <a:rPr lang="en-US" dirty="0"/>
              <a:t>December 2</a:t>
            </a:r>
            <a:r>
              <a:rPr lang="en-US" baseline="30000" dirty="0"/>
              <a:t>nd</a:t>
            </a:r>
            <a:r>
              <a:rPr lang="en-US" dirty="0"/>
              <a:t>,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u="sng" dirty="0"/>
              <a:t>Findings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most desired database for the future</a:t>
            </a:r>
          </a:p>
          <a:p>
            <a:r>
              <a:rPr lang="en-US" dirty="0"/>
              <a:t>MySQL is currently the most used</a:t>
            </a:r>
          </a:p>
          <a:p>
            <a:r>
              <a:rPr lang="en-US" dirty="0" err="1"/>
              <a:t>Elastisearch</a:t>
            </a:r>
            <a:r>
              <a:rPr lang="en-US" dirty="0"/>
              <a:t> is currently 7</a:t>
            </a:r>
            <a:r>
              <a:rPr lang="en-US" baseline="30000" dirty="0"/>
              <a:t>th</a:t>
            </a:r>
            <a:r>
              <a:rPr lang="en-US" dirty="0"/>
              <a:t> most used but is 5</a:t>
            </a:r>
            <a:r>
              <a:rPr lang="en-US" baseline="30000" dirty="0"/>
              <a:t>th</a:t>
            </a:r>
            <a:r>
              <a:rPr lang="en-US" dirty="0"/>
              <a:t> in future desire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u="sng" dirty="0"/>
              <a:t>Implications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Oracle is currently 8</a:t>
            </a:r>
            <a:r>
              <a:rPr lang="en-US" baseline="30000" dirty="0"/>
              <a:t>th</a:t>
            </a:r>
            <a:r>
              <a:rPr lang="en-US" dirty="0"/>
              <a:t> in usage but is not top-10 for the future, where DynamoDB enters at 10th</a:t>
            </a:r>
          </a:p>
          <a:p>
            <a:r>
              <a:rPr lang="en-US" dirty="0"/>
              <a:t>MongoDB is the 2</a:t>
            </a:r>
            <a:r>
              <a:rPr lang="en-US" baseline="30000" dirty="0"/>
              <a:t>nd</a:t>
            </a:r>
            <a:r>
              <a:rPr lang="en-US" dirty="0"/>
              <a:t> most desired database but is 5</a:t>
            </a:r>
            <a:r>
              <a:rPr lang="en-US" baseline="30000" dirty="0"/>
              <a:t>th</a:t>
            </a:r>
            <a:r>
              <a:rPr lang="en-US" dirty="0"/>
              <a:t> currently used, a large shift towards that DB is expected</a:t>
            </a:r>
          </a:p>
          <a:p>
            <a:r>
              <a:rPr lang="en-US" dirty="0"/>
              <a:t>Similarly, Redis is also expected to move up in usage as it is the 3</a:t>
            </a:r>
            <a:r>
              <a:rPr lang="en-US" baseline="30000" dirty="0"/>
              <a:t>rd</a:t>
            </a:r>
            <a:r>
              <a:rPr lang="en-US" dirty="0"/>
              <a:t> most desired but 6</a:t>
            </a:r>
            <a:r>
              <a:rPr lang="en-US" baseline="30000" dirty="0"/>
              <a:t>th</a:t>
            </a:r>
            <a:r>
              <a:rPr lang="en-US" dirty="0"/>
              <a:t> most used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https://dataplatform.cloud.ibm.com/dashboards/d146624e-1ac8-44e1-b27c-1ff0eeddb59c/view/5a61e716379c2cdf12cad4e4079e7f0674307108b7bb875783d77b495c672497a93f1294c82d43088f445032a6ea150fcf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991AD-ECFF-4123-8203-0840376C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97" y="1341432"/>
            <a:ext cx="8199455" cy="252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D564F-998D-4C5D-808F-7203A19B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97" y="3866357"/>
            <a:ext cx="8199455" cy="23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FC1D4-D902-4DC6-93F8-34638BE5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59" y="1519865"/>
            <a:ext cx="8095801" cy="2559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BAD7D-1760-4FAC-977E-02E2ADFE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59" y="4079629"/>
            <a:ext cx="8095801" cy="22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1686-E817-4394-AFFF-4395DF1A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25" y="1333807"/>
            <a:ext cx="8232949" cy="2829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3AB87-EB06-4721-8C1B-67647483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25" y="4163469"/>
            <a:ext cx="8232949" cy="22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Current technology trends vs upcoming trends</a:t>
            </a:r>
          </a:p>
          <a:p>
            <a:r>
              <a:rPr lang="en-US" dirty="0"/>
              <a:t>Gender gap</a:t>
            </a:r>
          </a:p>
          <a:p>
            <a:r>
              <a:rPr lang="en-US" dirty="0"/>
              <a:t>Age and Education discrimination</a:t>
            </a:r>
          </a:p>
          <a:p>
            <a:r>
              <a:rPr lang="en-US" dirty="0"/>
              <a:t>Lack of developers/programmers in developing nations</a:t>
            </a:r>
          </a:p>
          <a:p>
            <a:r>
              <a:rPr lang="en-US" dirty="0"/>
              <a:t>Retraining and reskilling workers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small amount of countries control most of the tech workers e.g. USA</a:t>
            </a:r>
          </a:p>
          <a:p>
            <a:r>
              <a:rPr lang="en-US" dirty="0"/>
              <a:t>Significant gender gap exists, with few female workers</a:t>
            </a:r>
          </a:p>
          <a:p>
            <a:r>
              <a:rPr lang="en-US" dirty="0"/>
              <a:t>Trends in technology are constantly shifting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workers and companies need to be flexible to adapted to ever evolving tech trends</a:t>
            </a:r>
          </a:p>
          <a:p>
            <a:r>
              <a:rPr lang="en-US" dirty="0"/>
              <a:t>The tech lag in developing countries will increase unless dealt with</a:t>
            </a:r>
          </a:p>
          <a:p>
            <a:r>
              <a:rPr lang="en-US" dirty="0"/>
              <a:t>Significant steps are required to encourage females to enter the tech sector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in languages, databases, platforms, and web frames</a:t>
            </a:r>
          </a:p>
          <a:p>
            <a:r>
              <a:rPr lang="en-US" dirty="0"/>
              <a:t>Demographic trends e.g. gender, age</a:t>
            </a:r>
          </a:p>
          <a:p>
            <a:r>
              <a:rPr lang="en-US" dirty="0"/>
              <a:t>Future trends</a:t>
            </a:r>
          </a:p>
          <a:p>
            <a:r>
              <a:rPr lang="en-US" dirty="0"/>
              <a:t>Actions to be taken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European Respondent 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07DF1-58F3-4357-8AB1-84DBEEB6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20" y="2505075"/>
            <a:ext cx="3961922" cy="3684588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A487F1-8C1A-494C-A725-9E5EDDACE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Respondent Count By 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D42F9F-9913-453A-9B12-ECA1B90997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78886" y="2868785"/>
            <a:ext cx="6123154" cy="2957167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3812E1F-3A27-464F-8448-38150DCE4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335984"/>
              </p:ext>
            </p:extLst>
          </p:nvPr>
        </p:nvGraphicFramePr>
        <p:xfrm>
          <a:off x="1984549" y="1708614"/>
          <a:ext cx="7908053" cy="4431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364556-3110-4945-A89F-D897E4246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401967"/>
              </p:ext>
            </p:extLst>
          </p:nvPr>
        </p:nvGraphicFramePr>
        <p:xfrm>
          <a:off x="2452947" y="1634247"/>
          <a:ext cx="6836968" cy="421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Assessing the state of various programming language usage and database usage</a:t>
            </a:r>
          </a:p>
          <a:p>
            <a:r>
              <a:rPr lang="en-US" sz="2200" dirty="0"/>
              <a:t>Will also be assessing: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Web Frames</a:t>
            </a:r>
          </a:p>
          <a:p>
            <a:r>
              <a:rPr lang="en-US" sz="2200" dirty="0"/>
              <a:t>Demographic information of respondents </a:t>
            </a:r>
          </a:p>
          <a:p>
            <a:r>
              <a:rPr lang="en-US" sz="2200" dirty="0"/>
              <a:t>Geographic distribution of programmers and language, database, </a:t>
            </a:r>
            <a:r>
              <a:rPr lang="en-US" sz="2200" dirty="0" err="1"/>
              <a:t>etc</a:t>
            </a:r>
            <a:r>
              <a:rPr lang="en-US" sz="2200" dirty="0"/>
              <a:t>… used</a:t>
            </a:r>
          </a:p>
          <a:p>
            <a:r>
              <a:rPr lang="en-US" sz="2200" dirty="0"/>
              <a:t>Gender differences in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goal of this presentation is to assess and analyze trends in global software and web development</a:t>
            </a:r>
          </a:p>
          <a:p>
            <a:r>
              <a:rPr lang="en-US" sz="2200" dirty="0"/>
              <a:t>Specifically:</a:t>
            </a:r>
          </a:p>
          <a:p>
            <a:pPr lvl="1"/>
            <a:r>
              <a:rPr lang="en-US" sz="1800" dirty="0"/>
              <a:t>Determining current in-demand skills</a:t>
            </a:r>
          </a:p>
          <a:p>
            <a:pPr lvl="1"/>
            <a:r>
              <a:rPr lang="en-US" sz="1800" dirty="0"/>
              <a:t>Predict future in-demand skills</a:t>
            </a:r>
          </a:p>
          <a:p>
            <a:pPr lvl="1"/>
            <a:r>
              <a:rPr lang="en-US" sz="1800" dirty="0"/>
              <a:t>Identify gaps in the workforce that need to be addressed</a:t>
            </a:r>
          </a:p>
          <a:p>
            <a:r>
              <a:rPr lang="en-US" sz="2200" dirty="0"/>
              <a:t>This presentation is intended for: students, programmers, developers, IT professionals, and HR professionals in tech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Stack Overflow 2019 Developer Survey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Job Postings</a:t>
            </a:r>
          </a:p>
          <a:p>
            <a:pPr lvl="1"/>
            <a:r>
              <a:rPr lang="en-US" sz="1800" dirty="0"/>
              <a:t>Programming Languages Survey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IBM Cognos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DC5DD-E654-499B-A378-EE730E41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1594799"/>
            <a:ext cx="1135538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F06A3-9D5A-4770-AF3F-A33A9CF8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" y="2462501"/>
            <a:ext cx="5555690" cy="292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63C16-2205-4888-90D9-FB73DA34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63" y="2462501"/>
            <a:ext cx="5191126" cy="29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u="sng" dirty="0"/>
              <a:t>Findings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top language currently used</a:t>
            </a:r>
          </a:p>
          <a:p>
            <a:r>
              <a:rPr lang="en-US" dirty="0" err="1"/>
              <a:t>Javascript</a:t>
            </a:r>
            <a:r>
              <a:rPr lang="en-US" dirty="0"/>
              <a:t> is over 2x more used that the #4 language, Bash</a:t>
            </a:r>
          </a:p>
          <a:p>
            <a:r>
              <a:rPr lang="en-US" dirty="0" err="1"/>
              <a:t>Javascript</a:t>
            </a:r>
            <a:r>
              <a:rPr lang="en-US" dirty="0"/>
              <a:t> is also the most desired language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u="sng" dirty="0"/>
              <a:t>Implications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Around 2000 less people want to learn </a:t>
            </a:r>
            <a:r>
              <a:rPr lang="en-US" dirty="0" err="1"/>
              <a:t>Javascript</a:t>
            </a:r>
            <a:r>
              <a:rPr lang="en-US" dirty="0"/>
              <a:t> next year so its demand is decreasing</a:t>
            </a:r>
          </a:p>
          <a:p>
            <a:r>
              <a:rPr lang="en-US" dirty="0"/>
              <a:t>Python is currently 5</a:t>
            </a:r>
            <a:r>
              <a:rPr lang="en-US" baseline="30000" dirty="0"/>
              <a:t>th</a:t>
            </a:r>
            <a:r>
              <a:rPr lang="en-US" dirty="0"/>
              <a:t> most used but 3</a:t>
            </a:r>
            <a:r>
              <a:rPr lang="en-US" baseline="30000" dirty="0"/>
              <a:t>rd</a:t>
            </a:r>
            <a:r>
              <a:rPr lang="en-US" dirty="0"/>
              <a:t> most desired so an increase in Python users is expected</a:t>
            </a:r>
          </a:p>
          <a:p>
            <a:r>
              <a:rPr lang="en-US" dirty="0"/>
              <a:t>Go &amp; Kotlin are both top-10 most desired for next year but not currently in the top-10 so more users are to be expected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C2556-0CA2-475A-814B-5DCFB6B4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2225675"/>
            <a:ext cx="5910869" cy="375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632-DA06-4C54-9D29-46BF0765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2" y="2225675"/>
            <a:ext cx="5456060" cy="3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602</Words>
  <Application>Microsoft Office PowerPoint</Application>
  <PresentationFormat>Widescreen</PresentationFormat>
  <Paragraphs>115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Analyst Capstone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Martin Mroz</cp:lastModifiedBy>
  <cp:revision>27</cp:revision>
  <dcterms:created xsi:type="dcterms:W3CDTF">2020-10-28T18:29:43Z</dcterms:created>
  <dcterms:modified xsi:type="dcterms:W3CDTF">2021-12-02T18:07:34Z</dcterms:modified>
</cp:coreProperties>
</file>