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8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9" r:id="rId11"/>
    <p:sldId id="300" r:id="rId12"/>
  </p:sldIdLst>
  <p:sldSz cx="12192000" cy="6858000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D09"/>
    <a:srgbClr val="A7190E"/>
    <a:srgbClr val="FFD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87467" autoAdjust="0"/>
  </p:normalViewPr>
  <p:slideViewPr>
    <p:cSldViewPr snapToObjects="1">
      <p:cViewPr varScale="1">
        <p:scale>
          <a:sx n="72" d="100"/>
          <a:sy n="72" d="100"/>
        </p:scale>
        <p:origin x="11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2410370A-4EA9-4720-9F5E-1510D96B4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30C2684-42A7-4DF6-9FE1-7001D18670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8051A36-CCDA-46D6-8751-4C8D74526861}" type="datetimeFigureOut">
              <a:rPr lang="pl-PL"/>
              <a:pPr>
                <a:defRPr/>
              </a:pPr>
              <a:t>13.11.2024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ACFDFD6-3813-49B7-BB0F-191E9B212A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82F540B-711C-459B-8E06-9C4104A3CF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8F4FCD9-BA7F-48A7-B3B3-82ADBA7B3B21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D818A71B-DC1F-408C-B3D1-E849FB7B4B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9C2135F-0056-4A00-9936-7DC2A5ED369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958589B-E6FC-4863-935D-DE3851DA945C}" type="datetimeFigureOut">
              <a:rPr lang="pl-PL"/>
              <a:pPr>
                <a:defRPr/>
              </a:pPr>
              <a:t>13.11.2024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2A0AA2D0-0220-4B41-946E-A13520E091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ED235504-81E4-44E6-8904-ECD328F55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6D310A0-03E4-4B1C-8E07-370908C2DC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850364-4A0B-4F60-93B9-58F4EA961F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580E2B2-3987-459E-9E73-FCE4CF2EC872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Przypomnienie o czym jest aplikacja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0E2B2-3987-459E-9E73-FCE4CF2EC872}" type="slidenum">
              <a:rPr lang="pl-PL" altLang="pl-PL" smtClean="0"/>
              <a:pPr/>
              <a:t>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332667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Tak wygląda obecnie menu pracownika</a:t>
            </a:r>
          </a:p>
          <a:p>
            <a:r>
              <a:rPr lang="pl-PL" dirty="0"/>
              <a:t>- Jest plan zmiany, jeżeli się uda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0E2B2-3987-459E-9E73-FCE4CF2EC872}" type="slidenum">
              <a:rPr lang="pl-PL" altLang="pl-PL" smtClean="0"/>
              <a:pPr/>
              <a:t>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189902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-będzie możliwość kliknięcia na rachunek i sprawdzenia szczegółów</a:t>
            </a:r>
          </a:p>
          <a:p>
            <a:r>
              <a:rPr lang="pl-PL" dirty="0"/>
              <a:t>-można kliknąć „Sprzedaż” i dodać nowy rachunek</a:t>
            </a:r>
          </a:p>
          <a:p>
            <a:r>
              <a:rPr lang="pl-PL" dirty="0"/>
              <a:t>-brakuje podpisów nad rzędami – pierwsza kwota to cena bez VAT, druga z podatkiem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0E2B2-3987-459E-9E73-FCE4CF2EC872}" type="slidenum">
              <a:rPr lang="pl-PL" altLang="pl-PL" smtClean="0"/>
              <a:pPr/>
              <a:t>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0405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-rachunek przed wystawieniem</a:t>
            </a:r>
          </a:p>
          <a:p>
            <a:r>
              <a:rPr lang="pl-PL" dirty="0"/>
              <a:t>-można dodawać towary do rachunku</a:t>
            </a:r>
          </a:p>
          <a:p>
            <a:r>
              <a:rPr lang="pl-PL" dirty="0"/>
              <a:t>-będzie podana suma</a:t>
            </a:r>
          </a:p>
          <a:p>
            <a:r>
              <a:rPr lang="pl-PL" dirty="0"/>
              <a:t>-dwa przyciski na górze</a:t>
            </a:r>
          </a:p>
          <a:p>
            <a:r>
              <a:rPr lang="pl-PL" dirty="0"/>
              <a:t>-będzie możliwość wystawienia faktury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0E2B2-3987-459E-9E73-FCE4CF2EC872}" type="slidenum">
              <a:rPr lang="pl-PL" altLang="pl-PL" smtClean="0"/>
              <a:pPr/>
              <a:t>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8207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-wyskakuje okienko</a:t>
            </a:r>
          </a:p>
          <a:p>
            <a:r>
              <a:rPr lang="pl-PL" dirty="0"/>
              <a:t>-można wybrać towar i liczbę i dodać do rachunku</a:t>
            </a:r>
          </a:p>
          <a:p>
            <a:r>
              <a:rPr lang="pl-PL" dirty="0"/>
              <a:t>-wszędzie gdzie towary, można filtrować wg. nazwy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0E2B2-3987-459E-9E73-FCE4CF2EC872}" type="slidenum">
              <a:rPr lang="pl-PL" altLang="pl-PL" smtClean="0"/>
              <a:pPr/>
              <a:t>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27294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-będzie można kliknąć i zobaczyć szczegóły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0E2B2-3987-459E-9E73-FCE4CF2EC872}" type="slidenum">
              <a:rPr lang="pl-PL" altLang="pl-PL" smtClean="0"/>
              <a:pPr/>
              <a:t>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3722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-można zobaczyć stan poszczególnych towarów</a:t>
            </a:r>
          </a:p>
          <a:p>
            <a:r>
              <a:rPr lang="pl-PL" dirty="0"/>
              <a:t>-można usunąć towar (do dopracowania)</a:t>
            </a:r>
          </a:p>
          <a:p>
            <a:r>
              <a:rPr lang="pl-PL" dirty="0"/>
              <a:t>-można dodać nowy towar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0E2B2-3987-459E-9E73-FCE4CF2EC872}" type="slidenum">
              <a:rPr lang="pl-PL" altLang="pl-PL" smtClean="0"/>
              <a:pPr/>
              <a:t>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06463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-można dodać nowy towar</a:t>
            </a:r>
          </a:p>
          <a:p>
            <a:r>
              <a:rPr lang="pl-PL" dirty="0"/>
              <a:t>-podać odpowiednie rzeczy</a:t>
            </a:r>
          </a:p>
          <a:p>
            <a:r>
              <a:rPr lang="pl-PL" dirty="0"/>
              <a:t>- Sam oblicza cenę z podatkiem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0E2B2-3987-459E-9E73-FCE4CF2EC872}" type="slidenum">
              <a:rPr lang="pl-PL" altLang="pl-PL" smtClean="0"/>
              <a:pPr/>
              <a:t>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48076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-plus to o czym było wcześniej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0E2B2-3987-459E-9E73-FCE4CF2EC872}" type="slidenum">
              <a:rPr lang="pl-PL" altLang="pl-PL" smtClean="0"/>
              <a:pPr/>
              <a:t>10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4853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138B1951-AD23-4425-9B6F-B6FE41B8412E}"/>
              </a:ext>
            </a:extLst>
          </p:cNvPr>
          <p:cNvSpPr txBox="1">
            <a:spLocks/>
          </p:cNvSpPr>
          <p:nvPr/>
        </p:nvSpPr>
        <p:spPr bwMode="auto">
          <a:xfrm>
            <a:off x="387351" y="2420939"/>
            <a:ext cx="11521016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sz="4000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28D5811-6A0A-468C-90DC-4B945CF41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5951539"/>
            <a:ext cx="14393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988840"/>
            <a:ext cx="10152536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871531" y="116632"/>
            <a:ext cx="10152536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8F1A1287-80D1-49F2-BADB-63A496BF1E38}"/>
              </a:ext>
            </a:extLst>
          </p:cNvPr>
          <p:cNvSpPr/>
          <p:nvPr userDrawn="1"/>
        </p:nvSpPr>
        <p:spPr>
          <a:xfrm>
            <a:off x="0" y="0"/>
            <a:ext cx="1678918" cy="6858000"/>
          </a:xfrm>
          <a:prstGeom prst="rect">
            <a:avLst/>
          </a:prstGeom>
          <a:solidFill>
            <a:srgbClr val="B11D0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54E3832-9100-4002-B6F1-CF8628753A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5" y="136682"/>
            <a:ext cx="1228207" cy="1778729"/>
          </a:xfrm>
          <a:prstGeom prst="rect">
            <a:avLst/>
          </a:prstGeom>
        </p:spPr>
      </p:pic>
      <p:grpSp>
        <p:nvGrpSpPr>
          <p:cNvPr id="11" name="Grupa 10">
            <a:extLst>
              <a:ext uri="{FF2B5EF4-FFF2-40B4-BE49-F238E27FC236}">
                <a16:creationId xmlns:a16="http://schemas.microsoft.com/office/drawing/2014/main" id="{F10C1B53-3CDA-4BAF-9482-605EC261C712}"/>
              </a:ext>
            </a:extLst>
          </p:cNvPr>
          <p:cNvGrpSpPr/>
          <p:nvPr userDrawn="1"/>
        </p:nvGrpSpPr>
        <p:grpSpPr>
          <a:xfrm>
            <a:off x="263352" y="4808793"/>
            <a:ext cx="1152128" cy="1864160"/>
            <a:chOff x="51853" y="4968724"/>
            <a:chExt cx="1152128" cy="1864160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233517F7-AC92-4711-A134-3525EF63D49D}"/>
                </a:ext>
              </a:extLst>
            </p:cNvPr>
            <p:cNvSpPr/>
            <p:nvPr/>
          </p:nvSpPr>
          <p:spPr>
            <a:xfrm>
              <a:off x="51853" y="4968724"/>
              <a:ext cx="1152128" cy="1864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grpSp>
          <p:nvGrpSpPr>
            <p:cNvPr id="13" name="Grupa 12">
              <a:extLst>
                <a:ext uri="{FF2B5EF4-FFF2-40B4-BE49-F238E27FC236}">
                  <a16:creationId xmlns:a16="http://schemas.microsoft.com/office/drawing/2014/main" id="{F658F536-18F1-4B96-B8C6-61566C060077}"/>
                </a:ext>
              </a:extLst>
            </p:cNvPr>
            <p:cNvGrpSpPr/>
            <p:nvPr/>
          </p:nvGrpSpPr>
          <p:grpSpPr>
            <a:xfrm>
              <a:off x="148022" y="5085200"/>
              <a:ext cx="959791" cy="1631209"/>
              <a:chOff x="236508" y="5095666"/>
              <a:chExt cx="848695" cy="1442396"/>
            </a:xfrm>
          </p:grpSpPr>
          <p:pic>
            <p:nvPicPr>
              <p:cNvPr id="14" name="Symbol zastępczy obrazu 4">
                <a:extLst>
                  <a:ext uri="{FF2B5EF4-FFF2-40B4-BE49-F238E27FC236}">
                    <a16:creationId xmlns:a16="http://schemas.microsoft.com/office/drawing/2014/main" id="{4978960D-5E62-47B8-B987-8B51D5F41F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2" t="-3056" r="-542" b="2946"/>
              <a:stretch>
                <a:fillRect/>
              </a:stretch>
            </p:blipFill>
            <p:spPr bwMode="auto">
              <a:xfrm>
                <a:off x="308516" y="5577536"/>
                <a:ext cx="704678" cy="5018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5A4122E7-9E6B-43B2-84C0-537E3099DD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478" y="5095666"/>
                <a:ext cx="828755" cy="377323"/>
              </a:xfrm>
              <a:prstGeom prst="rect">
                <a:avLst/>
              </a:prstGeom>
            </p:spPr>
          </p:pic>
          <p:pic>
            <p:nvPicPr>
              <p:cNvPr id="16" name="Obraz 15">
                <a:extLst>
                  <a:ext uri="{FF2B5EF4-FFF2-40B4-BE49-F238E27FC236}">
                    <a16:creationId xmlns:a16="http://schemas.microsoft.com/office/drawing/2014/main" id="{2605CCBC-FBAF-433D-A32C-CDE70FA47D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508" y="6171449"/>
                <a:ext cx="848695" cy="3666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48266992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>
            <a:extLst>
              <a:ext uri="{FF2B5EF4-FFF2-40B4-BE49-F238E27FC236}">
                <a16:creationId xmlns:a16="http://schemas.microsoft.com/office/drawing/2014/main" id="{BB935609-CB55-405F-8B5E-32481A6CD997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B33CD6CA-CE75-4C42-A1BA-022400A1DA83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00981068-72BD-43CC-B5F6-A284719F0F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D3AAED1-1E56-4E0F-BA47-B297E2E36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EFA466E-1A63-45EC-9BBE-3350A790265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116632"/>
            <a:ext cx="3209461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07435" y="116632"/>
            <a:ext cx="7628565" cy="66967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3636459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4">
            <a:extLst>
              <a:ext uri="{FF2B5EF4-FFF2-40B4-BE49-F238E27FC236}">
                <a16:creationId xmlns:a16="http://schemas.microsoft.com/office/drawing/2014/main" id="{554F3A11-EEA8-42B0-904A-8D56848B8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5951539"/>
            <a:ext cx="14393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871531" y="116632"/>
            <a:ext cx="4224469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6272225" y="3861048"/>
            <a:ext cx="5751843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044D2146-237E-446E-96A3-073E895DF9EF}"/>
              </a:ext>
            </a:extLst>
          </p:cNvPr>
          <p:cNvSpPr/>
          <p:nvPr userDrawn="1"/>
        </p:nvSpPr>
        <p:spPr>
          <a:xfrm>
            <a:off x="0" y="0"/>
            <a:ext cx="1678918" cy="6858000"/>
          </a:xfrm>
          <a:prstGeom prst="rect">
            <a:avLst/>
          </a:prstGeom>
          <a:solidFill>
            <a:srgbClr val="B11D0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D10C243E-6135-4B5D-8478-8D1C90B512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5" y="136682"/>
            <a:ext cx="1228207" cy="1778729"/>
          </a:xfrm>
          <a:prstGeom prst="rect">
            <a:avLst/>
          </a:prstGeom>
        </p:spPr>
      </p:pic>
      <p:grpSp>
        <p:nvGrpSpPr>
          <p:cNvPr id="12" name="Grupa 11">
            <a:extLst>
              <a:ext uri="{FF2B5EF4-FFF2-40B4-BE49-F238E27FC236}">
                <a16:creationId xmlns:a16="http://schemas.microsoft.com/office/drawing/2014/main" id="{CF61AA24-B944-4BF7-AD32-C27F202FD78B}"/>
              </a:ext>
            </a:extLst>
          </p:cNvPr>
          <p:cNvGrpSpPr/>
          <p:nvPr userDrawn="1"/>
        </p:nvGrpSpPr>
        <p:grpSpPr>
          <a:xfrm>
            <a:off x="263352" y="4808793"/>
            <a:ext cx="1152128" cy="1864160"/>
            <a:chOff x="51853" y="4968724"/>
            <a:chExt cx="1152128" cy="1864160"/>
          </a:xfrm>
        </p:grpSpPr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AF3C6A4B-FC08-48D8-A527-DA3D7971813E}"/>
                </a:ext>
              </a:extLst>
            </p:cNvPr>
            <p:cNvSpPr/>
            <p:nvPr/>
          </p:nvSpPr>
          <p:spPr>
            <a:xfrm>
              <a:off x="51853" y="4968724"/>
              <a:ext cx="1152128" cy="1864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grpSp>
          <p:nvGrpSpPr>
            <p:cNvPr id="14" name="Grupa 13">
              <a:extLst>
                <a:ext uri="{FF2B5EF4-FFF2-40B4-BE49-F238E27FC236}">
                  <a16:creationId xmlns:a16="http://schemas.microsoft.com/office/drawing/2014/main" id="{0589BAA7-CA12-4898-A36F-03D6F463A9B3}"/>
                </a:ext>
              </a:extLst>
            </p:cNvPr>
            <p:cNvGrpSpPr/>
            <p:nvPr/>
          </p:nvGrpSpPr>
          <p:grpSpPr>
            <a:xfrm>
              <a:off x="148022" y="5085200"/>
              <a:ext cx="959791" cy="1631209"/>
              <a:chOff x="236508" y="5095666"/>
              <a:chExt cx="848695" cy="1442396"/>
            </a:xfrm>
          </p:grpSpPr>
          <p:pic>
            <p:nvPicPr>
              <p:cNvPr id="16" name="Symbol zastępczy obrazu 4">
                <a:extLst>
                  <a:ext uri="{FF2B5EF4-FFF2-40B4-BE49-F238E27FC236}">
                    <a16:creationId xmlns:a16="http://schemas.microsoft.com/office/drawing/2014/main" id="{2184D892-7109-4CC6-9103-83F99A949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2" t="-3056" r="-542" b="2946"/>
              <a:stretch>
                <a:fillRect/>
              </a:stretch>
            </p:blipFill>
            <p:spPr bwMode="auto">
              <a:xfrm>
                <a:off x="308516" y="5577536"/>
                <a:ext cx="704678" cy="5018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Obraz 16">
                <a:extLst>
                  <a:ext uri="{FF2B5EF4-FFF2-40B4-BE49-F238E27FC236}">
                    <a16:creationId xmlns:a16="http://schemas.microsoft.com/office/drawing/2014/main" id="{3A4644F6-CFCF-4891-91F2-89376F9930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478" y="5095666"/>
                <a:ext cx="828755" cy="377323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4139D3DF-0425-4096-BAB9-B8724A7BD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508" y="6171449"/>
                <a:ext cx="848695" cy="3666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10804369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4">
            <a:extLst>
              <a:ext uri="{FF2B5EF4-FFF2-40B4-BE49-F238E27FC236}">
                <a16:creationId xmlns:a16="http://schemas.microsoft.com/office/drawing/2014/main" id="{C86E8BA2-DF0C-4553-ABEE-2AA703CAD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A7CBBD8-F20F-4CFA-A1C0-A2BD928C98EE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3" y="1556792"/>
            <a:ext cx="11016635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4" y="116632"/>
            <a:ext cx="11046297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007433" y="620688"/>
            <a:ext cx="11046299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15B8C060-797C-495C-BC8A-2154F3CEEC35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92C32551-02FA-4391-BD24-420530585A40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1" name="Obraz 10">
              <a:extLst>
                <a:ext uri="{FF2B5EF4-FFF2-40B4-BE49-F238E27FC236}">
                  <a16:creationId xmlns:a16="http://schemas.microsoft.com/office/drawing/2014/main" id="{C94A9103-2040-4CBB-8F48-63134FA77A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8861775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a 10">
            <a:extLst>
              <a:ext uri="{FF2B5EF4-FFF2-40B4-BE49-F238E27FC236}">
                <a16:creationId xmlns:a16="http://schemas.microsoft.com/office/drawing/2014/main" id="{3AF413EC-A0EB-48C8-AAFB-7634DB218E41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F446A836-1F6A-44FD-A507-72760F9AD1E7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7E9E2F66-D036-47BF-9010-265CC9DE87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7" name="pole tekstowe 4">
            <a:extLst>
              <a:ext uri="{FF2B5EF4-FFF2-40B4-BE49-F238E27FC236}">
                <a16:creationId xmlns:a16="http://schemas.microsoft.com/office/drawing/2014/main" id="{8C20DE13-7457-4626-BE75-0D6CC48F2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E4C6FF5-B562-440C-B37F-2991087E69D0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1007434" y="1844824"/>
            <a:ext cx="4896545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6095238" y="1844824"/>
            <a:ext cx="5953423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4" y="116632"/>
            <a:ext cx="11016633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3" y="1120626"/>
            <a:ext cx="11041227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977353814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>
            <a:extLst>
              <a:ext uri="{FF2B5EF4-FFF2-40B4-BE49-F238E27FC236}">
                <a16:creationId xmlns:a16="http://schemas.microsoft.com/office/drawing/2014/main" id="{A8E7C890-083C-489A-BD2F-599A7E8934D0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85B50D36-29A4-4384-AB09-BBD226989967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4" name="Obraz 13">
              <a:extLst>
                <a:ext uri="{FF2B5EF4-FFF2-40B4-BE49-F238E27FC236}">
                  <a16:creationId xmlns:a16="http://schemas.microsoft.com/office/drawing/2014/main" id="{A75D0FEB-0A6B-409B-AB8B-9AA6F6F460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7" name="pole tekstowe 4">
            <a:extLst>
              <a:ext uri="{FF2B5EF4-FFF2-40B4-BE49-F238E27FC236}">
                <a16:creationId xmlns:a16="http://schemas.microsoft.com/office/drawing/2014/main" id="{3ECACFEE-8855-436E-B24A-E1DC4A4FB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1D416BD-FDA9-41E2-9ABB-44EC43B1E1F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4" y="1628801"/>
            <a:ext cx="537659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576054" y="1628801"/>
            <a:ext cx="547767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4" y="44624"/>
            <a:ext cx="11046297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3" y="548680"/>
            <a:ext cx="11046299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361554396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a 9">
            <a:extLst>
              <a:ext uri="{FF2B5EF4-FFF2-40B4-BE49-F238E27FC236}">
                <a16:creationId xmlns:a16="http://schemas.microsoft.com/office/drawing/2014/main" id="{76BF23AB-D7A2-473F-B25D-1D68588F1728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C6E2C7D1-3BD9-4A24-B4CF-104AFC655614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4" name="Obraz 13">
              <a:extLst>
                <a:ext uri="{FF2B5EF4-FFF2-40B4-BE49-F238E27FC236}">
                  <a16:creationId xmlns:a16="http://schemas.microsoft.com/office/drawing/2014/main" id="{08AE5F37-8A98-4B89-827B-0F6589C8C2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8" name="pole tekstowe 4">
            <a:extLst>
              <a:ext uri="{FF2B5EF4-FFF2-40B4-BE49-F238E27FC236}">
                <a16:creationId xmlns:a16="http://schemas.microsoft.com/office/drawing/2014/main" id="{719BE861-94A7-4968-91BA-651409160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B2396A7-488D-4B29-B27E-B1F82536D5B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07435" y="1628801"/>
            <a:ext cx="5400552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672064" y="1628801"/>
            <a:ext cx="5400552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007434" y="116632"/>
            <a:ext cx="11016633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007435" y="1120626"/>
            <a:ext cx="5400552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6672064" y="1120626"/>
            <a:ext cx="5400552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7539376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C8288E89-3B0A-407D-A2A1-C9C3C74060EB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A3CF7106-AAC5-4336-AEA0-B600B7DBB6D0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" name="Obraz 9">
              <a:extLst>
                <a:ext uri="{FF2B5EF4-FFF2-40B4-BE49-F238E27FC236}">
                  <a16:creationId xmlns:a16="http://schemas.microsoft.com/office/drawing/2014/main" id="{1FF25586-59C3-4EC8-AB49-11F0E61497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6" name="pole tekstowe 4">
            <a:extLst>
              <a:ext uri="{FF2B5EF4-FFF2-40B4-BE49-F238E27FC236}">
                <a16:creationId xmlns:a16="http://schemas.microsoft.com/office/drawing/2014/main" id="{CB9EE27C-4280-4699-B0FB-00C29EC06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0900F33-D32C-4F5F-BC7D-BCD466A0306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1424" y="116632"/>
            <a:ext cx="4416491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519936" y="116632"/>
            <a:ext cx="6528725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911424" y="1435100"/>
            <a:ext cx="4416491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38823153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B7638175-FCC2-4A2E-BD4B-C014158136BF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FAC1082C-5AA9-4C8A-9F4F-BC1FBB2899FF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" name="Obraz 9">
              <a:extLst>
                <a:ext uri="{FF2B5EF4-FFF2-40B4-BE49-F238E27FC236}">
                  <a16:creationId xmlns:a16="http://schemas.microsoft.com/office/drawing/2014/main" id="{C1D5298B-83A2-4B46-9D5B-3053833786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6" name="pole tekstowe 4">
            <a:extLst>
              <a:ext uri="{FF2B5EF4-FFF2-40B4-BE49-F238E27FC236}">
                <a16:creationId xmlns:a16="http://schemas.microsoft.com/office/drawing/2014/main" id="{38114D0A-9A9F-4AC0-AB2B-9D7ECEC1B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70C72BC-1685-4E5C-9AB7-8C22C053D08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0526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07435" y="283"/>
            <a:ext cx="11184061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00526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829431103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>
            <a:extLst>
              <a:ext uri="{FF2B5EF4-FFF2-40B4-BE49-F238E27FC236}">
                <a16:creationId xmlns:a16="http://schemas.microsoft.com/office/drawing/2014/main" id="{794969D8-3780-45AC-AF1F-E1C5AA28CBA9}"/>
              </a:ext>
            </a:extLst>
          </p:cNvPr>
          <p:cNvGrpSpPr/>
          <p:nvPr userDrawn="1"/>
        </p:nvGrpSpPr>
        <p:grpSpPr>
          <a:xfrm>
            <a:off x="0" y="0"/>
            <a:ext cx="839501" cy="6858000"/>
            <a:chOff x="0" y="0"/>
            <a:chExt cx="839501" cy="6858000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3BFB7953-19B6-41F5-AAD5-D23DCF4695E6}"/>
                </a:ext>
              </a:extLst>
            </p:cNvPr>
            <p:cNvSpPr/>
            <p:nvPr userDrawn="1"/>
          </p:nvSpPr>
          <p:spPr>
            <a:xfrm>
              <a:off x="0" y="0"/>
              <a:ext cx="839501" cy="6858000"/>
            </a:xfrm>
            <a:prstGeom prst="rect">
              <a:avLst/>
            </a:prstGeom>
            <a:solidFill>
              <a:srgbClr val="B11D0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5F7E8FE9-0E36-44CC-98EC-31461F67D0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2" y="136682"/>
              <a:ext cx="533090" cy="772038"/>
            </a:xfrm>
            <a:prstGeom prst="rect">
              <a:avLst/>
            </a:prstGeom>
          </p:spPr>
        </p:pic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776E1DE-8E59-4FAF-828C-A1E3A9F6D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378A4F9-4C6D-448A-9C2B-718DC76E7A0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7435" y="116632"/>
            <a:ext cx="11041227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07435" y="1772817"/>
            <a:ext cx="11041227" cy="49685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214643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A9D2542B-478A-4E26-A12F-4232999A5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3934" y="115888"/>
            <a:ext cx="11040533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3201AC01-9E6A-4CE5-A822-FEB3753C6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3934" y="1773239"/>
            <a:ext cx="1104053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1">
            <a:extLst>
              <a:ext uri="{FF2B5EF4-FFF2-40B4-BE49-F238E27FC236}">
                <a16:creationId xmlns:a16="http://schemas.microsoft.com/office/drawing/2014/main" id="{D082F18C-2043-4D64-8064-A75306075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71531" y="5589240"/>
            <a:ext cx="10152536" cy="1152128"/>
          </a:xfrm>
        </p:spPr>
        <p:txBody>
          <a:bodyPr/>
          <a:lstStyle/>
          <a:p>
            <a:r>
              <a:rPr lang="pl-PL" dirty="0"/>
              <a:t>Autor: Łukasz Mróz</a:t>
            </a:r>
          </a:p>
          <a:p>
            <a:r>
              <a:rPr lang="pl-PL" dirty="0"/>
              <a:t>Promotor: dr inż. Robert Wójcik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C8470A-D0D2-4ECC-A4D3-F4CC7849E82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871531" y="116632"/>
            <a:ext cx="10152536" cy="5328592"/>
          </a:xfrm>
        </p:spPr>
        <p:txBody>
          <a:bodyPr/>
          <a:lstStyle/>
          <a:p>
            <a:r>
              <a:rPr lang="pl-PL" dirty="0"/>
              <a:t>Webowa aplikacja bazodanowa wspomagająca zarządzanie małym sklepem</a:t>
            </a:r>
          </a:p>
        </p:txBody>
      </p:sp>
      <p:pic>
        <p:nvPicPr>
          <p:cNvPr id="5" name="Obraz 4" descr="Obraz zawierający symbol, logo, Czcionka, krąg&#10;&#10;Opis wygenerowany automatycznie">
            <a:extLst>
              <a:ext uri="{FF2B5EF4-FFF2-40B4-BE49-F238E27FC236}">
                <a16:creationId xmlns:a16="http://schemas.microsoft.com/office/drawing/2014/main" id="{7D85F8A9-89DB-3E01-E350-6F84FBC4A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5085184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01615"/>
      </p:ext>
    </p:extLst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16A18043-2CAD-8332-7246-EB94E188D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434" y="1628801"/>
            <a:ext cx="11046297" cy="5112567"/>
          </a:xfrm>
        </p:spPr>
        <p:txBody>
          <a:bodyPr/>
          <a:lstStyle/>
          <a:p>
            <a:r>
              <a:rPr lang="pl-PL" dirty="0"/>
              <a:t>Dodanie funkcjonalności</a:t>
            </a:r>
          </a:p>
          <a:p>
            <a:pPr lvl="1"/>
            <a:r>
              <a:rPr lang="pl-PL" dirty="0"/>
              <a:t>Dodawanie pracowników</a:t>
            </a:r>
          </a:p>
          <a:p>
            <a:pPr lvl="1"/>
            <a:r>
              <a:rPr lang="pl-PL" dirty="0"/>
              <a:t>Zwalnianie pracowników</a:t>
            </a:r>
          </a:p>
          <a:p>
            <a:pPr lvl="1"/>
            <a:r>
              <a:rPr lang="pl-PL" dirty="0"/>
              <a:t>Wyświetlanie podsumowania sprzedaży</a:t>
            </a:r>
          </a:p>
          <a:p>
            <a:r>
              <a:rPr lang="pl-PL" dirty="0"/>
              <a:t>Autoryzacja i uwierzytelnianie</a:t>
            </a:r>
          </a:p>
          <a:p>
            <a:r>
              <a:rPr lang="pl-PL" dirty="0"/>
              <a:t>Graficzne dopracowanie istniejących elementów</a:t>
            </a:r>
          </a:p>
          <a:p>
            <a:r>
              <a:rPr lang="pl-PL" dirty="0"/>
              <a:t>Testy i poprawki</a:t>
            </a:r>
          </a:p>
          <a:p>
            <a:r>
              <a:rPr lang="pl-PL" dirty="0"/>
              <a:t>Przygotowanie raportu pisemnego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45405EF-9100-19F5-883D-49F83DA52EF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66C52CD-7343-0300-BD9B-8C7A363F431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Planowane prace</a:t>
            </a:r>
          </a:p>
        </p:txBody>
      </p:sp>
    </p:spTree>
    <p:extLst>
      <p:ext uri="{BB962C8B-B14F-4D97-AF65-F5344CB8AC3E}">
        <p14:creationId xmlns:p14="http://schemas.microsoft.com/office/powerpoint/2010/main" val="656227764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1">
            <a:extLst>
              <a:ext uri="{FF2B5EF4-FFF2-40B4-BE49-F238E27FC236}">
                <a16:creationId xmlns:a16="http://schemas.microsoft.com/office/drawing/2014/main" id="{32AAAAED-ED55-5E7C-759F-B726C9A20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71531" y="3863685"/>
            <a:ext cx="10152536" cy="2952328"/>
          </a:xfrm>
        </p:spPr>
        <p:txBody>
          <a:bodyPr/>
          <a:lstStyle/>
          <a:p>
            <a:r>
              <a:rPr lang="pl-PL" dirty="0"/>
              <a:t>Pytania?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Łukasz Mróz, 263903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9F2D8E9-FD7F-4540-B0A4-C73D790EF10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871531" y="116632"/>
            <a:ext cx="10152536" cy="4968552"/>
          </a:xfrm>
        </p:spPr>
        <p:txBody>
          <a:bodyPr/>
          <a:lstStyle/>
          <a:p>
            <a:r>
              <a:rPr lang="pl-PL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164339802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8C68944E-0A94-6ABE-1A72-35592AF54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434" y="1628801"/>
            <a:ext cx="11046297" cy="5112567"/>
          </a:xfrm>
        </p:spPr>
        <p:txBody>
          <a:bodyPr/>
          <a:lstStyle/>
          <a:p>
            <a:r>
              <a:rPr lang="pl-PL" dirty="0"/>
              <a:t>Dwa typy użytkowników: manager i pracownik</a:t>
            </a:r>
          </a:p>
          <a:p>
            <a:r>
              <a:rPr lang="pl-PL" dirty="0"/>
              <a:t>Pracownik może:</a:t>
            </a:r>
          </a:p>
          <a:p>
            <a:pPr lvl="1"/>
            <a:r>
              <a:rPr lang="pl-PL" dirty="0"/>
              <a:t>Przyjmować dostawy towaru</a:t>
            </a:r>
          </a:p>
          <a:p>
            <a:pPr lvl="1"/>
            <a:r>
              <a:rPr lang="pl-PL" dirty="0"/>
              <a:t>Sprzedawać towar</a:t>
            </a:r>
          </a:p>
          <a:p>
            <a:pPr lvl="1"/>
            <a:r>
              <a:rPr lang="pl-PL" dirty="0"/>
              <a:t>Przeglądać wystawione przez siebie rachunki</a:t>
            </a:r>
          </a:p>
          <a:p>
            <a:pPr lvl="1"/>
            <a:r>
              <a:rPr lang="pl-PL" dirty="0"/>
              <a:t>Dodawać nowe rodzaje towaru</a:t>
            </a:r>
          </a:p>
          <a:p>
            <a:pPr lvl="1"/>
            <a:r>
              <a:rPr lang="pl-PL" dirty="0"/>
              <a:t>Usuwać towar</a:t>
            </a:r>
          </a:p>
          <a:p>
            <a:r>
              <a:rPr lang="pl-PL" dirty="0"/>
              <a:t>Manager dodatkowo może:</a:t>
            </a:r>
          </a:p>
          <a:p>
            <a:pPr lvl="1"/>
            <a:r>
              <a:rPr lang="pl-PL" dirty="0"/>
              <a:t>Przeglądać rachunki wszystkich pracowników i podsumowania</a:t>
            </a:r>
          </a:p>
          <a:p>
            <a:pPr lvl="1"/>
            <a:r>
              <a:rPr lang="pl-PL" dirty="0"/>
              <a:t>Zarządzać pracownikami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9C9330A-31B0-EDF1-5CE0-4AAA7E0BFD6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Webowa aplikacja bazodanowa wspomagająca zarządzanie małym sklepem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7FCEBCF-C313-BF46-A810-87EFCC7CF79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Założenia aplikacji</a:t>
            </a:r>
          </a:p>
        </p:txBody>
      </p:sp>
    </p:spTree>
    <p:extLst>
      <p:ext uri="{BB962C8B-B14F-4D97-AF65-F5344CB8AC3E}">
        <p14:creationId xmlns:p14="http://schemas.microsoft.com/office/powerpoint/2010/main" val="98980467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 descr="Obraz zawierający tekst, zrzut ekranu, design&#10;&#10;Opis wygenerowany automatycznie">
            <a:extLst>
              <a:ext uri="{FF2B5EF4-FFF2-40B4-BE49-F238E27FC236}">
                <a16:creationId xmlns:a16="http://schemas.microsoft.com/office/drawing/2014/main" id="{14CBED31-09A5-92F0-1CB9-02B3A136A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45" y="1700808"/>
            <a:ext cx="9912473" cy="4741647"/>
          </a:xfrm>
          <a:ln>
            <a:solidFill>
              <a:schemeClr val="tx1"/>
            </a:solidFill>
          </a:ln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91736E3-8152-25D1-59A8-5EA90108019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Istniejące funkcje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F9F4310-2644-D738-B06B-83D969434F7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Menu pracownika</a:t>
            </a:r>
          </a:p>
        </p:txBody>
      </p:sp>
    </p:spTree>
    <p:extLst>
      <p:ext uri="{BB962C8B-B14F-4D97-AF65-F5344CB8AC3E}">
        <p14:creationId xmlns:p14="http://schemas.microsoft.com/office/powerpoint/2010/main" val="1758250841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75C6D-C05D-00DB-9833-10DC6C628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4C3446F0-8318-3C55-61E6-35948571E3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4345" y="1700808"/>
            <a:ext cx="9912473" cy="4741647"/>
          </a:xfrm>
          <a:ln>
            <a:solidFill>
              <a:schemeClr val="tx1"/>
            </a:solidFill>
          </a:ln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849AE5B-15DF-5807-6D5D-7ED29651906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Istniejące funkcje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28099A8-AE42-1483-87D4-90A7BB7C49F3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Przegląd sprzedaży</a:t>
            </a:r>
          </a:p>
        </p:txBody>
      </p:sp>
    </p:spTree>
    <p:extLst>
      <p:ext uri="{BB962C8B-B14F-4D97-AF65-F5344CB8AC3E}">
        <p14:creationId xmlns:p14="http://schemas.microsoft.com/office/powerpoint/2010/main" val="741487468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69F85-EBBD-BE45-0333-997126042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C0AC87F5-76E3-A20B-90F8-426DDEC7A6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4345" y="1700808"/>
            <a:ext cx="9912473" cy="4741647"/>
          </a:xfrm>
          <a:ln>
            <a:solidFill>
              <a:schemeClr val="tx1"/>
            </a:solidFill>
          </a:ln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DB08A74-14C3-7DF6-918F-C90B9E32694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Istniejące funkcje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BF82066-1D2A-310B-B969-1DD46C880B6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Dodawanie nowego rachunku</a:t>
            </a:r>
          </a:p>
        </p:txBody>
      </p:sp>
    </p:spTree>
    <p:extLst>
      <p:ext uri="{BB962C8B-B14F-4D97-AF65-F5344CB8AC3E}">
        <p14:creationId xmlns:p14="http://schemas.microsoft.com/office/powerpoint/2010/main" val="1263578181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3620B-15D6-0F1A-0FFC-A13CFBC76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F191F991-78B8-006F-68F2-E0814EB93D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4345" y="1700808"/>
            <a:ext cx="9912473" cy="4741647"/>
          </a:xfrm>
          <a:ln>
            <a:solidFill>
              <a:schemeClr val="tx1"/>
            </a:solidFill>
          </a:ln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8D8D262-8040-B2B9-6D1D-2678992B7CC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Istniejące funkcje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90BCC4B-E7C9-F0BF-1A5D-8E85A970DE91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Dodawanie produktu do rachunku</a:t>
            </a:r>
          </a:p>
        </p:txBody>
      </p:sp>
    </p:spTree>
    <p:extLst>
      <p:ext uri="{BB962C8B-B14F-4D97-AF65-F5344CB8AC3E}">
        <p14:creationId xmlns:p14="http://schemas.microsoft.com/office/powerpoint/2010/main" val="2354641761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02931-307D-BDC4-E7FF-8ECDAE795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DEFD708B-09CE-51A4-AE51-0E0A60DCCE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4345" y="1700808"/>
            <a:ext cx="9912473" cy="4741647"/>
          </a:xfrm>
          <a:ln>
            <a:solidFill>
              <a:schemeClr val="tx1"/>
            </a:solidFill>
          </a:ln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2BD65CB-C6DF-9208-C39E-E3FD56C4132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Istniejące funkcje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BBFC8CF-3A6D-013C-3A23-91CC7EEE19F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Przegląd dostaw</a:t>
            </a:r>
          </a:p>
        </p:txBody>
      </p:sp>
    </p:spTree>
    <p:extLst>
      <p:ext uri="{BB962C8B-B14F-4D97-AF65-F5344CB8AC3E}">
        <p14:creationId xmlns:p14="http://schemas.microsoft.com/office/powerpoint/2010/main" val="160713891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1059C-161C-91FA-38A0-9F78EF4A7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8B7E0AA4-2FE2-BF76-5183-B84F432961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4345" y="1700808"/>
            <a:ext cx="9912473" cy="4741647"/>
          </a:xfrm>
          <a:ln>
            <a:solidFill>
              <a:schemeClr val="tx1"/>
            </a:solidFill>
          </a:ln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F7466D-AF9F-592C-3641-76121129580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Istniejące funkcje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E067F1B-3BAB-D2B6-D621-CFFA83AE0424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Przegląd towarów</a:t>
            </a:r>
          </a:p>
        </p:txBody>
      </p:sp>
    </p:spTree>
    <p:extLst>
      <p:ext uri="{BB962C8B-B14F-4D97-AF65-F5344CB8AC3E}">
        <p14:creationId xmlns:p14="http://schemas.microsoft.com/office/powerpoint/2010/main" val="4206571121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0FC6D-51F8-FA2F-6E18-F8E2DD707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98AA16F0-EDC4-E8D4-9A4C-4EE99813F0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4345" y="1700808"/>
            <a:ext cx="9912473" cy="4741647"/>
          </a:xfrm>
          <a:ln>
            <a:solidFill>
              <a:schemeClr val="tx1"/>
            </a:solidFill>
          </a:ln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FF4C580-05F0-21ED-1BC7-FCAC244FB57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Istniejące funkcje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CCD9BEF-B59A-8BCD-667E-85BC81175C9A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/>
              <a:t>Dodawanie nowego towaru</a:t>
            </a:r>
          </a:p>
        </p:txBody>
      </p:sp>
    </p:spTree>
    <p:extLst>
      <p:ext uri="{BB962C8B-B14F-4D97-AF65-F5344CB8AC3E}">
        <p14:creationId xmlns:p14="http://schemas.microsoft.com/office/powerpoint/2010/main" val="597454075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zentacja8" id="{DDAE3177-950F-4F7F-9876-C8CD4361A54E}" vid="{BE583563-1811-41B9-9F7B-ADC3C4EBCAF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prezentacja_16x9_2024_pl_v1</Template>
  <TotalTime>191</TotalTime>
  <Words>287</Words>
  <Application>Microsoft Office PowerPoint</Application>
  <PresentationFormat>Panoramiczny</PresentationFormat>
  <Paragraphs>75</Paragraphs>
  <Slides>11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Łukasz Mróz (263903)</dc:creator>
  <cp:lastModifiedBy>Łukasz Mróz (263903)</cp:lastModifiedBy>
  <cp:revision>5</cp:revision>
  <cp:lastPrinted>2017-02-27T13:04:48Z</cp:lastPrinted>
  <dcterms:created xsi:type="dcterms:W3CDTF">2024-10-07T23:11:30Z</dcterms:created>
  <dcterms:modified xsi:type="dcterms:W3CDTF">2024-11-13T02:37:57Z</dcterms:modified>
</cp:coreProperties>
</file>