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1" r:id="rId6"/>
    <p:sldId id="267" r:id="rId7"/>
    <p:sldId id="260" r:id="rId8"/>
    <p:sldId id="269" r:id="rId9"/>
    <p:sldId id="259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AAF4-1076-7B47-9E5D-301103A7C98B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E514-2C0E-7949-A38F-772CEFBC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AAF4-1076-7B47-9E5D-301103A7C98B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E514-2C0E-7949-A38F-772CEFBC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AAF4-1076-7B47-9E5D-301103A7C98B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E514-2C0E-7949-A38F-772CEFBC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AAF4-1076-7B47-9E5D-301103A7C98B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E514-2C0E-7949-A38F-772CEFBC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AAF4-1076-7B47-9E5D-301103A7C98B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E514-2C0E-7949-A38F-772CEFBC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AAF4-1076-7B47-9E5D-301103A7C98B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E514-2C0E-7949-A38F-772CEFBC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AAF4-1076-7B47-9E5D-301103A7C98B}" type="datetimeFigureOut">
              <a:rPr lang="en-US" smtClean="0"/>
              <a:t>5/2/20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E514-2C0E-7949-A38F-772CEFBC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5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AAF4-1076-7B47-9E5D-301103A7C98B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E514-2C0E-7949-A38F-772CEFBC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5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AAF4-1076-7B47-9E5D-301103A7C98B}" type="datetimeFigureOut">
              <a:rPr lang="en-US" smtClean="0"/>
              <a:t>5/2/20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E514-2C0E-7949-A38F-772CEFBC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AAF4-1076-7B47-9E5D-301103A7C98B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E514-2C0E-7949-A38F-772CEFBC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AAF4-1076-7B47-9E5D-301103A7C98B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E514-2C0E-7949-A38F-772CEFBC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AAF4-1076-7B47-9E5D-301103A7C98B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4E514-2C0E-7949-A38F-772CEFBC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GUI Programming</a:t>
            </a:r>
            <a:br>
              <a:rPr lang="en-US" dirty="0" smtClean="0"/>
            </a:br>
            <a:r>
              <a:rPr lang="en-US" dirty="0" smtClean="0"/>
              <a:t>- Tkinter Library 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Tseng-Ching James Shen,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495"/>
            <a:ext cx="8229600" cy="8286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of Widget’s 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8573"/>
            <a:ext cx="8229600" cy="4991497"/>
          </a:xfrm>
        </p:spPr>
        <p:txBody>
          <a:bodyPr>
            <a:normAutofit/>
          </a:bodyPr>
          <a:lstStyle/>
          <a:p>
            <a:r>
              <a:rPr lang="en-US" dirty="0" smtClean="0"/>
              <a:t>Configure </a:t>
            </a:r>
            <a:r>
              <a:rPr lang="en-US" dirty="0" smtClean="0"/>
              <a:t>Widget’s Dimensions</a:t>
            </a:r>
          </a:p>
          <a:p>
            <a:r>
              <a:rPr lang="en-US" dirty="0" smtClean="0"/>
              <a:t>Configure Widget’s Colors</a:t>
            </a:r>
          </a:p>
          <a:p>
            <a:r>
              <a:rPr lang="en-US" dirty="0" smtClean="0"/>
              <a:t>Configure Widget’s Font</a:t>
            </a:r>
          </a:p>
          <a:p>
            <a:r>
              <a:rPr lang="en-US" dirty="0" smtClean="0"/>
              <a:t>Configure Widget’s Anchor</a:t>
            </a:r>
          </a:p>
          <a:p>
            <a:r>
              <a:rPr lang="en-US" dirty="0" smtClean="0"/>
              <a:t>Configure Widget’s Border’s Style</a:t>
            </a:r>
          </a:p>
          <a:p>
            <a:r>
              <a:rPr lang="en-US" dirty="0" smtClean="0"/>
              <a:t>Configure Widget’s Image</a:t>
            </a:r>
          </a:p>
          <a:p>
            <a:r>
              <a:rPr lang="en-US" dirty="0" smtClean="0"/>
              <a:t>Configure Widget’s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7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61"/>
            <a:ext cx="8229600" cy="894230"/>
          </a:xfrm>
        </p:spPr>
        <p:txBody>
          <a:bodyPr/>
          <a:lstStyle/>
          <a:p>
            <a:r>
              <a:rPr lang="en-US" dirty="0" smtClean="0"/>
              <a:t>TKInter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655"/>
            <a:ext cx="8229600" cy="23615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i="1" dirty="0" smtClean="0"/>
              <a:t>Tk class </a:t>
            </a:r>
            <a:r>
              <a:rPr lang="en-US" dirty="0" smtClean="0"/>
              <a:t>to create, display and configure the main window 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TKInter Widget classes </a:t>
            </a:r>
            <a:r>
              <a:rPr lang="en-US" dirty="0" smtClean="0"/>
              <a:t>to create, display and configure UI components within a UI container (or on main window)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1435" y="3957094"/>
            <a:ext cx="3673343" cy="22671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29360" y="4859774"/>
            <a:ext cx="2046576" cy="12385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76293" y="5101188"/>
            <a:ext cx="892098" cy="35687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47866" y="4083049"/>
            <a:ext cx="11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0932" y="4859774"/>
            <a:ext cx="11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0932" y="5631453"/>
            <a:ext cx="98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Widget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6034778" y="4267715"/>
            <a:ext cx="913088" cy="67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4575936" y="5044440"/>
            <a:ext cx="2224996" cy="5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 flipV="1">
            <a:off x="3568391" y="5458061"/>
            <a:ext cx="3232541" cy="358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0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4607"/>
          </a:xfrm>
        </p:spPr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3834" y="1552344"/>
            <a:ext cx="1715094" cy="7381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3834" y="2822866"/>
            <a:ext cx="1715094" cy="7381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3834" y="4201945"/>
            <a:ext cx="1715094" cy="7381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3181381" y="3561044"/>
            <a:ext cx="0" cy="64090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  <a:endCxn id="4" idx="2"/>
          </p:cNvCxnSpPr>
          <p:nvPr/>
        </p:nvCxnSpPr>
        <p:spPr>
          <a:xfrm flipV="1">
            <a:off x="3181381" y="2290522"/>
            <a:ext cx="0" cy="532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1492" y="1747987"/>
            <a:ext cx="113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22970" y="3041129"/>
            <a:ext cx="91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Widget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22970" y="4376785"/>
            <a:ext cx="112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2310" y="2290521"/>
            <a:ext cx="28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06020" y="2538616"/>
            <a:ext cx="36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sp>
        <p:nvSpPr>
          <p:cNvPr id="16" name="Arc 15"/>
          <p:cNvSpPr/>
          <p:nvPr/>
        </p:nvSpPr>
        <p:spPr>
          <a:xfrm flipH="1">
            <a:off x="1684537" y="3267523"/>
            <a:ext cx="1278594" cy="1324378"/>
          </a:xfrm>
          <a:prstGeom prst="arc">
            <a:avLst>
              <a:gd name="adj1" fmla="val 16200000"/>
              <a:gd name="adj2" fmla="val 54465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44338" y="4632346"/>
            <a:ext cx="28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944338" y="2994972"/>
            <a:ext cx="36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91625" y="2810549"/>
            <a:ext cx="1715094" cy="7381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23834" y="5396478"/>
            <a:ext cx="1715094" cy="7381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3181381" y="4940124"/>
            <a:ext cx="10425" cy="456354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44875" y="5592607"/>
            <a:ext cx="80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91625" y="2982655"/>
            <a:ext cx="196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 Manager</a:t>
            </a:r>
            <a:endParaRPr lang="en-US" dirty="0"/>
          </a:p>
        </p:txBody>
      </p:sp>
      <p:cxnSp>
        <p:nvCxnSpPr>
          <p:cNvPr id="25" name="Straight Connector 24"/>
          <p:cNvCxnSpPr>
            <a:stCxn id="19" idx="1"/>
            <a:endCxn id="4" idx="3"/>
          </p:cNvCxnSpPr>
          <p:nvPr/>
        </p:nvCxnSpPr>
        <p:spPr>
          <a:xfrm flipH="1" flipV="1">
            <a:off x="4038928" y="1921433"/>
            <a:ext cx="1552697" cy="1258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4180473" y="1774005"/>
            <a:ext cx="248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222554" y="2559286"/>
            <a:ext cx="36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cxnSp>
        <p:nvCxnSpPr>
          <p:cNvPr id="30" name="Straight Connector 29"/>
          <p:cNvCxnSpPr>
            <a:stCxn id="24" idx="1"/>
            <a:endCxn id="6" idx="3"/>
          </p:cNvCxnSpPr>
          <p:nvPr/>
        </p:nvCxnSpPr>
        <p:spPr>
          <a:xfrm flipH="1">
            <a:off x="4038928" y="3167321"/>
            <a:ext cx="1552697" cy="1403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flipH="1">
            <a:off x="4084067" y="4591901"/>
            <a:ext cx="248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222554" y="3548727"/>
            <a:ext cx="36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34078" y="4195435"/>
            <a:ext cx="1355590" cy="5506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87444" y="5041925"/>
            <a:ext cx="1355590" cy="5506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06392" y="4190769"/>
            <a:ext cx="1355590" cy="5506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8" idx="0"/>
            <a:endCxn id="19" idx="2"/>
          </p:cNvCxnSpPr>
          <p:nvPr/>
        </p:nvCxnSpPr>
        <p:spPr>
          <a:xfrm flipV="1">
            <a:off x="5411873" y="3548727"/>
            <a:ext cx="1037299" cy="646708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0"/>
            <a:endCxn id="19" idx="2"/>
          </p:cNvCxnSpPr>
          <p:nvPr/>
        </p:nvCxnSpPr>
        <p:spPr>
          <a:xfrm flipH="1" flipV="1">
            <a:off x="6449172" y="3548727"/>
            <a:ext cx="16067" cy="1493198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0"/>
            <a:endCxn id="19" idx="2"/>
          </p:cNvCxnSpPr>
          <p:nvPr/>
        </p:nvCxnSpPr>
        <p:spPr>
          <a:xfrm flipH="1" flipV="1">
            <a:off x="6449172" y="3548727"/>
            <a:ext cx="1035015" cy="64204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34078" y="4319396"/>
            <a:ext cx="136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Place Manager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856713" y="5107927"/>
            <a:ext cx="1217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Pack Manager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875661" y="4332916"/>
            <a:ext cx="1217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Grid Manager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612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10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Creation &amp; Display of Window</a:t>
            </a:r>
            <a:br>
              <a:rPr lang="en-US" dirty="0" smtClean="0"/>
            </a:br>
            <a:r>
              <a:rPr lang="en-US" sz="3600" dirty="0" smtClean="0"/>
              <a:t>- Programming Pattern 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6245"/>
            <a:ext cx="8229600" cy="3889918"/>
          </a:xfrm>
        </p:spPr>
        <p:txBody>
          <a:bodyPr/>
          <a:lstStyle/>
          <a:p>
            <a:r>
              <a:rPr lang="en-US" dirty="0" smtClean="0"/>
              <a:t>Create a Tk object </a:t>
            </a:r>
          </a:p>
          <a:p>
            <a:r>
              <a:rPr lang="en-US" dirty="0" smtClean="0"/>
              <a:t>Invoke the mainloop() method of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1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616"/>
            <a:ext cx="8229600" cy="11040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&amp; Display Widgets</a:t>
            </a:r>
            <a:br>
              <a:rPr lang="en-US" dirty="0" smtClean="0"/>
            </a:br>
            <a:r>
              <a:rPr lang="en-US" sz="3600" dirty="0" smtClean="0"/>
              <a:t>- Programming Pattern-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751" y="1812879"/>
            <a:ext cx="7924168" cy="434222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One Python class is defined for every Tkinter widget </a:t>
            </a:r>
          </a:p>
          <a:p>
            <a:r>
              <a:rPr lang="en-US" dirty="0" smtClean="0"/>
              <a:t>Use the constructor to create a widget object within another (parent) widget (i.e. Container)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 first parameter of the widget’s constructor is the window object or its parent widget object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Remaining parameters (keyword parameters) define its appearance</a:t>
            </a:r>
          </a:p>
          <a:p>
            <a:r>
              <a:rPr lang="en-US" dirty="0" smtClean="0"/>
              <a:t>Use any of the following geometry methods of the widget object to define its </a:t>
            </a:r>
            <a:r>
              <a:rPr lang="en-US" i="1" dirty="0" smtClean="0"/>
              <a:t>location</a:t>
            </a:r>
            <a:r>
              <a:rPr lang="en-US" dirty="0" smtClean="0"/>
              <a:t> within the parent widget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lace(x=&lt;x_coord&gt;, y=&lt;y_coord&gt;)</a:t>
            </a:r>
          </a:p>
          <a:p>
            <a:pPr lvl="1"/>
            <a:r>
              <a:rPr lang="en-US" dirty="0" smtClean="0"/>
              <a:t>pack(side=&lt;s&gt;) where s = TOP, BOTTOM, LEFT, or BOTTOM </a:t>
            </a:r>
          </a:p>
          <a:p>
            <a:pPr lvl="1"/>
            <a:r>
              <a:rPr lang="en-US" dirty="0" smtClean="0"/>
              <a:t>grid(row=&lt;row_no&gt;, column=&lt;col_no&gt;) </a:t>
            </a:r>
          </a:p>
          <a:p>
            <a:r>
              <a:rPr lang="en-US" dirty="0" smtClean="0"/>
              <a:t>Positions defined by pack() and grid() method are relative to the parent’s widget</a:t>
            </a:r>
          </a:p>
        </p:txBody>
      </p:sp>
    </p:spTree>
    <p:extLst>
      <p:ext uri="{BB962C8B-B14F-4D97-AF65-F5344CB8AC3E}">
        <p14:creationId xmlns:p14="http://schemas.microsoft.com/office/powerpoint/2010/main" val="38754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338"/>
            <a:ext cx="8229600" cy="106059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&amp; Display </a:t>
            </a:r>
            <a:r>
              <a:rPr lang="en-US" dirty="0" smtClean="0"/>
              <a:t>Widgets (Cont.)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3600" dirty="0" smtClean="0"/>
              <a:t>- </a:t>
            </a:r>
            <a:r>
              <a:rPr lang="en-US" sz="3600" dirty="0"/>
              <a:t>Programming Pattern-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8602"/>
            <a:ext cx="8229600" cy="458104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More options for defining position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For pack() method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Padding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For grid() method</a:t>
            </a:r>
          </a:p>
          <a:p>
            <a:pPr lvl="2">
              <a:buFont typeface="Courier New"/>
              <a:buChar char="o"/>
            </a:pPr>
            <a:r>
              <a:rPr lang="en-US" dirty="0"/>
              <a:t>s</a:t>
            </a:r>
            <a:r>
              <a:rPr lang="en-US" dirty="0" smtClean="0"/>
              <a:t>ticky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rowspan</a:t>
            </a:r>
          </a:p>
          <a:p>
            <a:r>
              <a:rPr lang="en-US" dirty="0" smtClean="0"/>
              <a:t>Define the size of a given widget relative to its parent widget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Pass the following options to pack() method call</a:t>
            </a:r>
            <a:endParaRPr lang="en-US" dirty="0"/>
          </a:p>
          <a:p>
            <a:pPr lvl="2">
              <a:buFont typeface="Courier New"/>
              <a:buChar char="o"/>
            </a:pPr>
            <a:r>
              <a:rPr lang="en-US" dirty="0"/>
              <a:t>e</a:t>
            </a:r>
            <a:r>
              <a:rPr lang="en-US" dirty="0" smtClean="0"/>
              <a:t>xpand</a:t>
            </a:r>
            <a:endParaRPr lang="en-US" dirty="0"/>
          </a:p>
          <a:p>
            <a:pPr lvl="2">
              <a:buFont typeface="Courier New"/>
              <a:buChar char="o"/>
            </a:pPr>
            <a:r>
              <a:rPr lang="en-US" dirty="0"/>
              <a:t>f</a:t>
            </a:r>
            <a:r>
              <a:rPr lang="en-US" dirty="0" smtClean="0"/>
              <a:t>ill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Pass </a:t>
            </a:r>
            <a:r>
              <a:rPr lang="en-US" dirty="0"/>
              <a:t>the following options to grid() method call 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column_configure</a:t>
            </a:r>
            <a:endParaRPr lang="en-US" dirty="0"/>
          </a:p>
          <a:p>
            <a:pPr lvl="2">
              <a:buFont typeface="Courier New"/>
              <a:buChar char="o"/>
            </a:pPr>
            <a:r>
              <a:rPr lang="en-US" dirty="0" smtClean="0"/>
              <a:t>row_configure</a:t>
            </a:r>
            <a:endParaRPr lang="en-US" dirty="0"/>
          </a:p>
          <a:p>
            <a:r>
              <a:rPr lang="en-US" dirty="0" smtClean="0"/>
              <a:t>Use Frame widgets to create complicated layouts with Pack Layout Manager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9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70038"/>
            <a:ext cx="8229600" cy="919474"/>
          </a:xfrm>
        </p:spPr>
        <p:txBody>
          <a:bodyPr>
            <a:normAutofit/>
          </a:bodyPr>
          <a:lstStyle/>
          <a:p>
            <a:r>
              <a:rPr lang="en-US" dirty="0" smtClean="0"/>
              <a:t>More TKInter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00" y="1650045"/>
            <a:ext cx="8035499" cy="4633694"/>
          </a:xfrm>
        </p:spPr>
        <p:txBody>
          <a:bodyPr>
            <a:normAutofit/>
          </a:bodyPr>
          <a:lstStyle/>
          <a:p>
            <a:r>
              <a:rPr lang="en-US" dirty="0"/>
              <a:t>Entry</a:t>
            </a:r>
          </a:p>
          <a:p>
            <a:r>
              <a:rPr lang="en-US" dirty="0" smtClean="0"/>
              <a:t>Canvas </a:t>
            </a:r>
          </a:p>
          <a:p>
            <a:r>
              <a:rPr lang="en-US" dirty="0"/>
              <a:t>Button</a:t>
            </a:r>
          </a:p>
          <a:p>
            <a:r>
              <a:rPr lang="en-US" dirty="0" smtClean="0"/>
              <a:t>ComboBox </a:t>
            </a:r>
            <a:endParaRPr lang="en-US" dirty="0"/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8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372"/>
            <a:ext cx="8229600" cy="1143000"/>
          </a:xfrm>
        </p:spPr>
        <p:txBody>
          <a:bodyPr/>
          <a:lstStyle/>
          <a:p>
            <a:r>
              <a:rPr lang="en-US" dirty="0" smtClean="0"/>
              <a:t>GUI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216"/>
            <a:ext cx="8229600" cy="483879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Event handling flow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 Tkinter application calls mainloop() method to enter a event loop to receive GUI events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Whenever </a:t>
            </a:r>
            <a:r>
              <a:rPr lang="en-US" dirty="0"/>
              <a:t>the user presses keyboard or clicks on mouse, a GUI event is generated by OS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 application will find and run the callback function registered for that event</a:t>
            </a:r>
          </a:p>
          <a:p>
            <a:r>
              <a:rPr lang="en-US" dirty="0"/>
              <a:t>Use the </a:t>
            </a:r>
            <a:r>
              <a:rPr lang="en-US" i="1" dirty="0"/>
              <a:t>bind()</a:t>
            </a:r>
            <a:r>
              <a:rPr lang="en-US" dirty="0"/>
              <a:t> method of </a:t>
            </a:r>
            <a:r>
              <a:rPr lang="en-US" dirty="0" smtClean="0"/>
              <a:t>the window/a widget </a:t>
            </a:r>
            <a:r>
              <a:rPr lang="en-US" dirty="0"/>
              <a:t>object to register a callback function defining behavior to react to a given GUI </a:t>
            </a:r>
            <a:r>
              <a:rPr lang="en-US" dirty="0" smtClean="0"/>
              <a:t>event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7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22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of Application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218"/>
            <a:ext cx="8229600" cy="5035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Configure the window title</a:t>
            </a:r>
          </a:p>
          <a:p>
            <a:r>
              <a:rPr lang="en-US" dirty="0" smtClean="0"/>
              <a:t>Configure the window size</a:t>
            </a:r>
          </a:p>
          <a:p>
            <a:r>
              <a:rPr lang="en-US" dirty="0" smtClean="0"/>
              <a:t>Configure the background color</a:t>
            </a:r>
          </a:p>
          <a:p>
            <a:r>
              <a:rPr lang="en-US" dirty="0" smtClean="0"/>
              <a:t>Configure the window border</a:t>
            </a:r>
          </a:p>
          <a:p>
            <a:pPr lvl="1"/>
            <a:r>
              <a:rPr lang="en-US" dirty="0" smtClean="0"/>
              <a:t>Border style</a:t>
            </a:r>
          </a:p>
          <a:p>
            <a:pPr lvl="1"/>
            <a:r>
              <a:rPr lang="en-US" dirty="0" smtClean="0"/>
              <a:t>Border width</a:t>
            </a:r>
          </a:p>
          <a:p>
            <a:r>
              <a:rPr lang="en-US" dirty="0" smtClean="0"/>
              <a:t>Configure cursor style </a:t>
            </a:r>
          </a:p>
          <a:p>
            <a:r>
              <a:rPr lang="en-US" dirty="0" smtClean="0"/>
              <a:t>Window resizing </a:t>
            </a:r>
          </a:p>
          <a:p>
            <a:r>
              <a:rPr lang="en-US" dirty="0" smtClean="0"/>
              <a:t>Configure the menu property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0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13559</TotalTime>
  <Words>452</Words>
  <Application>Microsoft Macintosh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Python GUI Programming - Tkinter Library -</vt:lpstr>
      <vt:lpstr>TKInter Programming Model</vt:lpstr>
      <vt:lpstr>Object Model</vt:lpstr>
      <vt:lpstr>Creation &amp; Display of Window - Programming Pattern -</vt:lpstr>
      <vt:lpstr>Create &amp; Display Widgets - Programming Pattern-</vt:lpstr>
      <vt:lpstr>Create &amp; Display Widgets (Cont.)  - Programming Pattern-</vt:lpstr>
      <vt:lpstr>More TKInter Widgets</vt:lpstr>
      <vt:lpstr>GUI Event Handling</vt:lpstr>
      <vt:lpstr>Configuration of Application Window</vt:lpstr>
      <vt:lpstr>Configuration of Widget’s Appearance</vt:lpstr>
    </vt:vector>
  </TitlesOfParts>
  <Company>CSU Fullerton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 Programming</dc:title>
  <dc:creator>Computer Science Department</dc:creator>
  <cp:lastModifiedBy>Computer Science Department</cp:lastModifiedBy>
  <cp:revision>168</cp:revision>
  <dcterms:created xsi:type="dcterms:W3CDTF">2018-03-17T20:58:13Z</dcterms:created>
  <dcterms:modified xsi:type="dcterms:W3CDTF">2020-05-03T19:33:48Z</dcterms:modified>
</cp:coreProperties>
</file>