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80" r:id="rId5"/>
    <p:sldId id="281" r:id="rId6"/>
    <p:sldId id="260" r:id="rId7"/>
    <p:sldId id="263" r:id="rId8"/>
    <p:sldId id="267" r:id="rId9"/>
    <p:sldId id="265" r:id="rId10"/>
    <p:sldId id="264" r:id="rId11"/>
    <p:sldId id="266" r:id="rId12"/>
    <p:sldId id="269" r:id="rId13"/>
    <p:sldId id="285" r:id="rId14"/>
    <p:sldId id="286" r:id="rId15"/>
    <p:sldId id="271" r:id="rId16"/>
    <p:sldId id="270" r:id="rId17"/>
    <p:sldId id="272" r:id="rId18"/>
    <p:sldId id="273" r:id="rId19"/>
    <p:sldId id="283" r:id="rId20"/>
    <p:sldId id="275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9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805D-2160-D64B-90C5-A83BECC52B49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F1E0-3858-D840-BC94-B266395B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9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bastuffer.com/2018-2019-nba-player-sta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Pandas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Tseng-Ching James Shen, Ph.D.</a:t>
            </a:r>
          </a:p>
        </p:txBody>
      </p:sp>
    </p:spTree>
    <p:extLst>
      <p:ext uri="{BB962C8B-B14F-4D97-AF65-F5344CB8AC3E}">
        <p14:creationId xmlns:p14="http://schemas.microsoft.com/office/powerpoint/2010/main" val="136093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890B4-2922-44E7-B37C-9FFABBFA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7967"/>
          </a:xfrm>
        </p:spPr>
        <p:txBody>
          <a:bodyPr/>
          <a:lstStyle/>
          <a:p>
            <a:r>
              <a:rPr lang="en-US" dirty="0"/>
              <a:t>DataFrame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92CDB7-A248-4A4B-9EB1-A00E905E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78" y="1259552"/>
            <a:ext cx="7973122" cy="4866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Access the content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Index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column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dtypes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Values</a:t>
            </a:r>
            <a:endParaRPr lang="en-US" dirty="0"/>
          </a:p>
          <a:p>
            <a:r>
              <a:rPr lang="en-US" dirty="0" smtClean="0"/>
              <a:t>Column label property</a:t>
            </a:r>
            <a:endParaRPr lang="en-US" dirty="0"/>
          </a:p>
          <a:p>
            <a:r>
              <a:rPr lang="en-US" dirty="0"/>
              <a:t>Access certain rows and columns (sub-table) of a DataFrame object via the following properties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loc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iloc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Ix (depreciated)</a:t>
            </a:r>
          </a:p>
          <a:p>
            <a:r>
              <a:rPr lang="en-US" dirty="0" smtClean="0"/>
              <a:t>Use properties to modify DataFrame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Update index/column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Update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8F806-60EE-409C-AA8C-2560CFFB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4663"/>
            <a:ext cx="8229600" cy="1143000"/>
          </a:xfrm>
        </p:spPr>
        <p:txBody>
          <a:bodyPr/>
          <a:lstStyle/>
          <a:p>
            <a:r>
              <a:rPr lang="en-US" dirty="0"/>
              <a:t>DataFrame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42F8CA-BA61-46A2-9136-3728442A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4" y="1743075"/>
            <a:ext cx="8004875" cy="4525963"/>
          </a:xfrm>
        </p:spPr>
        <p:txBody>
          <a:bodyPr>
            <a:normAutofit/>
          </a:bodyPr>
          <a:lstStyle/>
          <a:p>
            <a:r>
              <a:rPr lang="en-US" dirty="0"/>
              <a:t>File I/O methods</a:t>
            </a:r>
          </a:p>
          <a:p>
            <a:r>
              <a:rPr lang="en-US" dirty="0"/>
              <a:t>Mathematical methods</a:t>
            </a:r>
          </a:p>
          <a:p>
            <a:r>
              <a:rPr lang="en-US" dirty="0"/>
              <a:t>Iterator-based methods</a:t>
            </a:r>
          </a:p>
          <a:p>
            <a:r>
              <a:rPr lang="en-US" dirty="0"/>
              <a:t>Statistical methods</a:t>
            </a:r>
          </a:p>
          <a:p>
            <a:r>
              <a:rPr lang="en-US" dirty="0"/>
              <a:t>Aggregate/Grouping/Append method</a:t>
            </a:r>
          </a:p>
          <a:p>
            <a:r>
              <a:rPr lang="en-US" dirty="0"/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428578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2AA72A-DAB2-4041-97AB-0A7A6F95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38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</a:t>
            </a:r>
            <a:br>
              <a:rPr lang="en-US" dirty="0"/>
            </a:br>
            <a:r>
              <a:rPr lang="en-US" sz="3600" dirty="0"/>
              <a:t>- File I/O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2664C-3E8D-4E76-97B3-F31B3F19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878832"/>
            <a:ext cx="7976403" cy="42473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Persist/Read DataFrame object in/from a CSV file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o_csv()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ead_csv()</a:t>
            </a:r>
            <a:endParaRPr lang="en-US" dirty="0"/>
          </a:p>
          <a:p>
            <a:r>
              <a:rPr lang="en-US" dirty="0" smtClean="0"/>
              <a:t>Persist/Read </a:t>
            </a:r>
            <a:r>
              <a:rPr lang="en-US" dirty="0"/>
              <a:t>DataFrame object </a:t>
            </a:r>
            <a:r>
              <a:rPr lang="en-US" dirty="0" smtClean="0"/>
              <a:t>in/from </a:t>
            </a:r>
            <a:r>
              <a:rPr lang="en-US" dirty="0"/>
              <a:t>a JSON </a:t>
            </a:r>
            <a:r>
              <a:rPr lang="en-US" dirty="0" smtClean="0"/>
              <a:t>file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o_json()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</a:t>
            </a:r>
            <a:r>
              <a:rPr lang="en-US" dirty="0" smtClean="0"/>
              <a:t>ead_json()</a:t>
            </a:r>
            <a:endParaRPr lang="en-US" dirty="0"/>
          </a:p>
          <a:p>
            <a:r>
              <a:rPr lang="en-US" dirty="0"/>
              <a:t>SQL </a:t>
            </a:r>
            <a:r>
              <a:rPr lang="en-US" dirty="0" smtClean="0"/>
              <a:t>table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o_sql()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9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1206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I</a:t>
            </a:r>
            <a:br>
              <a:rPr lang="en-US" dirty="0"/>
            </a:br>
            <a:r>
              <a:rPr lang="en-US" dirty="0"/>
              <a:t>  - Python Data Persistence 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9831"/>
            <a:ext cx="8229600" cy="1151206"/>
          </a:xfrm>
        </p:spPr>
        <p:txBody>
          <a:bodyPr/>
          <a:lstStyle/>
          <a:p>
            <a:r>
              <a:rPr lang="en-US" dirty="0"/>
              <a:t>Use Pandas DataFrame to persist OLTP eCommerce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845C37-BFA5-4B98-93FD-72D52717B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5073" y="2701037"/>
            <a:ext cx="3400425" cy="2009140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40D2C5A4-FA15-413D-A03E-9FDBB404476B}"/>
              </a:ext>
            </a:extLst>
          </p:cNvPr>
          <p:cNvSpPr/>
          <p:nvPr/>
        </p:nvSpPr>
        <p:spPr>
          <a:xfrm>
            <a:off x="1782305" y="4943959"/>
            <a:ext cx="6013342" cy="1456841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F6A02E-41DF-462D-86A3-1053F5703C95}"/>
              </a:ext>
            </a:extLst>
          </p:cNvPr>
          <p:cNvSpPr/>
          <p:nvPr/>
        </p:nvSpPr>
        <p:spPr>
          <a:xfrm>
            <a:off x="2331181" y="5489423"/>
            <a:ext cx="1208868" cy="511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EC34C62-E3E3-4BE3-A978-ECDD794C0C15}"/>
              </a:ext>
            </a:extLst>
          </p:cNvPr>
          <p:cNvSpPr/>
          <p:nvPr/>
        </p:nvSpPr>
        <p:spPr>
          <a:xfrm>
            <a:off x="4088925" y="5605661"/>
            <a:ext cx="1208868" cy="511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DD98DB-FC1D-47BC-A2F2-5B45980136F6}"/>
              </a:ext>
            </a:extLst>
          </p:cNvPr>
          <p:cNvSpPr/>
          <p:nvPr/>
        </p:nvSpPr>
        <p:spPr>
          <a:xfrm>
            <a:off x="5831064" y="5500196"/>
            <a:ext cx="1208868" cy="5114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D308D46-906D-40ED-9225-8F42586E8CBA}"/>
              </a:ext>
            </a:extLst>
          </p:cNvPr>
          <p:cNvCxnSpPr>
            <a:endCxn id="6" idx="0"/>
          </p:cNvCxnSpPr>
          <p:nvPr/>
        </p:nvCxnSpPr>
        <p:spPr>
          <a:xfrm flipH="1">
            <a:off x="2935615" y="3952068"/>
            <a:ext cx="604434" cy="1537355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E137F83-E64A-4B2D-841E-58D566B74750}"/>
              </a:ext>
            </a:extLst>
          </p:cNvPr>
          <p:cNvCxnSpPr/>
          <p:nvPr/>
        </p:nvCxnSpPr>
        <p:spPr>
          <a:xfrm flipH="1">
            <a:off x="4788976" y="4710177"/>
            <a:ext cx="232475" cy="962202"/>
          </a:xfrm>
          <a:prstGeom prst="straightConnector1">
            <a:avLst/>
          </a:prstGeom>
          <a:ln w="152400"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0F56F3-F629-49CC-88FD-62D089E22918}"/>
              </a:ext>
            </a:extLst>
          </p:cNvPr>
          <p:cNvCxnSpPr/>
          <p:nvPr/>
        </p:nvCxnSpPr>
        <p:spPr>
          <a:xfrm>
            <a:off x="6307206" y="3705607"/>
            <a:ext cx="278690" cy="1996461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0610"/>
          </a:xfrm>
        </p:spPr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654"/>
            <a:ext cx="8229600" cy="47815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an object &amp; its related objects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Covert Python object into DataFrame record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Write the DataFrame to a file</a:t>
            </a:r>
          </a:p>
          <a:p>
            <a:r>
              <a:rPr lang="en-US" dirty="0" smtClean="0"/>
              <a:t>Modify an object &amp; its related objects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Use Pandas Input method to build the DataFrame object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Find the DataFrame record with unique object id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Modify the record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Write the DataFrame back to a file</a:t>
            </a:r>
          </a:p>
          <a:p>
            <a:r>
              <a:rPr lang="en-US" dirty="0" smtClean="0"/>
              <a:t>Delete an object &amp; its related objects </a:t>
            </a:r>
          </a:p>
          <a:p>
            <a:r>
              <a:rPr lang="en-US" dirty="0" smtClean="0"/>
              <a:t>Query an object &amp; its related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D3AD1-360C-4FA1-9E53-10BA3B9B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DataFrame</a:t>
            </a:r>
            <a:br>
              <a:rPr lang="en-US" dirty="0"/>
            </a:br>
            <a:r>
              <a:rPr lang="en-US" sz="3600" dirty="0"/>
              <a:t>- Iterator-based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2975A9-C238-4D85-A18F-87183D2C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Item-by-item iteration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iteritems()</a:t>
            </a:r>
          </a:p>
          <a:p>
            <a:r>
              <a:rPr lang="en-US" dirty="0"/>
              <a:t>Row-by-row iteration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iterrows()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itertuples() </a:t>
            </a:r>
          </a:p>
        </p:txBody>
      </p:sp>
    </p:spTree>
    <p:extLst>
      <p:ext uri="{BB962C8B-B14F-4D97-AF65-F5344CB8AC3E}">
        <p14:creationId xmlns:p14="http://schemas.microsoft.com/office/powerpoint/2010/main" val="43082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23CC24-E198-4E7B-B62F-3BF5D581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DataFrame</a:t>
            </a:r>
            <a:br>
              <a:rPr lang="en-US" dirty="0"/>
            </a:br>
            <a:r>
              <a:rPr lang="en-US" sz="3600" dirty="0"/>
              <a:t>- Mathematical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5C51C-1660-4BAC-8436-71D0522C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80" y="1600200"/>
            <a:ext cx="8024607" cy="4525963"/>
          </a:xfrm>
        </p:spPr>
        <p:txBody>
          <a:bodyPr>
            <a:normAutofit/>
          </a:bodyPr>
          <a:lstStyle/>
          <a:p>
            <a:r>
              <a:rPr lang="en-US" dirty="0"/>
              <a:t>Cell-based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add(), sub(), mul()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truediv(), div(), floordiv(), mod()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pow()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applymap()</a:t>
            </a:r>
          </a:p>
          <a:p>
            <a:r>
              <a:rPr lang="en-US" dirty="0"/>
              <a:t>Column-based (or row-based)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apply()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C93EC-B923-4CAE-A702-2E0116D4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DataFrame</a:t>
            </a:r>
            <a:br>
              <a:rPr lang="en-US" dirty="0"/>
            </a:br>
            <a:r>
              <a:rPr lang="en-US" sz="3600" dirty="0"/>
              <a:t>- Statistical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E5D78-6878-4C76-A0B5-808A3264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28" y="1600200"/>
            <a:ext cx="8035871" cy="4618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Single-column (or single-row) methods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count()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sum()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mean(), median()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std()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min(), max()</a:t>
            </a:r>
          </a:p>
          <a:p>
            <a:r>
              <a:rPr lang="en-US" dirty="0"/>
              <a:t>Two-column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cov()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corr()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D206B-1EE4-4846-B7B9-A67C772D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06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</a:t>
            </a:r>
            <a:br>
              <a:rPr lang="en-US" dirty="0"/>
            </a:br>
            <a:r>
              <a:rPr lang="en-US" sz="3600" dirty="0"/>
              <a:t>- Aggregate/Grouping/Append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851DA3-5B58-44A9-B75D-752B9015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36" y="1983783"/>
            <a:ext cx="8097864" cy="4142380"/>
          </a:xfrm>
        </p:spPr>
        <p:txBody>
          <a:bodyPr/>
          <a:lstStyle/>
          <a:p>
            <a:r>
              <a:rPr lang="en-US" dirty="0"/>
              <a:t>aggregate()</a:t>
            </a:r>
          </a:p>
          <a:p>
            <a:r>
              <a:rPr lang="en-US" dirty="0"/>
              <a:t>groupby()</a:t>
            </a:r>
          </a:p>
          <a:p>
            <a:r>
              <a:rPr lang="en-US" dirty="0"/>
              <a:t>append()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1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II</a:t>
            </a:r>
            <a:br>
              <a:rPr lang="en-US" dirty="0"/>
            </a:br>
            <a:r>
              <a:rPr lang="en-US" sz="3600" dirty="0"/>
              <a:t>- Exploratory Analysis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2018-2019 NBA players’ statistics</a:t>
            </a:r>
            <a:endParaRPr lang="en-US" dirty="0"/>
          </a:p>
          <a:p>
            <a:r>
              <a:rPr lang="en-US" dirty="0"/>
              <a:t>Types of analysis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Descriptive statistics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Correlation analysis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Groupby and aggregate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https://www.nbastuffer.com/2018-2019-nba-player-stats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6B9B3-7555-429D-8116-E8FBBD9A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CE1A7-C299-4076-ACAF-53FBB41F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30" y="1600200"/>
            <a:ext cx="8051369" cy="4525963"/>
          </a:xfrm>
        </p:spPr>
        <p:txBody>
          <a:bodyPr/>
          <a:lstStyle/>
          <a:p>
            <a:r>
              <a:rPr lang="en-US" dirty="0"/>
              <a:t>Data Collection/Conversion</a:t>
            </a:r>
          </a:p>
          <a:p>
            <a:r>
              <a:rPr lang="en-US" dirty="0"/>
              <a:t>Exploratory Analysis &amp; Cleanup</a:t>
            </a:r>
          </a:p>
          <a:p>
            <a:r>
              <a:rPr lang="en-US" dirty="0"/>
              <a:t>Pandas DataFrame Class</a:t>
            </a:r>
          </a:p>
          <a:p>
            <a:r>
              <a:rPr lang="en-US" dirty="0"/>
              <a:t>Case Study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merge()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3439" y="4854690"/>
            <a:ext cx="9144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0402" y="4854690"/>
            <a:ext cx="9144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957839" y="5303588"/>
            <a:ext cx="792563" cy="83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72858" y="3092488"/>
            <a:ext cx="9144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2858" y="1745432"/>
            <a:ext cx="914400" cy="914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8" idx="0"/>
            <a:endCxn id="9" idx="2"/>
          </p:cNvCxnSpPr>
          <p:nvPr/>
        </p:nvCxnSpPr>
        <p:spPr>
          <a:xfrm flipV="1">
            <a:off x="4330058" y="2659832"/>
            <a:ext cx="0" cy="432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7337" y="2025512"/>
            <a:ext cx="3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1146" y="5127224"/>
            <a:ext cx="3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0725" y="3371322"/>
            <a:ext cx="3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3773" y="5144434"/>
            <a:ext cx="34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2772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5731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III</a:t>
            </a:r>
            <a:br>
              <a:rPr lang="en-US" dirty="0"/>
            </a:br>
            <a:r>
              <a:rPr lang="en-US" sz="3600" dirty="0"/>
              <a:t>- Python Data Conversion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23" y="1479974"/>
            <a:ext cx="8229600" cy="596799"/>
          </a:xfrm>
        </p:spPr>
        <p:txBody>
          <a:bodyPr/>
          <a:lstStyle/>
          <a:p>
            <a:r>
              <a:rPr lang="en-US" dirty="0"/>
              <a:t>Use DataFrame API to un-normalize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F18110-2022-4849-AF3B-B7234ACA1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438" y="2424430"/>
            <a:ext cx="3400425" cy="20091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79D4FC-FF8C-4007-AE24-730C87B217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1779" y="5011313"/>
            <a:ext cx="3234055" cy="733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20422C63-6AAB-4922-A000-3E1F763CB7E6}"/>
              </a:ext>
            </a:extLst>
          </p:cNvPr>
          <p:cNvCxnSpPr/>
          <p:nvPr/>
        </p:nvCxnSpPr>
        <p:spPr>
          <a:xfrm>
            <a:off x="4721779" y="4277532"/>
            <a:ext cx="1012594" cy="503695"/>
          </a:xfrm>
          <a:prstGeom prst="straightConnector1">
            <a:avLst/>
          </a:prstGeom>
          <a:ln w="203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42"/>
            <a:ext cx="8229600" cy="880942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758"/>
            <a:ext cx="8229600" cy="1561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are collected in OLTP database </a:t>
            </a:r>
          </a:p>
          <a:p>
            <a:r>
              <a:rPr lang="en-US" dirty="0"/>
              <a:t>OLTP data are normally </a:t>
            </a:r>
            <a:r>
              <a:rPr lang="en-US" i="1" dirty="0"/>
              <a:t>normalized </a:t>
            </a:r>
            <a:r>
              <a:rPr lang="en-US" dirty="0"/>
              <a:t>to minimize redundancy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BA87787-ED74-44D8-88C3-82B7EE7C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5033"/>
              </p:ext>
            </p:extLst>
          </p:nvPr>
        </p:nvGraphicFramePr>
        <p:xfrm>
          <a:off x="1591958" y="2735280"/>
          <a:ext cx="2686085" cy="1647485"/>
        </p:xfrm>
        <a:graphic>
          <a:graphicData uri="http://schemas.openxmlformats.org/drawingml/2006/table">
            <a:tbl>
              <a:tblPr/>
              <a:tblGrid>
                <a:gridCol w="603787">
                  <a:extLst>
                    <a:ext uri="{9D8B030D-6E8A-4147-A177-3AD203B41FA5}">
                      <a16:colId xmlns:a16="http://schemas.microsoft.com/office/drawing/2014/main" xmlns="" val="4103719676"/>
                    </a:ext>
                  </a:extLst>
                </a:gridCol>
                <a:gridCol w="791170">
                  <a:extLst>
                    <a:ext uri="{9D8B030D-6E8A-4147-A177-3AD203B41FA5}">
                      <a16:colId xmlns:a16="http://schemas.microsoft.com/office/drawing/2014/main" xmlns="" val="177263633"/>
                    </a:ext>
                  </a:extLst>
                </a:gridCol>
                <a:gridCol w="786150">
                  <a:extLst>
                    <a:ext uri="{9D8B030D-6E8A-4147-A177-3AD203B41FA5}">
                      <a16:colId xmlns:a16="http://schemas.microsoft.com/office/drawing/2014/main" xmlns="" val="949832985"/>
                    </a:ext>
                  </a:extLst>
                </a:gridCol>
                <a:gridCol w="504978">
                  <a:extLst>
                    <a:ext uri="{9D8B030D-6E8A-4147-A177-3AD203B41FA5}">
                      <a16:colId xmlns:a16="http://schemas.microsoft.com/office/drawing/2014/main" xmlns="" val="3270276569"/>
                    </a:ext>
                  </a:extLst>
                </a:gridCol>
              </a:tblGrid>
              <a:tr h="2353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755908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0426103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5304494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2368734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Sampson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1542951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368020"/>
                  </a:ext>
                </a:extLst>
              </a:tr>
              <a:tr h="235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0180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B43032A-3555-4C83-B879-7AC1885F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20926"/>
              </p:ext>
            </p:extLst>
          </p:nvPr>
        </p:nvGraphicFramePr>
        <p:xfrm>
          <a:off x="5857832" y="2735281"/>
          <a:ext cx="1009650" cy="1343025"/>
        </p:xfrm>
        <a:graphic>
          <a:graphicData uri="http://schemas.openxmlformats.org/drawingml/2006/table">
            <a:tbl>
              <a:tblPr/>
              <a:tblGrid>
                <a:gridCol w="458281">
                  <a:extLst>
                    <a:ext uri="{9D8B030D-6E8A-4147-A177-3AD203B41FA5}">
                      <a16:colId xmlns:a16="http://schemas.microsoft.com/office/drawing/2014/main" xmlns="" val="208511238"/>
                    </a:ext>
                  </a:extLst>
                </a:gridCol>
                <a:gridCol w="551369">
                  <a:extLst>
                    <a:ext uri="{9D8B030D-6E8A-4147-A177-3AD203B41FA5}">
                      <a16:colId xmlns:a16="http://schemas.microsoft.com/office/drawing/2014/main" xmlns="" val="219956731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Shopping Cart</a:t>
                      </a: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085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7574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3224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Cart_1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686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Cart_2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399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5139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2531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502FC8D-02D7-49DE-AD97-30711FFC2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1641"/>
              </p:ext>
            </p:extLst>
          </p:nvPr>
        </p:nvGraphicFramePr>
        <p:xfrm>
          <a:off x="4257632" y="4909022"/>
          <a:ext cx="2279138" cy="115252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4596758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730869721"/>
                    </a:ext>
                  </a:extLst>
                </a:gridCol>
                <a:gridCol w="583978">
                  <a:extLst>
                    <a:ext uri="{9D8B030D-6E8A-4147-A177-3AD203B41FA5}">
                      <a16:colId xmlns:a16="http://schemas.microsoft.com/office/drawing/2014/main" xmlns="" val="3236446383"/>
                    </a:ext>
                  </a:extLst>
                </a:gridCol>
                <a:gridCol w="780760">
                  <a:extLst>
                    <a:ext uri="{9D8B030D-6E8A-4147-A177-3AD203B41FA5}">
                      <a16:colId xmlns:a16="http://schemas.microsoft.com/office/drawing/2014/main" xmlns="" val="1042665381"/>
                    </a:ext>
                  </a:extLst>
                </a:gridCol>
              </a:tblGrid>
              <a:tr h="1061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105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9806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271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4425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1113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6332989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00288FC-A80E-4EA5-BEEF-0EFE11C2FCA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278043" y="3559022"/>
            <a:ext cx="1808389" cy="50855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FE5A1E4D-5314-46C9-891A-0B1E1F1923A1}"/>
              </a:ext>
            </a:extLst>
          </p:cNvPr>
          <p:cNvCxnSpPr>
            <a:cxnSpLocks/>
          </p:cNvCxnSpPr>
          <p:nvPr/>
        </p:nvCxnSpPr>
        <p:spPr>
          <a:xfrm flipV="1">
            <a:off x="5173043" y="3609879"/>
            <a:ext cx="1022515" cy="19556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F242AE-590B-4050-BF40-84808521133A}"/>
              </a:ext>
            </a:extLst>
          </p:cNvPr>
          <p:cNvSpPr txBox="1"/>
          <p:nvPr/>
        </p:nvSpPr>
        <p:spPr>
          <a:xfrm>
            <a:off x="5662285" y="4527060"/>
            <a:ext cx="114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Foreign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C91AFF-5F56-4785-BF86-316FB728316A}"/>
              </a:ext>
            </a:extLst>
          </p:cNvPr>
          <p:cNvSpPr txBox="1"/>
          <p:nvPr/>
        </p:nvSpPr>
        <p:spPr>
          <a:xfrm>
            <a:off x="4536823" y="3643488"/>
            <a:ext cx="1190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39373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691"/>
            <a:ext cx="8229600" cy="87053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3379"/>
            <a:ext cx="8516334" cy="22903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to be analyzed is called a </a:t>
            </a:r>
            <a:r>
              <a:rPr lang="en-US" b="1" i="1" dirty="0"/>
              <a:t>dataset</a:t>
            </a:r>
            <a:r>
              <a:rPr lang="en-US" dirty="0"/>
              <a:t> which is in one 2-dimensional table format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Each row is one </a:t>
            </a:r>
            <a:r>
              <a:rPr lang="en-US" b="1" i="1" dirty="0"/>
              <a:t>sample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Columns are </a:t>
            </a:r>
            <a:r>
              <a:rPr lang="en-US" b="1" i="1" dirty="0"/>
              <a:t>features</a:t>
            </a:r>
          </a:p>
          <a:p>
            <a:r>
              <a:rPr lang="en-US" dirty="0"/>
              <a:t>Data sets are normally </a:t>
            </a:r>
            <a:r>
              <a:rPr lang="en-US" i="1" dirty="0"/>
              <a:t>un-normalized </a:t>
            </a:r>
            <a:r>
              <a:rPr lang="en-US" dirty="0"/>
              <a:t>to easily explore/understand the possible correlation among different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3AC003E-656F-4CFB-B487-D676E7CFA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47386"/>
              </p:ext>
            </p:extLst>
          </p:nvPr>
        </p:nvGraphicFramePr>
        <p:xfrm>
          <a:off x="1207577" y="4134802"/>
          <a:ext cx="6318951" cy="1181100"/>
        </p:xfrm>
        <a:graphic>
          <a:graphicData uri="http://schemas.openxmlformats.org/drawingml/2006/table">
            <a:tbl>
              <a:tblPr/>
              <a:tblGrid>
                <a:gridCol w="1592750">
                  <a:extLst>
                    <a:ext uri="{9D8B030D-6E8A-4147-A177-3AD203B41FA5}">
                      <a16:colId xmlns:a16="http://schemas.microsoft.com/office/drawing/2014/main" xmlns="" val="1266649511"/>
                    </a:ext>
                  </a:extLst>
                </a:gridCol>
                <a:gridCol w="1152358">
                  <a:extLst>
                    <a:ext uri="{9D8B030D-6E8A-4147-A177-3AD203B41FA5}">
                      <a16:colId xmlns:a16="http://schemas.microsoft.com/office/drawing/2014/main" xmlns="" val="2882105976"/>
                    </a:ext>
                  </a:extLst>
                </a:gridCol>
                <a:gridCol w="919258">
                  <a:extLst>
                    <a:ext uri="{9D8B030D-6E8A-4147-A177-3AD203B41FA5}">
                      <a16:colId xmlns:a16="http://schemas.microsoft.com/office/drawing/2014/main" xmlns="" val="640409041"/>
                    </a:ext>
                  </a:extLst>
                </a:gridCol>
                <a:gridCol w="832811">
                  <a:extLst>
                    <a:ext uri="{9D8B030D-6E8A-4147-A177-3AD203B41FA5}">
                      <a16:colId xmlns:a16="http://schemas.microsoft.com/office/drawing/2014/main" xmlns="" val="4240435649"/>
                    </a:ext>
                  </a:extLst>
                </a:gridCol>
                <a:gridCol w="728709">
                  <a:extLst>
                    <a:ext uri="{9D8B030D-6E8A-4147-A177-3AD203B41FA5}">
                      <a16:colId xmlns:a16="http://schemas.microsoft.com/office/drawing/2014/main" xmlns="" val="2514382366"/>
                    </a:ext>
                  </a:extLst>
                </a:gridCol>
                <a:gridCol w="1093065">
                  <a:extLst>
                    <a:ext uri="{9D8B030D-6E8A-4147-A177-3AD203B41FA5}">
                      <a16:colId xmlns:a16="http://schemas.microsoft.com/office/drawing/2014/main" xmlns="" val="756995684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 Name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ID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578411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Cart_2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660634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Cart_2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46430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797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335"/>
            <a:ext cx="8229600" cy="1016280"/>
          </a:xfrm>
        </p:spPr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5700"/>
            <a:ext cx="8229600" cy="4460464"/>
          </a:xfrm>
        </p:spPr>
        <p:txBody>
          <a:bodyPr/>
          <a:lstStyle/>
          <a:p>
            <a:r>
              <a:rPr lang="en-US" dirty="0"/>
              <a:t>Convert OLTP data into data sets prior to analysis</a:t>
            </a:r>
          </a:p>
          <a:p>
            <a:r>
              <a:rPr lang="en-US" dirty="0"/>
              <a:t>Convert OLTP data into one dataset by performing a sequence of </a:t>
            </a:r>
            <a:r>
              <a:rPr lang="en-US" b="1" i="1" dirty="0"/>
              <a:t>JOIN</a:t>
            </a:r>
            <a:r>
              <a:rPr lang="en-US" dirty="0"/>
              <a:t> operations on OLTP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8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C3EEC-FEA5-42B9-AB69-0552745D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9155"/>
            <a:ext cx="8229600" cy="837967"/>
          </a:xfrm>
        </p:spPr>
        <p:txBody>
          <a:bodyPr/>
          <a:lstStyle/>
          <a:p>
            <a:r>
              <a:rPr lang="en-US" dirty="0"/>
              <a:t>Exploratory Analysis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A7120-221E-4C96-A2C2-AA975D63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50" y="1488720"/>
            <a:ext cx="8130550" cy="479360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following types of analysis on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 statistics</a:t>
            </a:r>
          </a:p>
          <a:p>
            <a:pPr lvl="2">
              <a:buFont typeface="Courier New"/>
              <a:buChar char="o"/>
            </a:pPr>
            <a:r>
              <a:rPr lang="en-US" dirty="0"/>
              <a:t>Investigate the data characteristics on a given feature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Correlation</a:t>
            </a:r>
          </a:p>
          <a:p>
            <a:pPr lvl="2">
              <a:buFont typeface="Courier New"/>
              <a:buChar char="o"/>
            </a:pPr>
            <a:r>
              <a:rPr lang="en-US" dirty="0"/>
              <a:t>Investigate how two features are correlated to each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GroupBy</a:t>
            </a:r>
            <a:r>
              <a:rPr lang="en-US" dirty="0"/>
              <a:t> and Aggregation</a:t>
            </a:r>
          </a:p>
          <a:p>
            <a:pPr lvl="2">
              <a:buFont typeface="Courier New"/>
              <a:buChar char="o"/>
            </a:pPr>
            <a:r>
              <a:rPr lang="en-US" dirty="0"/>
              <a:t>Partition data into groups with some features meet certain criteria </a:t>
            </a:r>
          </a:p>
          <a:p>
            <a:pPr lvl="2">
              <a:buFont typeface="Courier New"/>
              <a:buChar char="o"/>
            </a:pPr>
            <a:r>
              <a:rPr lang="en-US" dirty="0"/>
              <a:t>Study the data characteristics in one group or between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8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3DE83-AE2E-40CA-983E-52BCBE57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3297"/>
            <a:ext cx="8229600" cy="918731"/>
          </a:xfrm>
        </p:spPr>
        <p:txBody>
          <a:bodyPr/>
          <a:lstStyle/>
          <a:p>
            <a:r>
              <a:rPr lang="en-US" dirty="0"/>
              <a:t>Pandas DataFrame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DBF75-D09D-491F-ACD6-71E01D63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2339"/>
            <a:ext cx="8229600" cy="4788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DataFrame class encapsulates the implementation for the 2-dimensional structure of the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Column labels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Column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Row labels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Row data</a:t>
            </a:r>
          </a:p>
          <a:p>
            <a:r>
              <a:rPr lang="en-US" dirty="0"/>
              <a:t>Developers manage (e.g. create, access, modify, combine) datasets via various DataFrame properties, operators, and methods and Pandas functions</a:t>
            </a:r>
          </a:p>
        </p:txBody>
      </p:sp>
    </p:spTree>
    <p:extLst>
      <p:ext uri="{BB962C8B-B14F-4D97-AF65-F5344CB8AC3E}">
        <p14:creationId xmlns:p14="http://schemas.microsoft.com/office/powerpoint/2010/main" val="6569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F94819-57B7-4916-B1D0-B9005C0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/>
              <a:t>DataFrame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AA7E9-583A-4BA9-B3B8-D3A758D0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773870"/>
            <a:ext cx="8082366" cy="4352293"/>
          </a:xfrm>
        </p:spPr>
        <p:txBody>
          <a:bodyPr/>
          <a:lstStyle/>
          <a:p>
            <a:r>
              <a:rPr lang="en-US" dirty="0"/>
              <a:t>Row-based constructors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List object </a:t>
            </a:r>
          </a:p>
          <a:p>
            <a:r>
              <a:rPr lang="en-US" dirty="0"/>
              <a:t>Column-based constructors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Dict object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FB105-032D-4188-8A03-7C35E63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040"/>
            <a:ext cx="8229600" cy="1012908"/>
          </a:xfrm>
        </p:spPr>
        <p:txBody>
          <a:bodyPr/>
          <a:lstStyle/>
          <a:p>
            <a:r>
              <a:rPr lang="en-US" dirty="0"/>
              <a:t>DataFrame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55B38-5FA6-4DD8-8F9F-A58E0DE11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" y="1422040"/>
            <a:ext cx="8066868" cy="48953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Indexing operator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Access/update column(s)</a:t>
            </a:r>
          </a:p>
          <a:p>
            <a:pPr lvl="2">
              <a:buFont typeface="Courier New"/>
              <a:buChar char="o"/>
            </a:pPr>
            <a:r>
              <a:rPr lang="en-US" dirty="0"/>
              <a:t>One element indexing</a:t>
            </a:r>
          </a:p>
          <a:p>
            <a:pPr lvl="2">
              <a:buFont typeface="Courier New"/>
              <a:buChar char="o"/>
            </a:pPr>
            <a:r>
              <a:rPr lang="en-US" dirty="0"/>
              <a:t>Fancy indexing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Access/update row(s) </a:t>
            </a:r>
          </a:p>
          <a:p>
            <a:pPr lvl="2">
              <a:buFont typeface="Courier New"/>
              <a:buChar char="o"/>
            </a:pPr>
            <a:r>
              <a:rPr lang="en-US" dirty="0"/>
              <a:t>Mask indexing</a:t>
            </a:r>
          </a:p>
          <a:p>
            <a:pPr lvl="3">
              <a:buFont typeface="Wingdings" charset="2"/>
              <a:buChar char="²"/>
            </a:pPr>
            <a:r>
              <a:rPr lang="en-US" dirty="0"/>
              <a:t>Single condition: ==, !=, &gt;=,&gt; &lt;=, &lt; </a:t>
            </a:r>
          </a:p>
          <a:p>
            <a:pPr lvl="3">
              <a:buFont typeface="Wingdings" charset="2"/>
              <a:buChar char="²"/>
            </a:pPr>
            <a:r>
              <a:rPr lang="en-US" dirty="0"/>
              <a:t>Multiple condition: &amp;, |  </a:t>
            </a:r>
          </a:p>
          <a:p>
            <a:pPr lvl="2">
              <a:buFont typeface="Courier New"/>
              <a:buChar char="o"/>
            </a:pPr>
            <a:r>
              <a:rPr lang="en-US" dirty="0"/>
              <a:t>Slicing </a:t>
            </a:r>
          </a:p>
          <a:p>
            <a:r>
              <a:rPr lang="en-US" dirty="0"/>
              <a:t>Mathematical operators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+, -, /, *, %, // </a:t>
            </a:r>
          </a:p>
        </p:txBody>
      </p:sp>
    </p:spTree>
    <p:extLst>
      <p:ext uri="{BB962C8B-B14F-4D97-AF65-F5344CB8AC3E}">
        <p14:creationId xmlns:p14="http://schemas.microsoft.com/office/powerpoint/2010/main" val="149940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750</Words>
  <Application>Microsoft Macintosh PowerPoint</Application>
  <PresentationFormat>On-screen Show (4:3)</PresentationFormat>
  <Paragraphs>217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 Pandas Library</vt:lpstr>
      <vt:lpstr>Agenda</vt:lpstr>
      <vt:lpstr>Data Collection</vt:lpstr>
      <vt:lpstr>Dataset</vt:lpstr>
      <vt:lpstr>Data Conversion</vt:lpstr>
      <vt:lpstr>Exploratory Analysis &amp; Cleanup</vt:lpstr>
      <vt:lpstr>Pandas DataFrame Class</vt:lpstr>
      <vt:lpstr>DataFrame Constructors</vt:lpstr>
      <vt:lpstr>DataFrame Operators </vt:lpstr>
      <vt:lpstr>DataFrame Properties</vt:lpstr>
      <vt:lpstr>DataFrame Methods</vt:lpstr>
      <vt:lpstr>DataFrame - File I/O Methods -</vt:lpstr>
      <vt:lpstr>Case Study I   - Python Data Persistence -</vt:lpstr>
      <vt:lpstr>Functionalities</vt:lpstr>
      <vt:lpstr>DataFrame - Iterator-based Methods -</vt:lpstr>
      <vt:lpstr>DataFrame - Mathematical Methods -</vt:lpstr>
      <vt:lpstr>DataFrame - Statistical Methods -</vt:lpstr>
      <vt:lpstr>DataFrame - Aggregate/Grouping/Append Methods -</vt:lpstr>
      <vt:lpstr>Case Study II - Exploratory Analysis -</vt:lpstr>
      <vt:lpstr>Pandas Functions</vt:lpstr>
      <vt:lpstr>Case Study III - Python Data Conversion -</vt:lpstr>
    </vt:vector>
  </TitlesOfParts>
  <Company>CSU Fullerton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Pandas Library</dc:title>
  <dc:creator>Computer Science Department</dc:creator>
  <cp:lastModifiedBy>Computer Science Department</cp:lastModifiedBy>
  <cp:revision>279</cp:revision>
  <cp:lastPrinted>2020-04-04T22:30:54Z</cp:lastPrinted>
  <dcterms:created xsi:type="dcterms:W3CDTF">2019-04-15T17:37:21Z</dcterms:created>
  <dcterms:modified xsi:type="dcterms:W3CDTF">2020-04-16T00:08:36Z</dcterms:modified>
</cp:coreProperties>
</file>