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67"/>
    <a:srgbClr val="47D6C1"/>
    <a:srgbClr val="6CFECB"/>
    <a:srgbClr val="CED41C"/>
    <a:srgbClr val="C1D435"/>
    <a:srgbClr val="003250"/>
    <a:srgbClr val="DF5036"/>
    <a:srgbClr val="FCD260"/>
    <a:srgbClr val="7799C3"/>
    <a:srgbClr val="A69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/>
    <p:restoredTop sz="81565" autoAdjust="0"/>
  </p:normalViewPr>
  <p:slideViewPr>
    <p:cSldViewPr snapToGrid="0" snapToObjects="1">
      <p:cViewPr varScale="1">
        <p:scale>
          <a:sx n="103" d="100"/>
          <a:sy n="103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CB408-2E85-764E-A79E-72D8ABA3CC19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6FE3-EF02-AA45-A2A9-19B21495C4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5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05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50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7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2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19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3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6FE3-EF02-AA45-A2A9-19B21495C4B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2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CFEC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56367" y="6181119"/>
            <a:ext cx="12192000" cy="676215"/>
            <a:chOff x="-37578" y="6181119"/>
            <a:chExt cx="12192000" cy="676215"/>
          </a:xfrm>
        </p:grpSpPr>
        <p:sp>
          <p:nvSpPr>
            <p:cNvPr id="4" name="Rechteck 3"/>
            <p:cNvSpPr/>
            <p:nvPr userDrawn="1"/>
          </p:nvSpPr>
          <p:spPr>
            <a:xfrm>
              <a:off x="-37578" y="6181119"/>
              <a:ext cx="12192000" cy="67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/>
            <a:srcRect l="21288" t="12377" r="43512" b="12399"/>
            <a:stretch/>
          </p:blipFill>
          <p:spPr bwMode="auto">
            <a:xfrm>
              <a:off x="3961261" y="6222046"/>
              <a:ext cx="3192484" cy="594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096" y="6353793"/>
              <a:ext cx="963443" cy="316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3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4538749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181119"/>
            <a:ext cx="12192000" cy="676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879842" y="6222046"/>
            <a:ext cx="4267278" cy="594360"/>
            <a:chOff x="3917420" y="6222046"/>
            <a:chExt cx="4267278" cy="594360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/>
            <a:srcRect l="21288" t="12377" r="43512" b="12399"/>
            <a:stretch/>
          </p:blipFill>
          <p:spPr bwMode="auto">
            <a:xfrm>
              <a:off x="3917420" y="6222046"/>
              <a:ext cx="3192484" cy="594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255" y="6353793"/>
              <a:ext cx="963443" cy="316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115606"/>
            <a:ext cx="10515600" cy="605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3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CFECB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Tx/>
        <a:buChar char="»"/>
        <a:defRPr sz="280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Tx/>
        <a:buChar char="»"/>
        <a:defRPr sz="240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Tx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Char char="»"/>
        <a:defRPr sz="180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Tx/>
        <a:buChar char="»"/>
        <a:defRPr sz="180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" y="3054702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rial Black" panose="020B0A04020102020204" pitchFamily="34" charset="0"/>
              </a:rPr>
              <a:t>Error Handling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53" y="986138"/>
            <a:ext cx="3256389" cy="13987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89916FD-A954-43E8-ABEB-02A5A61B86AA}"/>
              </a:ext>
            </a:extLst>
          </p:cNvPr>
          <p:cNvSpPr txBox="1"/>
          <p:nvPr/>
        </p:nvSpPr>
        <p:spPr>
          <a:xfrm>
            <a:off x="1" y="3824143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Arial Black" panose="020B0A04020102020204" pitchFamily="34" charset="0"/>
              </a:rPr>
              <a:t>Auf Fehler reagieren und</a:t>
            </a:r>
            <a:br>
              <a:rPr lang="de-DE" sz="2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de-DE" sz="2000" dirty="0">
                <a:solidFill>
                  <a:schemeClr val="bg1"/>
                </a:solidFill>
                <a:latin typeface="Arial Black" panose="020B0A04020102020204" pitchFamily="34" charset="0"/>
              </a:rPr>
              <a:t>sie richtig behandeln</a:t>
            </a:r>
          </a:p>
        </p:txBody>
      </p:sp>
    </p:spTree>
    <p:extLst>
      <p:ext uri="{BB962C8B-B14F-4D97-AF65-F5344CB8AC3E}">
        <p14:creationId xmlns:p14="http://schemas.microsoft.com/office/powerpoint/2010/main" val="36321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F6505C5-70D5-7548-BFA8-5E97C2C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de-AT" dirty="0"/>
              <a:t>Fehler auslösen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B56498-457D-8A43-A18F-692B7F8B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5" y="2758422"/>
            <a:ext cx="8839200" cy="34290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F4D2C5D-C84F-E345-A2ED-BB3CEBA1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989331"/>
          </a:xfrm>
        </p:spPr>
        <p:txBody>
          <a:bodyPr>
            <a:normAutofit/>
          </a:bodyPr>
          <a:lstStyle/>
          <a:p>
            <a:r>
              <a:rPr lang="de-AT" dirty="0"/>
              <a:t>Zusätzlich zu Errors, die direkt von JS geworfen werden, können mit </a:t>
            </a:r>
            <a:r>
              <a:rPr lang="de-AT" i="1" dirty="0" err="1"/>
              <a:t>throw</a:t>
            </a:r>
            <a:r>
              <a:rPr lang="de-AT" i="1" dirty="0"/>
              <a:t> </a:t>
            </a:r>
            <a:r>
              <a:rPr lang="de-AT" i="1" dirty="0" err="1"/>
              <a:t>new</a:t>
            </a:r>
            <a:r>
              <a:rPr lang="de-AT" i="1" dirty="0"/>
              <a:t> Error()</a:t>
            </a:r>
            <a:r>
              <a:rPr lang="de-AT" dirty="0"/>
              <a:t> „eigene“ Errors definiert werden</a:t>
            </a:r>
          </a:p>
        </p:txBody>
      </p:sp>
    </p:spTree>
    <p:extLst>
      <p:ext uri="{BB962C8B-B14F-4D97-AF65-F5344CB8AC3E}">
        <p14:creationId xmlns:p14="http://schemas.microsoft.com/office/powerpoint/2010/main" val="6908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F6505C5-70D5-7548-BFA8-5E97C2C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de-AT" dirty="0"/>
              <a:t>Fehler auslösen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99AA56-3F46-A047-9877-C10D6DA2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9" y="1384292"/>
            <a:ext cx="9055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F6505C5-70D5-7548-BFA8-5E97C2C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de-AT" dirty="0" err="1"/>
              <a:t>Stacktrace</a:t>
            </a:r>
            <a:r>
              <a:rPr lang="de-AT" dirty="0"/>
              <a:t> Beispiel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5E95AE-C0FB-6440-9CF5-658EF1FC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1" y="1363730"/>
            <a:ext cx="10820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8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5211203"/>
            <a:ext cx="121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 err="1">
                <a:solidFill>
                  <a:schemeClr val="bg1"/>
                </a:solidFill>
                <a:latin typeface="Arial" panose="020B0604020202020204" pitchFamily="34" charset="0"/>
                <a:ea typeface="abcAllegra-Light ☞" charset="0"/>
                <a:cs typeface="Arial" panose="020B0604020202020204" pitchFamily="34" charset="0"/>
              </a:rPr>
              <a:t>digitalcampusvorarlberg.at</a:t>
            </a:r>
            <a:endParaRPr lang="de-DE" spc="300" dirty="0">
              <a:solidFill>
                <a:schemeClr val="bg1"/>
              </a:solidFill>
              <a:latin typeface="Arial" panose="020B0604020202020204" pitchFamily="34" charset="0"/>
              <a:ea typeface="abcAllegra-Light ☞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4592985"/>
            <a:ext cx="12130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47D6C1"/>
                </a:solidFill>
                <a:latin typeface="Arial" panose="020B0604020202020204" pitchFamily="34" charset="0"/>
                <a:ea typeface="abcAllegra-Book ☞" charset="0"/>
                <a:cs typeface="Arial" panose="020B0604020202020204" pitchFamily="34" charset="0"/>
              </a:rPr>
              <a:t>Zentrum für digitale Weiterbildung und Berufe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68" y="2797975"/>
            <a:ext cx="4113136" cy="17667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063804-AA8A-4DE6-B639-21DDE107A7B6}"/>
              </a:ext>
            </a:extLst>
          </p:cNvPr>
          <p:cNvSpPr txBox="1"/>
          <p:nvPr/>
        </p:nvSpPr>
        <p:spPr>
          <a:xfrm>
            <a:off x="152400" y="1606594"/>
            <a:ext cx="12130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47D6C1"/>
                </a:solidFill>
                <a:latin typeface="Arial" panose="020B0604020202020204" pitchFamily="34" charset="0"/>
                <a:ea typeface="abcAllegra-Book ☞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0515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Syntaxfehler</a:t>
            </a:r>
            <a:endParaRPr lang="en-US" dirty="0"/>
          </a:p>
          <a:p>
            <a:r>
              <a:rPr lang="en-US" dirty="0" err="1"/>
              <a:t>Laufzeitfehler</a:t>
            </a:r>
            <a:endParaRPr lang="en-US" dirty="0"/>
          </a:p>
          <a:p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Fehler</a:t>
            </a:r>
            <a:endParaRPr lang="en-US" dirty="0"/>
          </a:p>
          <a:p>
            <a:r>
              <a:rPr lang="en-US" dirty="0" err="1"/>
              <a:t>Fehlerbehandlung</a:t>
            </a:r>
            <a:endParaRPr lang="en-US" dirty="0"/>
          </a:p>
          <a:p>
            <a:r>
              <a:rPr lang="en-US" dirty="0"/>
              <a:t>try-catch</a:t>
            </a:r>
          </a:p>
          <a:p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auslösen</a:t>
            </a:r>
            <a:endParaRPr lang="en-US" dirty="0"/>
          </a:p>
          <a:p>
            <a:r>
              <a:rPr lang="en-US" dirty="0" err="1"/>
              <a:t>Stacktrace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Syntaxfehler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syntaktische Regeln von JavaScript missachtet werden</a:t>
            </a:r>
          </a:p>
          <a:p>
            <a:r>
              <a:rPr lang="de-AT" dirty="0"/>
              <a:t>Beispiele:</a:t>
            </a:r>
          </a:p>
          <a:p>
            <a:pPr lvl="1"/>
            <a:r>
              <a:rPr lang="de-AT" dirty="0"/>
              <a:t>Klammern vergessen bei </a:t>
            </a:r>
            <a:r>
              <a:rPr lang="de-AT" dirty="0" err="1"/>
              <a:t>if</a:t>
            </a:r>
            <a:r>
              <a:rPr lang="de-AT" dirty="0"/>
              <a:t> () Statement</a:t>
            </a:r>
          </a:p>
          <a:p>
            <a:pPr lvl="1"/>
            <a:r>
              <a:rPr lang="de-AT" dirty="0"/>
              <a:t>Rechtschreibfehler „</a:t>
            </a:r>
            <a:r>
              <a:rPr lang="de-AT" dirty="0" err="1"/>
              <a:t>funktion</a:t>
            </a:r>
            <a:r>
              <a:rPr lang="de-AT" dirty="0"/>
              <a:t>“ anstatt „</a:t>
            </a:r>
            <a:r>
              <a:rPr lang="de-AT" dirty="0" err="1"/>
              <a:t>function</a:t>
            </a:r>
            <a:r>
              <a:rPr lang="de-AT" dirty="0"/>
              <a:t>“</a:t>
            </a:r>
          </a:p>
          <a:p>
            <a:r>
              <a:rPr lang="de-AT" dirty="0"/>
              <a:t>Werden erst zur Laufzeit erkannt</a:t>
            </a:r>
          </a:p>
          <a:p>
            <a:pPr lvl="1"/>
            <a:r>
              <a:rPr lang="de-AT" dirty="0"/>
              <a:t>Interpretierende Sprache vs. Kompilierende Sprache</a:t>
            </a:r>
          </a:p>
          <a:p>
            <a:r>
              <a:rPr lang="de-AT" dirty="0"/>
              <a:t>Code Editoren helfen bei der Erkennung vor Laufzeit</a:t>
            </a:r>
          </a:p>
          <a:p>
            <a:r>
              <a:rPr lang="de-AT" dirty="0"/>
              <a:t>In der Regel einfach zu finden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91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Laufzeitfehler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Werden erst zur Laufzeit erkannt (in JS Syntaxfehler auch Laufzeitfehler)</a:t>
            </a:r>
          </a:p>
          <a:p>
            <a:r>
              <a:rPr lang="de-AT" dirty="0"/>
              <a:t>Treten erst bei Ausführung des Codes auf</a:t>
            </a:r>
          </a:p>
          <a:p>
            <a:r>
              <a:rPr lang="de-AT" dirty="0"/>
              <a:t>Beispiele:</a:t>
            </a:r>
          </a:p>
          <a:p>
            <a:pPr lvl="1"/>
            <a:r>
              <a:rPr lang="de-AT" dirty="0"/>
              <a:t>Zugriff auf nicht deklarierte Variablen</a:t>
            </a:r>
          </a:p>
          <a:p>
            <a:pPr lvl="1"/>
            <a:r>
              <a:rPr lang="de-AT" dirty="0"/>
              <a:t>Aufruf von nicht deklarierten Funktionen</a:t>
            </a:r>
          </a:p>
          <a:p>
            <a:r>
              <a:rPr lang="de-AT" dirty="0"/>
              <a:t>Etwas schwieriger zu finden</a:t>
            </a:r>
          </a:p>
          <a:p>
            <a:r>
              <a:rPr lang="de-AT" dirty="0"/>
              <a:t>Debugger hilfreich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3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Logische Fehler (Bugs)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Code der falsche Logik ausführt </a:t>
            </a:r>
            <a:r>
              <a:rPr lang="de-AT" dirty="0">
                <a:sym typeface="Wingdings" pitchFamily="2" charset="2"/>
              </a:rPr>
              <a:t> Anforderungen nicht erfüllt</a:t>
            </a:r>
          </a:p>
          <a:p>
            <a:r>
              <a:rPr lang="de-AT" dirty="0">
                <a:sym typeface="Wingdings" pitchFamily="2" charset="2"/>
              </a:rPr>
              <a:t>Sind keine JavaScript Errors an sich</a:t>
            </a:r>
          </a:p>
          <a:p>
            <a:r>
              <a:rPr lang="de-AT" dirty="0"/>
              <a:t>Beispiele:</a:t>
            </a:r>
          </a:p>
          <a:p>
            <a:pPr lvl="1"/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sum</a:t>
            </a:r>
            <a:r>
              <a:rPr lang="de-AT" dirty="0"/>
              <a:t>() multipliziert Zahlen anstatt zu addieren</a:t>
            </a:r>
          </a:p>
          <a:p>
            <a:pPr lvl="1"/>
            <a:r>
              <a:rPr lang="de-AT" dirty="0"/>
              <a:t>Falsche Reihenfolge einer </a:t>
            </a:r>
            <a:r>
              <a:rPr lang="de-AT" dirty="0" err="1"/>
              <a:t>if</a:t>
            </a:r>
            <a:r>
              <a:rPr lang="de-AT" dirty="0"/>
              <a:t>-Abfrage erfolgt in unerwartetem Verhalten</a:t>
            </a:r>
          </a:p>
          <a:p>
            <a:r>
              <a:rPr lang="de-AT" dirty="0"/>
              <a:t>Am schwierigsten zu finden</a:t>
            </a:r>
          </a:p>
          <a:p>
            <a:r>
              <a:rPr lang="de-AT" dirty="0"/>
              <a:t>Treten nur unter bestimmten Bedingungen auf</a:t>
            </a:r>
          </a:p>
          <a:p>
            <a:pPr lvl="1"/>
            <a:r>
              <a:rPr lang="de-AT" dirty="0"/>
              <a:t>z.B. nur mit bestimmten Parametern</a:t>
            </a:r>
          </a:p>
        </p:txBody>
      </p:sp>
    </p:spTree>
    <p:extLst>
      <p:ext uri="{BB962C8B-B14F-4D97-AF65-F5344CB8AC3E}">
        <p14:creationId xmlns:p14="http://schemas.microsoft.com/office/powerpoint/2010/main" val="18644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Fehlerbehandlung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8697C6A-0CF6-1944-B51C-9EB289030272}"/>
              </a:ext>
            </a:extLst>
          </p:cNvPr>
          <p:cNvSpPr txBox="1">
            <a:spLocks/>
          </p:cNvSpPr>
          <p:nvPr/>
        </p:nvSpPr>
        <p:spPr>
          <a:xfrm>
            <a:off x="838200" y="1496292"/>
            <a:ext cx="7430037" cy="453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Syntaxfehler </a:t>
            </a:r>
            <a:r>
              <a:rPr lang="de-AT" dirty="0">
                <a:sym typeface="Wingdings" pitchFamily="2" charset="2"/>
              </a:rPr>
              <a:t> leicht zu finden nach erstem Ausführen des Codes</a:t>
            </a:r>
          </a:p>
          <a:p>
            <a:r>
              <a:rPr lang="de-AT" dirty="0">
                <a:sym typeface="Wingdings" pitchFamily="2" charset="2"/>
              </a:rPr>
              <a:t>Laufzeitfehler</a:t>
            </a:r>
          </a:p>
          <a:p>
            <a:pPr lvl="1"/>
            <a:r>
              <a:rPr lang="de-AT" dirty="0">
                <a:sym typeface="Wingdings" pitchFamily="2" charset="2"/>
              </a:rPr>
              <a:t>Code Editor (präventiv)</a:t>
            </a:r>
          </a:p>
          <a:p>
            <a:pPr lvl="1"/>
            <a:r>
              <a:rPr lang="de-AT" dirty="0" err="1">
                <a:sym typeface="Wingdings" pitchFamily="2" charset="2"/>
              </a:rPr>
              <a:t>try</a:t>
            </a:r>
            <a:r>
              <a:rPr lang="de-AT" dirty="0">
                <a:sym typeface="Wingdings" pitchFamily="2" charset="2"/>
              </a:rPr>
              <a:t>-catch Block</a:t>
            </a:r>
          </a:p>
          <a:p>
            <a:pPr lvl="1"/>
            <a:r>
              <a:rPr lang="de-AT" dirty="0" err="1">
                <a:sym typeface="Wingdings" pitchFamily="2" charset="2"/>
              </a:rPr>
              <a:t>window.onerror</a:t>
            </a:r>
            <a:endParaRPr lang="de-AT" dirty="0">
              <a:sym typeface="Wingdings" pitchFamily="2" charset="2"/>
            </a:endParaRPr>
          </a:p>
          <a:p>
            <a:r>
              <a:rPr lang="de-AT" dirty="0">
                <a:sym typeface="Wingdings" pitchFamily="2" charset="2"/>
              </a:rPr>
              <a:t>Wenn Fehler nicht abgefangen wird, dann wird der Error in der Konsole des Browsers dargestellt</a:t>
            </a:r>
            <a:endParaRPr lang="de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80CCC66-5B7F-0546-9EA3-CE5801773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553" y="1107583"/>
            <a:ext cx="3593447" cy="50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try</a:t>
            </a:r>
            <a:r>
              <a:rPr lang="de-AT" dirty="0"/>
              <a:t>-catch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8697C6A-0CF6-1944-B51C-9EB289030272}"/>
              </a:ext>
            </a:extLst>
          </p:cNvPr>
          <p:cNvSpPr txBox="1">
            <a:spLocks/>
          </p:cNvSpPr>
          <p:nvPr/>
        </p:nvSpPr>
        <p:spPr>
          <a:xfrm>
            <a:off x="838200" y="1496292"/>
            <a:ext cx="7430037" cy="453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try</a:t>
            </a:r>
            <a:r>
              <a:rPr lang="de-AT" dirty="0"/>
              <a:t> {} </a:t>
            </a:r>
            <a:r>
              <a:rPr lang="de-AT" dirty="0">
                <a:sym typeface="Wingdings" pitchFamily="2" charset="2"/>
              </a:rPr>
              <a:t> Code ausführen, der potenziell Fehler wirft</a:t>
            </a:r>
          </a:p>
          <a:p>
            <a:pPr lvl="1"/>
            <a:r>
              <a:rPr lang="de-AT" dirty="0">
                <a:sym typeface="Wingdings" pitchFamily="2" charset="2"/>
              </a:rPr>
              <a:t>Für Codeblöcke, bei denen nicht garantiert werden kann, dass kein Fehler auftritt.</a:t>
            </a:r>
          </a:p>
          <a:p>
            <a:pPr lvl="1"/>
            <a:r>
              <a:rPr lang="de-AT" dirty="0">
                <a:sym typeface="Wingdings" pitchFamily="2" charset="2"/>
              </a:rPr>
              <a:t>Oft bei Verarbeitung von Usereingaben, API </a:t>
            </a:r>
            <a:r>
              <a:rPr lang="de-AT" dirty="0" err="1">
                <a:sym typeface="Wingdings" pitchFamily="2" charset="2"/>
              </a:rPr>
              <a:t>Requests</a:t>
            </a:r>
            <a:r>
              <a:rPr lang="de-AT" dirty="0">
                <a:sym typeface="Wingdings" pitchFamily="2" charset="2"/>
              </a:rPr>
              <a:t>, …</a:t>
            </a:r>
          </a:p>
          <a:p>
            <a:r>
              <a:rPr lang="de-AT" dirty="0">
                <a:sym typeface="Wingdings" pitchFamily="2" charset="2"/>
              </a:rPr>
              <a:t>catch() {}  Auf Fehler reagieren</a:t>
            </a:r>
          </a:p>
          <a:p>
            <a:pPr lvl="1"/>
            <a:r>
              <a:rPr lang="de-AT" dirty="0"/>
              <a:t>Hängt von Anforderungen und </a:t>
            </a:r>
            <a:r>
              <a:rPr lang="de-AT" dirty="0" err="1"/>
              <a:t>try</a:t>
            </a:r>
            <a:r>
              <a:rPr lang="de-AT" dirty="0"/>
              <a:t> Code ab</a:t>
            </a:r>
          </a:p>
          <a:p>
            <a:pPr lvl="1"/>
            <a:r>
              <a:rPr lang="de-AT" dirty="0"/>
              <a:t>z.B. </a:t>
            </a:r>
            <a:r>
              <a:rPr lang="de-AT" dirty="0" err="1"/>
              <a:t>Retry</a:t>
            </a:r>
            <a:r>
              <a:rPr lang="de-AT" dirty="0"/>
              <a:t> Mechanismus, Fehlermeldung anzeigen im UI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BC477E-5D14-6542-863E-E5428F35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091" y="1496292"/>
            <a:ext cx="3687909" cy="44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42CF2E-9901-864E-8831-2F140A68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0"/>
            <a:ext cx="10065913" cy="280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BF82456-C9BC-EA44-BD76-48A92EB4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90965"/>
            <a:ext cx="10065913" cy="41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DF87A3-00FD-7745-8BD9-70FA3ADB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0092"/>
            <a:ext cx="8077200" cy="48514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F6505C5-70D5-7548-BFA8-5E97C2C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de-AT" dirty="0"/>
              <a:t>Beispiel </a:t>
            </a:r>
            <a:r>
              <a:rPr lang="de-AT" dirty="0" err="1"/>
              <a:t>try</a:t>
            </a:r>
            <a:r>
              <a:rPr lang="de-AT" dirty="0"/>
              <a:t>-catch</a:t>
            </a:r>
          </a:p>
        </p:txBody>
      </p:sp>
    </p:spTree>
    <p:extLst>
      <p:ext uri="{BB962C8B-B14F-4D97-AF65-F5344CB8AC3E}">
        <p14:creationId xmlns:p14="http://schemas.microsoft.com/office/powerpoint/2010/main" val="148099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Breitbild</PresentationFormat>
  <Paragraphs>66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Office-Design</vt:lpstr>
      <vt:lpstr>PowerPoint-Präsentation</vt:lpstr>
      <vt:lpstr>Inhalt</vt:lpstr>
      <vt:lpstr>Syntaxfehler</vt:lpstr>
      <vt:lpstr>Laufzeitfehler</vt:lpstr>
      <vt:lpstr>Logische Fehler (Bugs)</vt:lpstr>
      <vt:lpstr>Fehlerbehandlung</vt:lpstr>
      <vt:lpstr>try-catch</vt:lpstr>
      <vt:lpstr>PowerPoint-Präsentation</vt:lpstr>
      <vt:lpstr>Beispiel try-catch</vt:lpstr>
      <vt:lpstr>Fehler auslösen</vt:lpstr>
      <vt:lpstr>Fehler auslösen</vt:lpstr>
      <vt:lpstr>Stacktrace Beispiel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Brigitte Albu</dc:creator>
  <cp:lastModifiedBy>Daniel Kappacher</cp:lastModifiedBy>
  <cp:revision>87</cp:revision>
  <cp:lastPrinted>2020-06-30T14:11:14Z</cp:lastPrinted>
  <dcterms:created xsi:type="dcterms:W3CDTF">2018-11-28T09:49:06Z</dcterms:created>
  <dcterms:modified xsi:type="dcterms:W3CDTF">2022-01-13T12:50:41Z</dcterms:modified>
</cp:coreProperties>
</file>