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8" r:id="rId9"/>
    <p:sldId id="265" r:id="rId10"/>
    <p:sldId id="2146847057" r:id="rId11"/>
    <p:sldId id="2146847066" r:id="rId12"/>
    <p:sldId id="2146847060" r:id="rId13"/>
    <p:sldId id="2146847070" r:id="rId14"/>
    <p:sldId id="2146847067" r:id="rId15"/>
    <p:sldId id="2146847068" r:id="rId16"/>
    <p:sldId id="2146847071" r:id="rId17"/>
    <p:sldId id="2146847062" r:id="rId18"/>
    <p:sldId id="2146847061" r:id="rId19"/>
    <p:sldId id="2146847055" r:id="rId20"/>
    <p:sldId id="2146847059" r:id="rId21"/>
    <p:sldId id="21468470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8" autoAdjust="0"/>
    <p:restoredTop sz="94660"/>
  </p:normalViewPr>
  <p:slideViewPr>
    <p:cSldViewPr snapToGrid="0">
      <p:cViewPr>
        <p:scale>
          <a:sx n="66" d="100"/>
          <a:sy n="66" d="100"/>
        </p:scale>
        <p:origin x="38"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IN" dirty="0" err="1"/>
              <a:t>Bachat</a:t>
            </a:r>
            <a:r>
              <a:rPr lang="en-IN" dirty="0"/>
              <a:t>-Pay – AI Agent for Digital Financial</a:t>
            </a:r>
            <a:br>
              <a:rPr lang="en-IN" dirty="0"/>
            </a:br>
            <a:r>
              <a:rPr lang="en-US" sz="1600" i="1" dirty="0"/>
              <a:t>Empowering India with Safe Digital Finance</a:t>
            </a:r>
            <a:br>
              <a:rPr lang="en-US" sz="1600" i="1" dirty="0"/>
            </a:br>
            <a:endParaRPr lang="en-US" sz="1600" b="1" i="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2105908" y="4500240"/>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Shubham Kumar Pandey</a:t>
            </a:r>
          </a:p>
          <a:p>
            <a:r>
              <a:rPr lang="en-US" sz="2000" b="1" dirty="0">
                <a:solidFill>
                  <a:schemeClr val="accent1">
                    <a:lumMod val="75000"/>
                  </a:schemeClr>
                </a:solidFill>
                <a:latin typeface="Arial" pitchFamily="34" charset="0"/>
                <a:cs typeface="Arial" pitchFamily="34" charset="0"/>
              </a:rPr>
              <a:t>Student name : Shubham Kumar Pandey	</a:t>
            </a:r>
          </a:p>
          <a:p>
            <a:r>
              <a:rPr lang="en-US" sz="2000" b="1" dirty="0">
                <a:solidFill>
                  <a:schemeClr val="accent1">
                    <a:lumMod val="75000"/>
                  </a:schemeClr>
                </a:solidFill>
                <a:latin typeface="Arial"/>
                <a:cs typeface="Arial"/>
              </a:rPr>
              <a:t>College Name &amp; Department : Parul Institute of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446368-1A2A-B9F8-EA02-A25628D344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01797A-6E03-3F3B-F5B5-2E8B9E6E6551}"/>
              </a:ext>
            </a:extLst>
          </p:cNvPr>
          <p:cNvSpPr>
            <a:spLocks noGrp="1"/>
          </p:cNvSpPr>
          <p:nvPr>
            <p:ph type="title"/>
          </p:nvPr>
        </p:nvSpPr>
        <p:spPr/>
        <p:txBody>
          <a:bodyPr/>
          <a:lstStyle/>
          <a:p>
            <a:r>
              <a:rPr lang="en-IN" dirty="0">
                <a:solidFill>
                  <a:schemeClr val="accent1"/>
                </a:solidFill>
              </a:rPr>
              <a:t>Results</a:t>
            </a:r>
          </a:p>
        </p:txBody>
      </p:sp>
      <p:pic>
        <p:nvPicPr>
          <p:cNvPr id="9" name="Content Placeholder 5">
            <a:extLst>
              <a:ext uri="{FF2B5EF4-FFF2-40B4-BE49-F238E27FC236}">
                <a16:creationId xmlns:a16="http://schemas.microsoft.com/office/drawing/2014/main" id="{520942E3-0A33-79D8-EFDF-DC95ED4FF487}"/>
              </a:ext>
            </a:extLst>
          </p:cNvPr>
          <p:cNvPicPr>
            <a:picLocks noGrp="1" noChangeAspect="1"/>
          </p:cNvPicPr>
          <p:nvPr>
            <p:ph idx="1"/>
          </p:nvPr>
        </p:nvPicPr>
        <p:blipFill>
          <a:blip r:embed="rId2"/>
          <a:srcRect l="-1945" t="10512" r="1085" b="5933"/>
          <a:stretch>
            <a:fillRect/>
          </a:stretch>
        </p:blipFill>
        <p:spPr>
          <a:xfrm>
            <a:off x="3117388" y="1232452"/>
            <a:ext cx="8643891" cy="4774809"/>
          </a:xfrm>
          <a:prstGeom prst="rect">
            <a:avLst/>
          </a:prstGeom>
        </p:spPr>
      </p:pic>
      <p:sp>
        <p:nvSpPr>
          <p:cNvPr id="3" name="Rectangle 1">
            <a:extLst>
              <a:ext uri="{FF2B5EF4-FFF2-40B4-BE49-F238E27FC236}">
                <a16:creationId xmlns:a16="http://schemas.microsoft.com/office/drawing/2014/main" id="{3AC9D033-CF92-D475-BFC3-C907B55AA8F3}"/>
              </a:ext>
            </a:extLst>
          </p:cNvPr>
          <p:cNvSpPr txBox="1">
            <a:spLocks noChangeArrowheads="1"/>
          </p:cNvSpPr>
          <p:nvPr/>
        </p:nvSpPr>
        <p:spPr bwMode="auto">
          <a:xfrm>
            <a:off x="263188" y="2367939"/>
            <a:ext cx="4366685" cy="2122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1800" b="1" dirty="0"/>
              <a:t>Quick Start Questions</a:t>
            </a:r>
          </a:p>
          <a:p>
            <a:pPr marL="0" indent="0">
              <a:buNone/>
            </a:pPr>
            <a:r>
              <a:rPr lang="en-US" sz="1800" dirty="0"/>
              <a:t>How do I send money via UPI?</a:t>
            </a:r>
          </a:p>
          <a:p>
            <a:pPr marL="0" indent="0">
              <a:buNone/>
            </a:pPr>
            <a:r>
              <a:rPr lang="en-US" sz="1800" dirty="0"/>
              <a:t>What is UPI Autopay?</a:t>
            </a:r>
          </a:p>
          <a:p>
            <a:pPr marL="0" indent="0">
              <a:buNone/>
            </a:pPr>
            <a:r>
              <a:rPr lang="en-US" sz="1800" dirty="0"/>
              <a:t>What is a safe interest rate?</a:t>
            </a:r>
          </a:p>
          <a:p>
            <a:pPr marL="0" indent="0">
              <a:buNone/>
            </a:pPr>
            <a:r>
              <a:rPr lang="en-US" sz="1800" dirty="0"/>
              <a:t>How to avoid scams?</a:t>
            </a:r>
          </a:p>
        </p:txBody>
      </p:sp>
    </p:spTree>
    <p:extLst>
      <p:ext uri="{BB962C8B-B14F-4D97-AF65-F5344CB8AC3E}">
        <p14:creationId xmlns:p14="http://schemas.microsoft.com/office/powerpoint/2010/main" val="1980726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99B1E7D6-7249-73FC-3768-9C98AB48FDDE}"/>
              </a:ext>
            </a:extLst>
          </p:cNvPr>
          <p:cNvPicPr>
            <a:picLocks noChangeAspect="1"/>
          </p:cNvPicPr>
          <p:nvPr/>
        </p:nvPicPr>
        <p:blipFill>
          <a:blip r:embed="rId2"/>
          <a:srcRect l="52204" t="10238" r="11" b="4812"/>
          <a:stretch>
            <a:fillRect/>
          </a:stretch>
        </p:blipFill>
        <p:spPr>
          <a:xfrm>
            <a:off x="6096000" y="609556"/>
            <a:ext cx="5825924" cy="5825966"/>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3" name="Picture 2">
            <a:extLst>
              <a:ext uri="{FF2B5EF4-FFF2-40B4-BE49-F238E27FC236}">
                <a16:creationId xmlns:a16="http://schemas.microsoft.com/office/drawing/2014/main" id="{D5693625-3FD5-932E-3334-F54965E8A468}"/>
              </a:ext>
            </a:extLst>
          </p:cNvPr>
          <p:cNvPicPr>
            <a:picLocks noChangeAspect="1"/>
          </p:cNvPicPr>
          <p:nvPr/>
        </p:nvPicPr>
        <p:blipFill>
          <a:blip r:embed="rId2"/>
          <a:srcRect/>
          <a:stretch/>
        </p:blipFill>
        <p:spPr>
          <a:xfrm>
            <a:off x="5121583" y="1676400"/>
            <a:ext cx="6231466" cy="3505200"/>
          </a:xfrm>
          <a:prstGeom prst="rect">
            <a:avLst/>
          </a:prstGeom>
        </p:spPr>
      </p:pic>
      <p:sp>
        <p:nvSpPr>
          <p:cNvPr id="5" name="TextBox 4">
            <a:extLst>
              <a:ext uri="{FF2B5EF4-FFF2-40B4-BE49-F238E27FC236}">
                <a16:creationId xmlns:a16="http://schemas.microsoft.com/office/drawing/2014/main" id="{16A49521-B5B7-63EE-905D-5E4ED1D0957F}"/>
              </a:ext>
            </a:extLst>
          </p:cNvPr>
          <p:cNvSpPr txBox="1"/>
          <p:nvPr/>
        </p:nvSpPr>
        <p:spPr>
          <a:xfrm>
            <a:off x="671332" y="1709853"/>
            <a:ext cx="4450251" cy="29854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lvl="0" indent="-457200" eaLnBrk="0" fontAlgn="base" hangingPunct="0">
              <a:spcBef>
                <a:spcPct val="0"/>
              </a:spcBef>
              <a:spcAft>
                <a:spcPct val="0"/>
              </a:spcAft>
              <a:buFont typeface="Wingdings" panose="05000000000000000000" pitchFamily="2" charset="2"/>
              <a:buChar char="§"/>
            </a:pPr>
            <a:r>
              <a:rPr lang="en-US" sz="2800" dirty="0">
                <a:solidFill>
                  <a:schemeClr val="tx1">
                    <a:lumMod val="65000"/>
                    <a:lumOff val="35000"/>
                  </a:schemeClr>
                </a:solidFill>
                <a:latin typeface="Calibri"/>
                <a:ea typeface="Calibri"/>
                <a:cs typeface="Calibri"/>
              </a:rPr>
              <a:t>Deployed AI Agent</a:t>
            </a:r>
          </a:p>
          <a:p>
            <a:pPr marL="342900" lvl="0" indent="-342900" eaLnBrk="0" fontAlgn="base" hangingPunct="0">
              <a:spcBef>
                <a:spcPct val="0"/>
              </a:spcBef>
              <a:spcAft>
                <a:spcPct val="0"/>
              </a:spcAft>
              <a:buFont typeface="Arial" panose="020B0604020202020204" pitchFamily="34" charset="0"/>
              <a:buChar char="•"/>
            </a:pPr>
            <a:r>
              <a:rPr lang="en-US" altLang="en-US" sz="2200" dirty="0">
                <a:solidFill>
                  <a:schemeClr val="tx1">
                    <a:lumMod val="65000"/>
                    <a:lumOff val="35000"/>
                  </a:schemeClr>
                </a:solidFill>
                <a:latin typeface="Arial" panose="020B0604020202020204" pitchFamily="34" charset="0"/>
              </a:rPr>
              <a:t>Created '</a:t>
            </a:r>
            <a:r>
              <a:rPr lang="en-US" altLang="en-US" sz="2200" dirty="0" err="1">
                <a:solidFill>
                  <a:schemeClr val="tx1">
                    <a:lumMod val="65000"/>
                    <a:lumOff val="35000"/>
                  </a:schemeClr>
                </a:solidFill>
                <a:latin typeface="Arial" panose="020B0604020202020204" pitchFamily="34" charset="0"/>
              </a:rPr>
              <a:t>Bachat</a:t>
            </a:r>
            <a:r>
              <a:rPr lang="en-US" altLang="en-US" sz="2200" dirty="0">
                <a:solidFill>
                  <a:schemeClr val="tx1">
                    <a:lumMod val="65000"/>
                    <a:lumOff val="35000"/>
                  </a:schemeClr>
                </a:solidFill>
                <a:latin typeface="Arial" panose="020B0604020202020204" pitchFamily="34" charset="0"/>
              </a:rPr>
              <a:t>-Pay' deployment space</a:t>
            </a:r>
          </a:p>
          <a:p>
            <a:pPr marL="342900" lvl="0" indent="-342900" eaLnBrk="0" fontAlgn="base" hangingPunct="0">
              <a:spcBef>
                <a:spcPct val="0"/>
              </a:spcBef>
              <a:spcAft>
                <a:spcPct val="0"/>
              </a:spcAft>
              <a:buFont typeface="Arial" panose="020B0604020202020204" pitchFamily="34" charset="0"/>
              <a:buChar char="•"/>
            </a:pPr>
            <a:r>
              <a:rPr lang="en-US" altLang="en-US" sz="2200" dirty="0">
                <a:solidFill>
                  <a:schemeClr val="tx1">
                    <a:lumMod val="65000"/>
                    <a:lumOff val="35000"/>
                  </a:schemeClr>
                </a:solidFill>
                <a:latin typeface="Arial" panose="020B0604020202020204" pitchFamily="34" charset="0"/>
              </a:rPr>
              <a:t>Agent deployed successfully</a:t>
            </a:r>
          </a:p>
          <a:p>
            <a:pPr marL="342900" lvl="0" indent="-342900" eaLnBrk="0" fontAlgn="base" hangingPunct="0">
              <a:spcBef>
                <a:spcPct val="0"/>
              </a:spcBef>
              <a:spcAft>
                <a:spcPct val="0"/>
              </a:spcAft>
              <a:buFont typeface="Arial" panose="020B0604020202020204" pitchFamily="34" charset="0"/>
              <a:buChar char="•"/>
            </a:pPr>
            <a:r>
              <a:rPr lang="en-US" altLang="en-US" sz="2200" dirty="0">
                <a:solidFill>
                  <a:schemeClr val="tx1">
                    <a:lumMod val="65000"/>
                    <a:lumOff val="35000"/>
                  </a:schemeClr>
                </a:solidFill>
                <a:latin typeface="Arial" panose="020B0604020202020204" pitchFamily="34" charset="0"/>
              </a:rPr>
              <a:t>Tested live in IBM Preview Window</a:t>
            </a:r>
          </a:p>
          <a:p>
            <a:pPr marL="342900" lvl="0" indent="-342900" eaLnBrk="0" fontAlgn="base" hangingPunct="0">
              <a:spcBef>
                <a:spcPct val="0"/>
              </a:spcBef>
              <a:spcAft>
                <a:spcPct val="0"/>
              </a:spcAft>
              <a:buFont typeface="Arial" panose="020B0604020202020204" pitchFamily="34" charset="0"/>
              <a:buChar char="•"/>
            </a:pPr>
            <a:r>
              <a:rPr lang="en-US" altLang="en-US" sz="2200" dirty="0">
                <a:solidFill>
                  <a:schemeClr val="tx1">
                    <a:lumMod val="65000"/>
                    <a:lumOff val="35000"/>
                  </a:schemeClr>
                </a:solidFill>
                <a:latin typeface="Arial" panose="020B0604020202020204" pitchFamily="34" charset="0"/>
              </a:rPr>
              <a:t>Supports real-time interactions</a:t>
            </a:r>
          </a:p>
          <a:p>
            <a:endParaRPr lang="en-US" sz="2800" dirty="0">
              <a:solidFill>
                <a:schemeClr val="tx1">
                  <a:lumMod val="65000"/>
                  <a:lumOff val="35000"/>
                </a:schemeClr>
              </a:solidFill>
              <a:latin typeface="Calibri"/>
              <a:ea typeface="Calibri"/>
              <a:cs typeface="Calibri"/>
            </a:endParaRPr>
          </a:p>
        </p:txBody>
      </p:sp>
    </p:spTree>
    <p:extLst>
      <p:ext uri="{BB962C8B-B14F-4D97-AF65-F5344CB8AC3E}">
        <p14:creationId xmlns:p14="http://schemas.microsoft.com/office/powerpoint/2010/main" val="112630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1C328-64E0-6C4E-F9E4-ABCA76F665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FB7047-27FC-D2E2-A64D-43C20DC273A8}"/>
              </a:ext>
            </a:extLst>
          </p:cNvPr>
          <p:cNvSpPr>
            <a:spLocks noGrp="1"/>
          </p:cNvSpPr>
          <p:nvPr>
            <p:ph type="title"/>
          </p:nvPr>
        </p:nvSpPr>
        <p:spPr/>
        <p:txBody>
          <a:bodyPr/>
          <a:lstStyle/>
          <a:p>
            <a:r>
              <a:rPr lang="en-IN" dirty="0">
                <a:solidFill>
                  <a:schemeClr val="accent1"/>
                </a:solidFill>
              </a:rPr>
              <a:t>Results</a:t>
            </a:r>
          </a:p>
        </p:txBody>
      </p:sp>
      <p:pic>
        <p:nvPicPr>
          <p:cNvPr id="9" name="Content Placeholder 5">
            <a:extLst>
              <a:ext uri="{FF2B5EF4-FFF2-40B4-BE49-F238E27FC236}">
                <a16:creationId xmlns:a16="http://schemas.microsoft.com/office/drawing/2014/main" id="{52B7DB60-61BC-4B81-A106-FDE72FB6B97A}"/>
              </a:ext>
            </a:extLst>
          </p:cNvPr>
          <p:cNvPicPr>
            <a:picLocks noGrp="1" noChangeAspect="1"/>
          </p:cNvPicPr>
          <p:nvPr>
            <p:ph idx="1"/>
          </p:nvPr>
        </p:nvPicPr>
        <p:blipFill>
          <a:blip r:embed="rId2"/>
          <a:srcRect l="183" t="10030" r="830" b="6248"/>
          <a:stretch>
            <a:fillRect/>
          </a:stretch>
        </p:blipFill>
        <p:spPr>
          <a:xfrm>
            <a:off x="3553429" y="1232452"/>
            <a:ext cx="8534400" cy="5026308"/>
          </a:xfrm>
          <a:prstGeom prst="rect">
            <a:avLst/>
          </a:prstGeom>
        </p:spPr>
      </p:pic>
      <p:sp>
        <p:nvSpPr>
          <p:cNvPr id="3" name="Rectangle 1">
            <a:extLst>
              <a:ext uri="{FF2B5EF4-FFF2-40B4-BE49-F238E27FC236}">
                <a16:creationId xmlns:a16="http://schemas.microsoft.com/office/drawing/2014/main" id="{E68C50BD-910D-1EFC-B3C9-C42EF11B1650}"/>
              </a:ext>
            </a:extLst>
          </p:cNvPr>
          <p:cNvSpPr txBox="1">
            <a:spLocks noChangeArrowheads="1"/>
          </p:cNvSpPr>
          <p:nvPr/>
        </p:nvSpPr>
        <p:spPr bwMode="auto">
          <a:xfrm>
            <a:off x="462987" y="2110177"/>
            <a:ext cx="3090442" cy="263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API Reference After Deployment</a:t>
            </a:r>
          </a:p>
          <a:p>
            <a:r>
              <a:rPr lang="en-US" dirty="0"/>
              <a:t>Agent endpoint available</a:t>
            </a:r>
          </a:p>
          <a:p>
            <a:r>
              <a:rPr lang="en-US" dirty="0"/>
              <a:t>Tokenized access</a:t>
            </a:r>
          </a:p>
          <a:p>
            <a:r>
              <a:rPr lang="en-US" dirty="0"/>
              <a:t>Can be integrated in:</a:t>
            </a:r>
          </a:p>
          <a:p>
            <a:pPr lvl="1"/>
            <a:r>
              <a:rPr lang="en-US" dirty="0"/>
              <a:t>Web apps</a:t>
            </a:r>
          </a:p>
          <a:p>
            <a:pPr lvl="1"/>
            <a:r>
              <a:rPr lang="en-US" dirty="0"/>
              <a:t>Chatbots</a:t>
            </a:r>
          </a:p>
          <a:p>
            <a:pPr lvl="1"/>
            <a:r>
              <a:rPr lang="en-US" dirty="0"/>
              <a:t>Mobile apps</a:t>
            </a:r>
          </a:p>
        </p:txBody>
      </p:sp>
    </p:spTree>
    <p:extLst>
      <p:ext uri="{BB962C8B-B14F-4D97-AF65-F5344CB8AC3E}">
        <p14:creationId xmlns:p14="http://schemas.microsoft.com/office/powerpoint/2010/main" val="828241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92500"/>
          </a:bodyPr>
          <a:lstStyle/>
          <a:p>
            <a:pPr marL="0" indent="0">
              <a:buNone/>
            </a:pPr>
            <a:r>
              <a:rPr lang="en-US" sz="2800" b="1" dirty="0" err="1"/>
              <a:t>Bachat</a:t>
            </a:r>
            <a:r>
              <a:rPr lang="en-US" sz="2800" b="1" dirty="0"/>
              <a:t>-Pay empowers users with accessible, trusted, and multilingual digital finance guidance.</a:t>
            </a:r>
            <a:endParaRPr lang="en-US" sz="2800" dirty="0"/>
          </a:p>
          <a:p>
            <a:r>
              <a:rPr lang="en-US" sz="2800" dirty="0"/>
              <a:t>Helps citizens </a:t>
            </a:r>
            <a:r>
              <a:rPr lang="en-US" sz="2800" b="1" dirty="0"/>
              <a:t>understand UPI, loan interest rates, and scam prevention</a:t>
            </a:r>
            <a:endParaRPr lang="en-US" sz="2800" dirty="0"/>
          </a:p>
          <a:p>
            <a:r>
              <a:rPr lang="en-US" sz="2800" dirty="0"/>
              <a:t>Uses </a:t>
            </a:r>
            <a:r>
              <a:rPr lang="en-US" sz="2800" b="1" dirty="0"/>
              <a:t>AI + RAG</a:t>
            </a:r>
            <a:r>
              <a:rPr lang="en-US" sz="2800" dirty="0"/>
              <a:t> to give accurate answers from verified documents</a:t>
            </a:r>
          </a:p>
          <a:p>
            <a:r>
              <a:rPr lang="en-US" sz="2800" dirty="0"/>
              <a:t>Automates the role of a </a:t>
            </a:r>
            <a:r>
              <a:rPr lang="en-US" sz="2800" b="1" dirty="0"/>
              <a:t>digital financial advisor</a:t>
            </a:r>
            <a:r>
              <a:rPr lang="en-US" sz="2800" dirty="0"/>
              <a:t>, available 24×7</a:t>
            </a:r>
          </a:p>
          <a:p>
            <a:r>
              <a:rPr lang="en-US" sz="2800" dirty="0"/>
              <a:t>Promotes </a:t>
            </a:r>
            <a:r>
              <a:rPr lang="en-US" sz="2800" b="1" dirty="0"/>
              <a:t>financial confidence, safety, and inclusion</a:t>
            </a:r>
            <a:r>
              <a:rPr lang="en-US" sz="2800" dirty="0"/>
              <a:t> in India</a:t>
            </a:r>
          </a:p>
          <a:p>
            <a:r>
              <a:rPr lang="en-US" sz="2800" dirty="0"/>
              <a:t>Bridges the gap between users and trusted financial knowledge</a:t>
            </a:r>
          </a:p>
          <a:p>
            <a:r>
              <a:rPr lang="en-US" sz="2800" dirty="0"/>
              <a:t>Ready to scale through API, chatbot, and app integrations</a:t>
            </a:r>
          </a:p>
          <a:p>
            <a:pPr marL="305435" indent="-305435"/>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lvl="0" indent="-305435" fontAlgn="base"/>
            <a:r>
              <a:rPr lang="en-US" altLang="en-US" sz="2800" dirty="0">
                <a:latin typeface="Calibri"/>
                <a:ea typeface="+mn-lt"/>
                <a:cs typeface="+mn-lt"/>
              </a:rPr>
              <a:t>Voice assistant (Hindi)</a:t>
            </a:r>
          </a:p>
          <a:p>
            <a:pPr marL="305435" lvl="0" indent="-305435" fontAlgn="base"/>
            <a:r>
              <a:rPr lang="en-US" altLang="en-US" sz="2800" dirty="0">
                <a:latin typeface="Calibri"/>
                <a:ea typeface="+mn-lt"/>
                <a:cs typeface="+mn-lt"/>
              </a:rPr>
              <a:t>WhatsApp chatbot</a:t>
            </a:r>
          </a:p>
          <a:p>
            <a:pPr marL="305435" lvl="0" indent="-305435" fontAlgn="base"/>
            <a:r>
              <a:rPr lang="en-US" altLang="en-US" sz="2800" dirty="0">
                <a:latin typeface="Calibri"/>
                <a:ea typeface="+mn-lt"/>
                <a:cs typeface="+mn-lt"/>
              </a:rPr>
              <a:t>Real-time financial data APIs</a:t>
            </a:r>
          </a:p>
          <a:p>
            <a:pPr marL="305435" lvl="0" indent="-305435" fontAlgn="base"/>
            <a:r>
              <a:rPr lang="en-US" altLang="en-US" sz="2800" dirty="0">
                <a:latin typeface="Calibri"/>
                <a:ea typeface="+mn-lt"/>
                <a:cs typeface="+mn-lt"/>
              </a:rPr>
              <a:t>Regional languages (Marathi, Tamil)</a:t>
            </a:r>
          </a:p>
          <a:p>
            <a:pPr marL="305435" lvl="0" indent="-305435" fontAlgn="base"/>
            <a:r>
              <a:rPr lang="en-US" altLang="en-US" sz="2800" dirty="0">
                <a:latin typeface="Calibri"/>
                <a:ea typeface="+mn-lt"/>
                <a:cs typeface="+mn-lt"/>
              </a:rPr>
              <a:t>QR fraud scanner</a:t>
            </a:r>
          </a:p>
          <a:p>
            <a:pPr marL="305435" indent="-305435"/>
            <a:endParaRPr lang="en-US" sz="2800" dirty="0">
              <a:latin typeface="Calibri"/>
              <a:ea typeface="+mn-lt"/>
              <a:cs typeface="+mn-lt"/>
            </a:endParaRPr>
          </a:p>
          <a:p>
            <a:pPr marL="305435" indent="-305435"/>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2327275" indent="-625475"/>
            <a:r>
              <a:rPr lang="en-IN" dirty="0"/>
              <a:t>Screenshot/ </a:t>
            </a:r>
            <a:r>
              <a:rPr lang="en-IN" dirty="0" err="1"/>
              <a:t>credly</a:t>
            </a:r>
            <a:r>
              <a:rPr lang="en-IN" dirty="0"/>
              <a:t> certificate( getting started with AI)</a:t>
            </a:r>
          </a:p>
        </p:txBody>
      </p:sp>
      <p:pic>
        <p:nvPicPr>
          <p:cNvPr id="5" name="Picture 4">
            <a:extLst>
              <a:ext uri="{FF2B5EF4-FFF2-40B4-BE49-F238E27FC236}">
                <a16:creationId xmlns:a16="http://schemas.microsoft.com/office/drawing/2014/main" id="{B4F40EC9-C9D1-E058-2E38-9B47AC85FFBD}"/>
              </a:ext>
            </a:extLst>
          </p:cNvPr>
          <p:cNvPicPr>
            <a:picLocks noChangeAspect="1"/>
          </p:cNvPicPr>
          <p:nvPr/>
        </p:nvPicPr>
        <p:blipFill>
          <a:blip r:embed="rId2"/>
          <a:stretch>
            <a:fillRect/>
          </a:stretch>
        </p:blipFill>
        <p:spPr>
          <a:xfrm>
            <a:off x="1713054" y="1232453"/>
            <a:ext cx="7778754" cy="5330394"/>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08754" y="3059668"/>
            <a:ext cx="3758401" cy="369332"/>
          </a:xfrm>
          <a:prstGeom prst="rect">
            <a:avLst/>
          </a:prstGeom>
        </p:spPr>
        <p:txBody>
          <a:bodyPr wrap="none">
            <a:spAutoFit/>
          </a:bodyPr>
          <a:lstStyle/>
          <a:p>
            <a:r>
              <a:rPr lang="en-IN" dirty="0"/>
              <a:t>Attach your  RAG LAB certificate here</a:t>
            </a:r>
          </a:p>
        </p:txBody>
      </p:sp>
      <p:pic>
        <p:nvPicPr>
          <p:cNvPr id="3" name="Picture 2">
            <a:extLst>
              <a:ext uri="{FF2B5EF4-FFF2-40B4-BE49-F238E27FC236}">
                <a16:creationId xmlns:a16="http://schemas.microsoft.com/office/drawing/2014/main" id="{F8CF5C6D-AEDA-B430-AD65-BD3292D8145A}"/>
              </a:ext>
            </a:extLst>
          </p:cNvPr>
          <p:cNvPicPr>
            <a:picLocks noChangeAspect="1"/>
          </p:cNvPicPr>
          <p:nvPr/>
        </p:nvPicPr>
        <p:blipFill>
          <a:blip r:embed="rId2"/>
          <a:srcRect r="5790" b="17928"/>
          <a:stretch>
            <a:fillRect/>
          </a:stretch>
        </p:blipFill>
        <p:spPr>
          <a:xfrm>
            <a:off x="1331090" y="831641"/>
            <a:ext cx="8854632" cy="5453348"/>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graphicFrame>
        <p:nvGraphicFramePr>
          <p:cNvPr id="7" name="Table 6">
            <a:extLst>
              <a:ext uri="{FF2B5EF4-FFF2-40B4-BE49-F238E27FC236}">
                <a16:creationId xmlns:a16="http://schemas.microsoft.com/office/drawing/2014/main" id="{700E800A-7C8A-3345-8CA4-DE40903BFABE}"/>
              </a:ext>
            </a:extLst>
          </p:cNvPr>
          <p:cNvGraphicFramePr>
            <a:graphicFrameLocks noGrp="1"/>
          </p:cNvGraphicFramePr>
          <p:nvPr>
            <p:extLst>
              <p:ext uri="{D42A27DB-BD31-4B8C-83A1-F6EECF244321}">
                <p14:modId xmlns:p14="http://schemas.microsoft.com/office/powerpoint/2010/main" val="2913556940"/>
              </p:ext>
            </p:extLst>
          </p:nvPr>
        </p:nvGraphicFramePr>
        <p:xfrm>
          <a:off x="581025" y="1689576"/>
          <a:ext cx="11029950" cy="4358640"/>
        </p:xfrm>
        <a:graphic>
          <a:graphicData uri="http://schemas.openxmlformats.org/drawingml/2006/table">
            <a:tbl>
              <a:tblPr/>
              <a:tblGrid>
                <a:gridCol w="5514975">
                  <a:extLst>
                    <a:ext uri="{9D8B030D-6E8A-4147-A177-3AD203B41FA5}">
                      <a16:colId xmlns:a16="http://schemas.microsoft.com/office/drawing/2014/main" val="1305491523"/>
                    </a:ext>
                  </a:extLst>
                </a:gridCol>
                <a:gridCol w="5514975">
                  <a:extLst>
                    <a:ext uri="{9D8B030D-6E8A-4147-A177-3AD203B41FA5}">
                      <a16:colId xmlns:a16="http://schemas.microsoft.com/office/drawing/2014/main" val="2259794740"/>
                    </a:ext>
                  </a:extLst>
                </a:gridCol>
              </a:tblGrid>
              <a:tr h="0">
                <a:tc>
                  <a:txBody>
                    <a:bodyPr/>
                    <a:lstStyle/>
                    <a:p>
                      <a:pPr marL="342900" indent="-342900">
                        <a:buClr>
                          <a:srgbClr val="00B0F0"/>
                        </a:buClr>
                        <a:buFont typeface="Wingdings" panose="05000000000000000000" pitchFamily="2" charset="2"/>
                        <a:buChar char="§"/>
                      </a:pPr>
                      <a:endParaRPr lang="en-IN" sz="2000" dirty="0">
                        <a:latin typeface="Arial" panose="020B0604020202020204" pitchFamily="34" charset="0"/>
                        <a:cs typeface="Arial" panose="020B0604020202020204" pitchFamily="34" charset="0"/>
                      </a:endParaRPr>
                    </a:p>
                  </a:txBody>
                  <a:tcPr anchor="ctr">
                    <a:lnL>
                      <a:noFill/>
                    </a:lnL>
                    <a:lnR>
                      <a:noFill/>
                    </a:lnR>
                    <a:lnT>
                      <a:noFill/>
                    </a:lnT>
                    <a:lnB>
                      <a:noFill/>
                    </a:lnB>
                    <a:noFill/>
                  </a:tcPr>
                </a:tc>
                <a:tc>
                  <a:txBody>
                    <a:bodyPr/>
                    <a:lstStyle/>
                    <a:p>
                      <a:pPr marL="342900" indent="-342900">
                        <a:buClr>
                          <a:srgbClr val="00B0F0"/>
                        </a:buClr>
                        <a:buFont typeface="Wingdings" panose="05000000000000000000" pitchFamily="2" charset="2"/>
                        <a:buChar char="§"/>
                      </a:pPr>
                      <a:endParaRPr lang="en-IN" sz="2000" dirty="0">
                        <a:latin typeface="Arial" panose="020B0604020202020204" pitchFamily="34" charset="0"/>
                        <a:cs typeface="Arial" panose="020B0604020202020204" pitchFamily="34" charset="0"/>
                      </a:endParaRPr>
                    </a:p>
                  </a:txBody>
                  <a:tcPr anchor="ctr">
                    <a:lnL>
                      <a:noFill/>
                    </a:lnL>
                    <a:lnR>
                      <a:noFill/>
                    </a:lnR>
                    <a:lnT>
                      <a:noFill/>
                    </a:lnT>
                    <a:lnB>
                      <a:noFill/>
                    </a:lnB>
                    <a:noFill/>
                  </a:tcPr>
                </a:tc>
                <a:extLst>
                  <a:ext uri="{0D108BD9-81ED-4DB2-BD59-A6C34878D82A}">
                    <a16:rowId xmlns:a16="http://schemas.microsoft.com/office/drawing/2014/main" val="2847928436"/>
                  </a:ext>
                </a:extLst>
              </a:tr>
              <a:tr h="0">
                <a:tc>
                  <a:txBody>
                    <a:bodyPr/>
                    <a:lstStyle/>
                    <a:p>
                      <a:pPr marL="342900" indent="-342900">
                        <a:buClr>
                          <a:srgbClr val="00B0F0"/>
                        </a:buClr>
                        <a:buFont typeface="Wingdings" panose="05000000000000000000" pitchFamily="2" charset="2"/>
                        <a:buChar char="§"/>
                      </a:pPr>
                      <a:r>
                        <a:rPr lang="en-IN" sz="2000">
                          <a:latin typeface="Arial" panose="020B0604020202020204" pitchFamily="34" charset="0"/>
                          <a:cs typeface="Arial" panose="020B0604020202020204" pitchFamily="34" charset="0"/>
                        </a:rPr>
                        <a:t>Problem Statement</a:t>
                      </a:r>
                    </a:p>
                  </a:txBody>
                  <a:tcPr anchor="ctr">
                    <a:lnL>
                      <a:noFill/>
                    </a:lnL>
                    <a:lnR>
                      <a:noFill/>
                    </a:lnR>
                    <a:lnT>
                      <a:noFill/>
                    </a:lnT>
                    <a:lnB>
                      <a:noFill/>
                    </a:lnB>
                    <a:noFill/>
                  </a:tcPr>
                </a:tc>
                <a:tc>
                  <a:txBody>
                    <a:bodyPr/>
                    <a:lstStyle/>
                    <a:p>
                      <a:pPr marL="342900" indent="-342900">
                        <a:buClr>
                          <a:srgbClr val="00B0F0"/>
                        </a:buClr>
                        <a:buFont typeface="Wingdings" panose="05000000000000000000" pitchFamily="2" charset="2"/>
                        <a:buChar char="§"/>
                      </a:pPr>
                      <a:r>
                        <a:rPr lang="en-IN" sz="2000">
                          <a:latin typeface="Arial" panose="020B0604020202020204" pitchFamily="34" charset="0"/>
                          <a:cs typeface="Arial" panose="020B0604020202020204" pitchFamily="34" charset="0"/>
                        </a:rPr>
                        <a:t>Quick Start Questions</a:t>
                      </a:r>
                    </a:p>
                  </a:txBody>
                  <a:tcPr anchor="ctr">
                    <a:lnL>
                      <a:noFill/>
                    </a:lnL>
                    <a:lnR>
                      <a:noFill/>
                    </a:lnR>
                    <a:lnT>
                      <a:noFill/>
                    </a:lnT>
                    <a:lnB>
                      <a:noFill/>
                    </a:lnB>
                    <a:noFill/>
                  </a:tcPr>
                </a:tc>
                <a:extLst>
                  <a:ext uri="{0D108BD9-81ED-4DB2-BD59-A6C34878D82A}">
                    <a16:rowId xmlns:a16="http://schemas.microsoft.com/office/drawing/2014/main" val="3882131397"/>
                  </a:ext>
                </a:extLst>
              </a:tr>
              <a:tr h="0">
                <a:tc>
                  <a:txBody>
                    <a:bodyPr/>
                    <a:lstStyle/>
                    <a:p>
                      <a:pPr marL="342900" indent="-342900">
                        <a:buClr>
                          <a:srgbClr val="00B0F0"/>
                        </a:buClr>
                        <a:buFont typeface="Wingdings" panose="05000000000000000000" pitchFamily="2" charset="2"/>
                        <a:buChar char="§"/>
                      </a:pPr>
                      <a:r>
                        <a:rPr lang="en-IN" sz="2000">
                          <a:latin typeface="Arial" panose="020B0604020202020204" pitchFamily="34" charset="0"/>
                          <a:cs typeface="Arial" panose="020B0604020202020204" pitchFamily="34" charset="0"/>
                        </a:rPr>
                        <a:t>Technology Used</a:t>
                      </a:r>
                    </a:p>
                  </a:txBody>
                  <a:tcPr anchor="ctr">
                    <a:lnL>
                      <a:noFill/>
                    </a:lnL>
                    <a:lnR>
                      <a:noFill/>
                    </a:lnR>
                    <a:lnT>
                      <a:noFill/>
                    </a:lnT>
                    <a:lnB>
                      <a:noFill/>
                    </a:lnB>
                    <a:noFill/>
                  </a:tcPr>
                </a:tc>
                <a:tc>
                  <a:txBody>
                    <a:bodyPr/>
                    <a:lstStyle/>
                    <a:p>
                      <a:pPr marL="342900" indent="-342900">
                        <a:buClr>
                          <a:srgbClr val="00B0F0"/>
                        </a:buClr>
                        <a:buFont typeface="Wingdings" panose="05000000000000000000" pitchFamily="2" charset="2"/>
                        <a:buChar char="§"/>
                      </a:pPr>
                      <a:r>
                        <a:rPr lang="en-IN" sz="2000">
                          <a:latin typeface="Arial" panose="020B0604020202020204" pitchFamily="34" charset="0"/>
                          <a:cs typeface="Arial" panose="020B0604020202020204" pitchFamily="34" charset="0"/>
                        </a:rPr>
                        <a:t>Tools Used &amp; Testing</a:t>
                      </a:r>
                    </a:p>
                  </a:txBody>
                  <a:tcPr anchor="ctr">
                    <a:lnL>
                      <a:noFill/>
                    </a:lnL>
                    <a:lnR>
                      <a:noFill/>
                    </a:lnR>
                    <a:lnT>
                      <a:noFill/>
                    </a:lnT>
                    <a:lnB>
                      <a:noFill/>
                    </a:lnB>
                    <a:noFill/>
                  </a:tcPr>
                </a:tc>
                <a:extLst>
                  <a:ext uri="{0D108BD9-81ED-4DB2-BD59-A6C34878D82A}">
                    <a16:rowId xmlns:a16="http://schemas.microsoft.com/office/drawing/2014/main" val="2717589848"/>
                  </a:ext>
                </a:extLst>
              </a:tr>
              <a:tr h="0">
                <a:tc>
                  <a:txBody>
                    <a:bodyPr/>
                    <a:lstStyle/>
                    <a:p>
                      <a:pPr marL="342900" indent="-342900">
                        <a:buClr>
                          <a:srgbClr val="00B0F0"/>
                        </a:buClr>
                        <a:buFont typeface="Wingdings" panose="05000000000000000000" pitchFamily="2" charset="2"/>
                        <a:buChar char="§"/>
                      </a:pPr>
                      <a:r>
                        <a:rPr lang="en-IN" sz="2000">
                          <a:latin typeface="Arial" panose="020B0604020202020204" pitchFamily="34" charset="0"/>
                          <a:cs typeface="Arial" panose="020B0604020202020204" pitchFamily="34" charset="0"/>
                        </a:rPr>
                        <a:t>IBM Cloud Services Used</a:t>
                      </a:r>
                    </a:p>
                  </a:txBody>
                  <a:tcPr anchor="ctr">
                    <a:lnL>
                      <a:noFill/>
                    </a:lnL>
                    <a:lnR>
                      <a:noFill/>
                    </a:lnR>
                    <a:lnT>
                      <a:noFill/>
                    </a:lnT>
                    <a:lnB>
                      <a:noFill/>
                    </a:lnB>
                    <a:noFill/>
                  </a:tcPr>
                </a:tc>
                <a:tc>
                  <a:txBody>
                    <a:bodyPr/>
                    <a:lstStyle/>
                    <a:p>
                      <a:pPr marL="342900" indent="-342900">
                        <a:buClr>
                          <a:srgbClr val="00B0F0"/>
                        </a:buClr>
                        <a:buFont typeface="Wingdings" panose="05000000000000000000" pitchFamily="2" charset="2"/>
                        <a:buChar char="§"/>
                      </a:pPr>
                      <a:r>
                        <a:rPr lang="en-IN" sz="2000">
                          <a:latin typeface="Arial" panose="020B0604020202020204" pitchFamily="34" charset="0"/>
                          <a:cs typeface="Arial" panose="020B0604020202020204" pitchFamily="34" charset="0"/>
                        </a:rPr>
                        <a:t>Deployment &amp; Preview</a:t>
                      </a:r>
                    </a:p>
                  </a:txBody>
                  <a:tcPr anchor="ctr">
                    <a:lnL>
                      <a:noFill/>
                    </a:lnL>
                    <a:lnR>
                      <a:noFill/>
                    </a:lnR>
                    <a:lnT>
                      <a:noFill/>
                    </a:lnT>
                    <a:lnB>
                      <a:noFill/>
                    </a:lnB>
                    <a:noFill/>
                  </a:tcPr>
                </a:tc>
                <a:extLst>
                  <a:ext uri="{0D108BD9-81ED-4DB2-BD59-A6C34878D82A}">
                    <a16:rowId xmlns:a16="http://schemas.microsoft.com/office/drawing/2014/main" val="3950502869"/>
                  </a:ext>
                </a:extLst>
              </a:tr>
              <a:tr h="0">
                <a:tc>
                  <a:txBody>
                    <a:bodyPr/>
                    <a:lstStyle/>
                    <a:p>
                      <a:pPr marL="342900" indent="-342900">
                        <a:buClr>
                          <a:srgbClr val="00B0F0"/>
                        </a:buClr>
                        <a:buFont typeface="Wingdings" panose="05000000000000000000" pitchFamily="2" charset="2"/>
                        <a:buChar char="§"/>
                      </a:pPr>
                      <a:r>
                        <a:rPr lang="en-IN" sz="2000">
                          <a:latin typeface="Arial" panose="020B0604020202020204" pitchFamily="34" charset="0"/>
                          <a:cs typeface="Arial" panose="020B0604020202020204" pitchFamily="34" charset="0"/>
                        </a:rPr>
                        <a:t>Wow Factor</a:t>
                      </a:r>
                    </a:p>
                  </a:txBody>
                  <a:tcPr anchor="ctr">
                    <a:lnL>
                      <a:noFill/>
                    </a:lnL>
                    <a:lnR>
                      <a:noFill/>
                    </a:lnR>
                    <a:lnT>
                      <a:noFill/>
                    </a:lnT>
                    <a:lnB>
                      <a:noFill/>
                    </a:lnB>
                    <a:noFill/>
                  </a:tcPr>
                </a:tc>
                <a:tc>
                  <a:txBody>
                    <a:bodyPr/>
                    <a:lstStyle/>
                    <a:p>
                      <a:pPr marL="342900" indent="-342900">
                        <a:buClr>
                          <a:srgbClr val="00B0F0"/>
                        </a:buClr>
                        <a:buFont typeface="Wingdings" panose="05000000000000000000" pitchFamily="2" charset="2"/>
                        <a:buChar char="§"/>
                      </a:pPr>
                      <a:r>
                        <a:rPr lang="en-IN" sz="2000">
                          <a:latin typeface="Arial" panose="020B0604020202020204" pitchFamily="34" charset="0"/>
                          <a:cs typeface="Arial" panose="020B0604020202020204" pitchFamily="34" charset="0"/>
                        </a:rPr>
                        <a:t>API Reference After Deployment</a:t>
                      </a:r>
                    </a:p>
                  </a:txBody>
                  <a:tcPr anchor="ctr">
                    <a:lnL>
                      <a:noFill/>
                    </a:lnL>
                    <a:lnR>
                      <a:noFill/>
                    </a:lnR>
                    <a:lnT>
                      <a:noFill/>
                    </a:lnT>
                    <a:lnB>
                      <a:noFill/>
                    </a:lnB>
                    <a:noFill/>
                  </a:tcPr>
                </a:tc>
                <a:extLst>
                  <a:ext uri="{0D108BD9-81ED-4DB2-BD59-A6C34878D82A}">
                    <a16:rowId xmlns:a16="http://schemas.microsoft.com/office/drawing/2014/main" val="1908320199"/>
                  </a:ext>
                </a:extLst>
              </a:tr>
              <a:tr h="0">
                <a:tc>
                  <a:txBody>
                    <a:bodyPr/>
                    <a:lstStyle/>
                    <a:p>
                      <a:pPr marL="342900" indent="-342900">
                        <a:buClr>
                          <a:srgbClr val="00B0F0"/>
                        </a:buClr>
                        <a:buFont typeface="Wingdings" panose="05000000000000000000" pitchFamily="2" charset="2"/>
                        <a:buChar char="§"/>
                      </a:pPr>
                      <a:r>
                        <a:rPr lang="en-IN" sz="2000">
                          <a:latin typeface="Arial" panose="020B0604020202020204" pitchFamily="34" charset="0"/>
                          <a:cs typeface="Arial" panose="020B0604020202020204" pitchFamily="34" charset="0"/>
                        </a:rPr>
                        <a:t>End Users</a:t>
                      </a:r>
                    </a:p>
                  </a:txBody>
                  <a:tcPr anchor="ctr">
                    <a:lnL>
                      <a:noFill/>
                    </a:lnL>
                    <a:lnR>
                      <a:noFill/>
                    </a:lnR>
                    <a:lnT>
                      <a:noFill/>
                    </a:lnT>
                    <a:lnB>
                      <a:noFill/>
                    </a:lnB>
                    <a:noFill/>
                  </a:tcPr>
                </a:tc>
                <a:tc>
                  <a:txBody>
                    <a:bodyPr/>
                    <a:lstStyle/>
                    <a:p>
                      <a:pPr marL="342900" indent="-342900">
                        <a:buClr>
                          <a:srgbClr val="00B0F0"/>
                        </a:buClr>
                        <a:buFont typeface="Wingdings" panose="05000000000000000000" pitchFamily="2" charset="2"/>
                        <a:buChar char="§"/>
                      </a:pPr>
                      <a:r>
                        <a:rPr lang="en-IN" sz="2000">
                          <a:latin typeface="Arial" panose="020B0604020202020204" pitchFamily="34" charset="0"/>
                          <a:cs typeface="Arial" panose="020B0604020202020204" pitchFamily="34" charset="0"/>
                        </a:rPr>
                        <a:t>Resources List</a:t>
                      </a:r>
                    </a:p>
                  </a:txBody>
                  <a:tcPr anchor="ctr">
                    <a:lnL>
                      <a:noFill/>
                    </a:lnL>
                    <a:lnR>
                      <a:noFill/>
                    </a:lnR>
                    <a:lnT>
                      <a:noFill/>
                    </a:lnT>
                    <a:lnB>
                      <a:noFill/>
                    </a:lnB>
                    <a:noFill/>
                  </a:tcPr>
                </a:tc>
                <a:extLst>
                  <a:ext uri="{0D108BD9-81ED-4DB2-BD59-A6C34878D82A}">
                    <a16:rowId xmlns:a16="http://schemas.microsoft.com/office/drawing/2014/main" val="1611898642"/>
                  </a:ext>
                </a:extLst>
              </a:tr>
              <a:tr h="0">
                <a:tc>
                  <a:txBody>
                    <a:bodyPr/>
                    <a:lstStyle/>
                    <a:p>
                      <a:pPr marL="342900" indent="-342900">
                        <a:buClr>
                          <a:srgbClr val="00B0F0"/>
                        </a:buClr>
                        <a:buFont typeface="Wingdings" panose="05000000000000000000" pitchFamily="2" charset="2"/>
                        <a:buChar char="§"/>
                      </a:pPr>
                      <a:r>
                        <a:rPr lang="en-IN" sz="2000">
                          <a:latin typeface="Arial" panose="020B0604020202020204" pitchFamily="34" charset="0"/>
                          <a:cs typeface="Arial" panose="020B0604020202020204" pitchFamily="34" charset="0"/>
                        </a:rPr>
                        <a:t>Setting Up</a:t>
                      </a:r>
                    </a:p>
                  </a:txBody>
                  <a:tcPr anchor="ctr">
                    <a:lnL>
                      <a:noFill/>
                    </a:lnL>
                    <a:lnR>
                      <a:noFill/>
                    </a:lnR>
                    <a:lnT>
                      <a:noFill/>
                    </a:lnT>
                    <a:lnB>
                      <a:noFill/>
                    </a:lnB>
                    <a:noFill/>
                  </a:tcPr>
                </a:tc>
                <a:tc>
                  <a:txBody>
                    <a:bodyPr/>
                    <a:lstStyle/>
                    <a:p>
                      <a:pPr marL="342900" indent="-342900">
                        <a:buClr>
                          <a:srgbClr val="00B0F0"/>
                        </a:buClr>
                        <a:buFont typeface="Wingdings" panose="05000000000000000000" pitchFamily="2" charset="2"/>
                        <a:buChar char="§"/>
                      </a:pPr>
                      <a:r>
                        <a:rPr lang="en-IN" sz="2000">
                          <a:latin typeface="Arial" panose="020B0604020202020204" pitchFamily="34" charset="0"/>
                          <a:cs typeface="Arial" panose="020B0604020202020204" pitchFamily="34" charset="0"/>
                        </a:rPr>
                        <a:t>Results</a:t>
                      </a:r>
                    </a:p>
                  </a:txBody>
                  <a:tcPr anchor="ctr">
                    <a:lnL>
                      <a:noFill/>
                    </a:lnL>
                    <a:lnR>
                      <a:noFill/>
                    </a:lnR>
                    <a:lnT>
                      <a:noFill/>
                    </a:lnT>
                    <a:lnB>
                      <a:noFill/>
                    </a:lnB>
                    <a:noFill/>
                  </a:tcPr>
                </a:tc>
                <a:extLst>
                  <a:ext uri="{0D108BD9-81ED-4DB2-BD59-A6C34878D82A}">
                    <a16:rowId xmlns:a16="http://schemas.microsoft.com/office/drawing/2014/main" val="2145762915"/>
                  </a:ext>
                </a:extLst>
              </a:tr>
              <a:tr h="0">
                <a:tc>
                  <a:txBody>
                    <a:bodyPr/>
                    <a:lstStyle/>
                    <a:p>
                      <a:pPr marL="342900" indent="-342900">
                        <a:buClr>
                          <a:srgbClr val="00B0F0"/>
                        </a:buClr>
                        <a:buFont typeface="Wingdings" panose="05000000000000000000" pitchFamily="2" charset="2"/>
                        <a:buChar char="§"/>
                      </a:pPr>
                      <a:r>
                        <a:rPr lang="en-IN" sz="2000">
                          <a:latin typeface="Arial" panose="020B0604020202020204" pitchFamily="34" charset="0"/>
                          <a:cs typeface="Arial" panose="020B0604020202020204" pitchFamily="34" charset="0"/>
                        </a:rPr>
                        <a:t>Agent Instructions</a:t>
                      </a:r>
                    </a:p>
                  </a:txBody>
                  <a:tcPr anchor="ctr">
                    <a:lnL>
                      <a:noFill/>
                    </a:lnL>
                    <a:lnR>
                      <a:noFill/>
                    </a:lnR>
                    <a:lnT>
                      <a:noFill/>
                    </a:lnT>
                    <a:lnB>
                      <a:noFill/>
                    </a:lnB>
                    <a:noFill/>
                  </a:tcPr>
                </a:tc>
                <a:tc>
                  <a:txBody>
                    <a:bodyPr/>
                    <a:lstStyle/>
                    <a:p>
                      <a:pPr marL="342900" indent="-342900">
                        <a:buClr>
                          <a:srgbClr val="00B0F0"/>
                        </a:buClr>
                        <a:buFont typeface="Wingdings" panose="05000000000000000000" pitchFamily="2" charset="2"/>
                        <a:buChar char="§"/>
                      </a:pPr>
                      <a:r>
                        <a:rPr lang="en-IN" sz="2000">
                          <a:latin typeface="Arial" panose="020B0604020202020204" pitchFamily="34" charset="0"/>
                          <a:cs typeface="Arial" panose="020B0604020202020204" pitchFamily="34" charset="0"/>
                        </a:rPr>
                        <a:t>Conclusion</a:t>
                      </a:r>
                    </a:p>
                  </a:txBody>
                  <a:tcPr anchor="ctr">
                    <a:lnL>
                      <a:noFill/>
                    </a:lnL>
                    <a:lnR>
                      <a:noFill/>
                    </a:lnR>
                    <a:lnT>
                      <a:noFill/>
                    </a:lnT>
                    <a:lnB>
                      <a:noFill/>
                    </a:lnB>
                    <a:noFill/>
                  </a:tcPr>
                </a:tc>
                <a:extLst>
                  <a:ext uri="{0D108BD9-81ED-4DB2-BD59-A6C34878D82A}">
                    <a16:rowId xmlns:a16="http://schemas.microsoft.com/office/drawing/2014/main" val="2683357242"/>
                  </a:ext>
                </a:extLst>
              </a:tr>
              <a:tr h="0">
                <a:tc>
                  <a:txBody>
                    <a:bodyPr/>
                    <a:lstStyle/>
                    <a:p>
                      <a:pPr marL="342900" indent="-342900">
                        <a:buClr>
                          <a:srgbClr val="00B0F0"/>
                        </a:buClr>
                        <a:buFont typeface="Wingdings" panose="05000000000000000000" pitchFamily="2" charset="2"/>
                        <a:buChar char="§"/>
                      </a:pPr>
                      <a:endParaRPr lang="en-IN" sz="2000">
                        <a:latin typeface="Arial" panose="020B0604020202020204" pitchFamily="34" charset="0"/>
                        <a:cs typeface="Arial" panose="020B0604020202020204" pitchFamily="34" charset="0"/>
                      </a:endParaRPr>
                    </a:p>
                  </a:txBody>
                  <a:tcPr anchor="ctr">
                    <a:lnL>
                      <a:noFill/>
                    </a:lnL>
                    <a:lnR>
                      <a:noFill/>
                    </a:lnR>
                    <a:lnT>
                      <a:noFill/>
                    </a:lnT>
                    <a:lnB>
                      <a:noFill/>
                    </a:lnB>
                    <a:noFill/>
                  </a:tcPr>
                </a:tc>
                <a:tc>
                  <a:txBody>
                    <a:bodyPr/>
                    <a:lstStyle/>
                    <a:p>
                      <a:pPr marL="342900" indent="-342900">
                        <a:buClr>
                          <a:srgbClr val="00B0F0"/>
                        </a:buClr>
                        <a:buFont typeface="Wingdings" panose="05000000000000000000" pitchFamily="2" charset="2"/>
                        <a:buChar char="§"/>
                      </a:pPr>
                      <a:r>
                        <a:rPr lang="en-IN" sz="2000">
                          <a:latin typeface="Arial" panose="020B0604020202020204" pitchFamily="34" charset="0"/>
                          <a:cs typeface="Arial" panose="020B0604020202020204" pitchFamily="34" charset="0"/>
                        </a:rPr>
                        <a:t>GitHub Link</a:t>
                      </a:r>
                    </a:p>
                  </a:txBody>
                  <a:tcPr anchor="ctr">
                    <a:lnL>
                      <a:noFill/>
                    </a:lnL>
                    <a:lnR>
                      <a:noFill/>
                    </a:lnR>
                    <a:lnT>
                      <a:noFill/>
                    </a:lnT>
                    <a:lnB>
                      <a:noFill/>
                    </a:lnB>
                    <a:noFill/>
                  </a:tcPr>
                </a:tc>
                <a:extLst>
                  <a:ext uri="{0D108BD9-81ED-4DB2-BD59-A6C34878D82A}">
                    <a16:rowId xmlns:a16="http://schemas.microsoft.com/office/drawing/2014/main" val="930000816"/>
                  </a:ext>
                </a:extLst>
              </a:tr>
              <a:tr h="0">
                <a:tc>
                  <a:txBody>
                    <a:bodyPr/>
                    <a:lstStyle/>
                    <a:p>
                      <a:pPr marL="342900" indent="-342900">
                        <a:buClr>
                          <a:srgbClr val="00B0F0"/>
                        </a:buClr>
                        <a:buFont typeface="Wingdings" panose="05000000000000000000" pitchFamily="2" charset="2"/>
                        <a:buChar char="§"/>
                      </a:pPr>
                      <a:endParaRPr lang="en-IN" sz="2000">
                        <a:latin typeface="Arial" panose="020B0604020202020204" pitchFamily="34" charset="0"/>
                        <a:cs typeface="Arial" panose="020B0604020202020204" pitchFamily="34" charset="0"/>
                      </a:endParaRPr>
                    </a:p>
                  </a:txBody>
                  <a:tcPr anchor="ctr">
                    <a:lnL>
                      <a:noFill/>
                    </a:lnL>
                    <a:lnR>
                      <a:noFill/>
                    </a:lnR>
                    <a:lnT>
                      <a:noFill/>
                    </a:lnT>
                    <a:lnB>
                      <a:noFill/>
                    </a:lnB>
                    <a:noFill/>
                  </a:tcPr>
                </a:tc>
                <a:tc>
                  <a:txBody>
                    <a:bodyPr/>
                    <a:lstStyle/>
                    <a:p>
                      <a:pPr marL="342900" indent="-342900">
                        <a:buClr>
                          <a:srgbClr val="00B0F0"/>
                        </a:buClr>
                        <a:buFont typeface="Wingdings" panose="05000000000000000000" pitchFamily="2" charset="2"/>
                        <a:buChar char="§"/>
                      </a:pPr>
                      <a:r>
                        <a:rPr lang="en-IN" sz="2000">
                          <a:latin typeface="Arial" panose="020B0604020202020204" pitchFamily="34" charset="0"/>
                          <a:cs typeface="Arial" panose="020B0604020202020204" pitchFamily="34" charset="0"/>
                        </a:rPr>
                        <a:t>Future Scope</a:t>
                      </a:r>
                    </a:p>
                  </a:txBody>
                  <a:tcPr anchor="ctr">
                    <a:lnL>
                      <a:noFill/>
                    </a:lnL>
                    <a:lnR>
                      <a:noFill/>
                    </a:lnR>
                    <a:lnT>
                      <a:noFill/>
                    </a:lnT>
                    <a:lnB>
                      <a:noFill/>
                    </a:lnB>
                    <a:noFill/>
                  </a:tcPr>
                </a:tc>
                <a:extLst>
                  <a:ext uri="{0D108BD9-81ED-4DB2-BD59-A6C34878D82A}">
                    <a16:rowId xmlns:a16="http://schemas.microsoft.com/office/drawing/2014/main" val="2207625246"/>
                  </a:ext>
                </a:extLst>
              </a:tr>
              <a:tr h="0">
                <a:tc>
                  <a:txBody>
                    <a:bodyPr/>
                    <a:lstStyle/>
                    <a:p>
                      <a:pPr marL="342900" indent="-342900">
                        <a:buClr>
                          <a:srgbClr val="00B0F0"/>
                        </a:buClr>
                        <a:buFont typeface="Wingdings" panose="05000000000000000000" pitchFamily="2" charset="2"/>
                        <a:buChar char="§"/>
                      </a:pPr>
                      <a:endParaRPr lang="en-IN" sz="2000">
                        <a:latin typeface="Arial" panose="020B0604020202020204" pitchFamily="34" charset="0"/>
                        <a:cs typeface="Arial" panose="020B0604020202020204" pitchFamily="34" charset="0"/>
                      </a:endParaRPr>
                    </a:p>
                  </a:txBody>
                  <a:tcPr anchor="ctr">
                    <a:lnL>
                      <a:noFill/>
                    </a:lnL>
                    <a:lnR>
                      <a:noFill/>
                    </a:lnR>
                    <a:lnT>
                      <a:noFill/>
                    </a:lnT>
                    <a:lnB>
                      <a:noFill/>
                    </a:lnB>
                    <a:noFill/>
                  </a:tcPr>
                </a:tc>
                <a:tc>
                  <a:txBody>
                    <a:bodyPr/>
                    <a:lstStyle/>
                    <a:p>
                      <a:pPr marL="342900" indent="-342900">
                        <a:buClr>
                          <a:srgbClr val="00B0F0"/>
                        </a:buClr>
                        <a:buFont typeface="Wingdings" panose="05000000000000000000" pitchFamily="2" charset="2"/>
                        <a:buChar char="§"/>
                      </a:pPr>
                      <a:r>
                        <a:rPr lang="en-IN" sz="2000" dirty="0">
                          <a:latin typeface="Arial" panose="020B0604020202020204" pitchFamily="34" charset="0"/>
                          <a:cs typeface="Arial" panose="020B0604020202020204" pitchFamily="34" charset="0"/>
                        </a:rPr>
                        <a:t>IBM Certifications</a:t>
                      </a:r>
                    </a:p>
                  </a:txBody>
                  <a:tcPr anchor="ctr">
                    <a:lnL>
                      <a:noFill/>
                    </a:lnL>
                    <a:lnR>
                      <a:noFill/>
                    </a:lnR>
                    <a:lnT>
                      <a:noFill/>
                    </a:lnT>
                    <a:lnB>
                      <a:noFill/>
                    </a:lnB>
                    <a:noFill/>
                  </a:tcPr>
                </a:tc>
                <a:extLst>
                  <a:ext uri="{0D108BD9-81ED-4DB2-BD59-A6C34878D82A}">
                    <a16:rowId xmlns:a16="http://schemas.microsoft.com/office/drawing/2014/main" val="2129801476"/>
                  </a:ext>
                </a:extLst>
              </a:tr>
            </a:tbl>
          </a:graphicData>
        </a:graphic>
      </p:graphicFrame>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buNone/>
            </a:pPr>
            <a:r>
              <a:rPr lang="en-US" sz="2800" dirty="0"/>
              <a:t>An AI Agent for Digital Financial Literacy, powered by RAG (Retrieval-Augmented Generation), helps users understand and navigate essential financial tools and practices. It retrieves reliable content on using UPI, avoiding online scams, understanding interest rates, budgeting, and personal finance management from government portals, banking websites, and educational platforms. With multilingual support, users from diverse backgrounds can interact in their preferred language and ask questions like “How do I send money via UPI?” or “What is a safe interest rate for a loan?” The agent ensures financial literacy is accessible, personalized, and culturally inclusive. This AI-driven assistant empowers users with knowledge, protects them from fraud, and builds confidence in digital finance</a:t>
            </a: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a:p>
            <a:pPr marL="0" indent="0">
              <a:buNone/>
            </a:pPr>
            <a:r>
              <a:rPr lang="en-IN" sz="2800" dirty="0">
                <a:solidFill>
                  <a:srgbClr val="000000"/>
                </a:solidFill>
                <a:latin typeface="Calibri"/>
                <a:ea typeface="Calibri"/>
                <a:cs typeface="Calibri"/>
              </a:rPr>
              <a:t>IBM Watsonx.ai Studio</a:t>
            </a:r>
            <a:endParaRPr lang="en-US" sz="2800" dirty="0">
              <a:solidFill>
                <a:srgbClr val="000000"/>
              </a:solidFill>
              <a:latin typeface="Calibri"/>
              <a:ea typeface="Calibri"/>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r>
              <a:rPr lang="en-US" dirty="0"/>
              <a:t>IBM </a:t>
            </a:r>
            <a:r>
              <a:rPr lang="en-US" dirty="0" err="1"/>
              <a:t>Watsonx</a:t>
            </a:r>
            <a:r>
              <a:rPr lang="en-US" dirty="0"/>
              <a:t> AI Studio</a:t>
            </a:r>
          </a:p>
          <a:p>
            <a:r>
              <a:rPr lang="en-US" dirty="0"/>
              <a:t>IBM </a:t>
            </a:r>
            <a:r>
              <a:rPr lang="en-US" dirty="0" err="1"/>
              <a:t>Watsonx</a:t>
            </a:r>
            <a:r>
              <a:rPr lang="en-US" dirty="0"/>
              <a:t> AI Runtime</a:t>
            </a:r>
          </a:p>
          <a:p>
            <a:r>
              <a:rPr lang="en-US" dirty="0"/>
              <a:t>IBM Cloud Object Storage</a:t>
            </a:r>
          </a:p>
          <a:p>
            <a:r>
              <a:rPr lang="en-US" dirty="0"/>
              <a:t>Vector Index</a:t>
            </a:r>
          </a:p>
          <a:p>
            <a:r>
              <a:rPr lang="en-US" dirty="0"/>
              <a:t>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302026"/>
            <a:ext cx="11029615" cy="4673324"/>
          </a:xfrm>
        </p:spPr>
        <p:txBody>
          <a:bodyPr>
            <a:noAutofit/>
          </a:bodyPr>
          <a:lstStyle/>
          <a:p>
            <a:r>
              <a:rPr lang="en-IN" sz="2400" b="1" dirty="0"/>
              <a:t>This agent significantly enhances financial confidence, safety, and literacy by providing real-time, document-based answers in user-friendly language.</a:t>
            </a:r>
            <a:endParaRPr lang="en-IN" sz="2400" dirty="0"/>
          </a:p>
          <a:p>
            <a:pPr>
              <a:lnSpc>
                <a:spcPct val="100000"/>
              </a:lnSpc>
            </a:pPr>
            <a:r>
              <a:rPr lang="en-IN" sz="2400" b="1" dirty="0"/>
              <a:t>Unique Features:</a:t>
            </a:r>
          </a:p>
          <a:p>
            <a:pPr marL="606425" indent="-342900">
              <a:lnSpc>
                <a:spcPct val="100000"/>
              </a:lnSpc>
              <a:buFont typeface="Arial" panose="020B0604020202020204" pitchFamily="34" charset="0"/>
              <a:buChar char="•"/>
            </a:pPr>
            <a:r>
              <a:rPr lang="en-IN" sz="2400" b="1" dirty="0"/>
              <a:t>RAG-based answers</a:t>
            </a:r>
            <a:r>
              <a:rPr lang="en-IN" sz="2400" dirty="0"/>
              <a:t> from RBI, NPCI, and SEBI documents</a:t>
            </a:r>
          </a:p>
          <a:p>
            <a:pPr marL="606425" indent="-342900">
              <a:lnSpc>
                <a:spcPct val="100000"/>
              </a:lnSpc>
              <a:buFont typeface="Arial" panose="020B0604020202020204" pitchFamily="34" charset="0"/>
              <a:buChar char="•"/>
            </a:pPr>
            <a:r>
              <a:rPr lang="en-IN" sz="2400" b="1" dirty="0"/>
              <a:t>Multilingual support</a:t>
            </a:r>
            <a:r>
              <a:rPr lang="en-IN" sz="2400" dirty="0"/>
              <a:t> – Responds in Hindi or English automatically</a:t>
            </a:r>
          </a:p>
          <a:p>
            <a:pPr marL="606425" indent="-342900">
              <a:lnSpc>
                <a:spcPct val="100000"/>
              </a:lnSpc>
              <a:buFont typeface="Arial" panose="020B0604020202020204" pitchFamily="34" charset="0"/>
              <a:buChar char="•"/>
            </a:pPr>
            <a:r>
              <a:rPr lang="en-IN" sz="2400" b="1" dirty="0"/>
              <a:t>Explains financial terms</a:t>
            </a:r>
            <a:r>
              <a:rPr lang="en-IN" sz="2400" dirty="0"/>
              <a:t> like EMI, UPI Autopay, interest rates</a:t>
            </a:r>
          </a:p>
          <a:p>
            <a:pPr marL="606425" indent="-342900">
              <a:lnSpc>
                <a:spcPct val="100000"/>
              </a:lnSpc>
              <a:buFont typeface="Arial" panose="020B0604020202020204" pitchFamily="34" charset="0"/>
              <a:buChar char="•"/>
            </a:pPr>
            <a:r>
              <a:rPr lang="en-IN" sz="2400" b="1" dirty="0"/>
              <a:t>Scam protection tips</a:t>
            </a:r>
            <a:r>
              <a:rPr lang="en-IN" sz="2400" dirty="0"/>
              <a:t> fetched from trusted sources</a:t>
            </a:r>
          </a:p>
          <a:p>
            <a:pPr marL="606425" indent="-342900">
              <a:lnSpc>
                <a:spcPct val="100000"/>
              </a:lnSpc>
              <a:buFont typeface="Arial" panose="020B0604020202020204" pitchFamily="34" charset="0"/>
              <a:buChar char="•"/>
            </a:pPr>
            <a:r>
              <a:rPr lang="en-IN" sz="2400" b="1" dirty="0"/>
              <a:t>Simple explanations</a:t>
            </a:r>
            <a:r>
              <a:rPr lang="en-IN" sz="2400" dirty="0"/>
              <a:t> for complex topics using natural language</a:t>
            </a:r>
          </a:p>
          <a:p>
            <a:pPr marL="606425" indent="-342900">
              <a:lnSpc>
                <a:spcPct val="100000"/>
              </a:lnSpc>
              <a:buFont typeface="Arial" panose="020B0604020202020204" pitchFamily="34" charset="0"/>
              <a:buChar char="•"/>
            </a:pPr>
            <a:r>
              <a:rPr lang="en-IN" sz="2400" b="1" dirty="0"/>
              <a:t>Deployable via API</a:t>
            </a:r>
            <a:r>
              <a:rPr lang="en-IN" sz="2400" dirty="0"/>
              <a:t> in web/app/chatbot interfaces</a:t>
            </a:r>
          </a:p>
          <a:p>
            <a:pPr marL="606425" indent="-342900">
              <a:lnSpc>
                <a:spcPct val="100000"/>
              </a:lnSpc>
              <a:buFont typeface="Arial" panose="020B0604020202020204" pitchFamily="34" charset="0"/>
              <a:buChar char="•"/>
            </a:pPr>
            <a:r>
              <a:rPr lang="en-IN" sz="2400" dirty="0"/>
              <a:t>Built entirely on </a:t>
            </a:r>
            <a:r>
              <a:rPr lang="en-IN" sz="2400" b="1" dirty="0"/>
              <a:t>IBM </a:t>
            </a:r>
            <a:r>
              <a:rPr lang="en-IN" sz="2400" b="1" dirty="0" err="1"/>
              <a:t>Watsonx</a:t>
            </a:r>
            <a:r>
              <a:rPr lang="en-IN" sz="2400" b="1" dirty="0"/>
              <a:t> + Granite + Cloud Lite</a:t>
            </a:r>
            <a:endParaRPr lang="en-IN" sz="2400"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buNone/>
            </a:pPr>
            <a:endParaRPr lang="en-US" sz="2800" b="1" dirty="0"/>
          </a:p>
          <a:p>
            <a:r>
              <a:rPr lang="en-US" sz="2800" dirty="0"/>
              <a:t>Rural &amp; urban citizens</a:t>
            </a:r>
          </a:p>
          <a:p>
            <a:r>
              <a:rPr lang="en-US" sz="2800" dirty="0"/>
              <a:t>Students &amp; beginners</a:t>
            </a:r>
          </a:p>
          <a:p>
            <a:r>
              <a:rPr lang="en-US" sz="2800" dirty="0"/>
              <a:t>NGOs promoting financial literacy</a:t>
            </a:r>
          </a:p>
          <a:p>
            <a:r>
              <a:rPr lang="en-US" sz="2800" dirty="0"/>
              <a:t>Elderly new to UPI</a:t>
            </a:r>
          </a:p>
          <a:p>
            <a:r>
              <a:rPr lang="en-US" sz="2800" dirty="0"/>
              <a:t>Small business owners</a:t>
            </a:r>
          </a:p>
          <a:p>
            <a:pPr marL="305435" indent="-305435"/>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normAutofit fontScale="90000"/>
          </a:bodyPr>
          <a:lstStyle/>
          <a:p>
            <a:r>
              <a:rPr lang="en-IN" dirty="0">
                <a:solidFill>
                  <a:schemeClr val="accent1"/>
                </a:solidFill>
              </a:rPr>
              <a:t>Result</a:t>
            </a:r>
          </a:p>
        </p:txBody>
      </p:sp>
      <p:sp>
        <p:nvSpPr>
          <p:cNvPr id="9" name="Rectangle 1">
            <a:extLst>
              <a:ext uri="{FF2B5EF4-FFF2-40B4-BE49-F238E27FC236}">
                <a16:creationId xmlns:a16="http://schemas.microsoft.com/office/drawing/2014/main" id="{E28E0101-A200-CAB6-F14C-AA14269DBBE2}"/>
              </a:ext>
            </a:extLst>
          </p:cNvPr>
          <p:cNvSpPr>
            <a:spLocks noGrp="1" noChangeArrowheads="1"/>
          </p:cNvSpPr>
          <p:nvPr>
            <p:ph sz="half" idx="1"/>
          </p:nvPr>
        </p:nvSpPr>
        <p:spPr bwMode="auto">
          <a:xfrm>
            <a:off x="323172" y="1691703"/>
            <a:ext cx="5772828"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
                <a:srgbClr val="00B0F0"/>
              </a:buClr>
              <a:buSzTx/>
              <a:buNone/>
            </a:pPr>
            <a:r>
              <a:rPr lang="en-IN" sz="2800" b="1" dirty="0">
                <a:solidFill>
                  <a:schemeClr val="tx1">
                    <a:lumMod val="65000"/>
                    <a:lumOff val="35000"/>
                  </a:schemeClr>
                </a:solidFill>
              </a:rPr>
              <a:t>Setting Up</a:t>
            </a:r>
            <a:endParaRPr kumimoji="0" lang="en-US" altLang="en-US" sz="2200" b="1" i="0" u="none" strike="noStrike" cap="none" normalizeH="0" baseline="0" dirty="0">
              <a:ln>
                <a:noFill/>
              </a:ln>
              <a:solidFill>
                <a:schemeClr val="tx1">
                  <a:lumMod val="65000"/>
                  <a:lumOff val="35000"/>
                </a:schemeClr>
              </a:solidFill>
              <a:effectLst/>
              <a:latin typeface="+mj-lt"/>
            </a:endParaRPr>
          </a:p>
          <a:p>
            <a:pPr marR="0" lvl="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200" b="0" i="0" u="none" strike="noStrike" cap="none" normalizeH="0" baseline="0" dirty="0">
                <a:ln>
                  <a:noFill/>
                </a:ln>
                <a:solidFill>
                  <a:schemeClr val="tx1">
                    <a:lumMod val="65000"/>
                    <a:lumOff val="35000"/>
                  </a:schemeClr>
                </a:solidFill>
                <a:effectLst/>
                <a:latin typeface="+mj-lt"/>
              </a:rPr>
              <a:t>Create </a:t>
            </a:r>
            <a:r>
              <a:rPr kumimoji="0" lang="en-US" altLang="en-US" sz="2200" b="0" i="0" u="none" strike="noStrike" cap="none" normalizeH="0" baseline="0" dirty="0" err="1">
                <a:ln>
                  <a:noFill/>
                </a:ln>
                <a:solidFill>
                  <a:schemeClr val="tx1">
                    <a:lumMod val="65000"/>
                    <a:lumOff val="35000"/>
                  </a:schemeClr>
                </a:solidFill>
                <a:effectLst/>
                <a:latin typeface="+mj-lt"/>
              </a:rPr>
              <a:t>Watsonx</a:t>
            </a:r>
            <a:r>
              <a:rPr kumimoji="0" lang="en-US" altLang="en-US" sz="2200" b="0" i="0" u="none" strike="noStrike" cap="none" normalizeH="0" baseline="0" dirty="0">
                <a:ln>
                  <a:noFill/>
                </a:ln>
                <a:solidFill>
                  <a:schemeClr val="tx1">
                    <a:lumMod val="65000"/>
                    <a:lumOff val="35000"/>
                  </a:schemeClr>
                </a:solidFill>
                <a:effectLst/>
                <a:latin typeface="+mj-lt"/>
              </a:rPr>
              <a:t> Project</a:t>
            </a:r>
          </a:p>
          <a:p>
            <a:pPr marR="0" lvl="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200" b="0" i="0" u="none" strike="noStrike" cap="none" normalizeH="0" baseline="0" dirty="0">
                <a:ln>
                  <a:noFill/>
                </a:ln>
                <a:solidFill>
                  <a:schemeClr val="tx1">
                    <a:lumMod val="65000"/>
                    <a:lumOff val="35000"/>
                  </a:schemeClr>
                </a:solidFill>
                <a:effectLst/>
                <a:latin typeface="+mj-lt"/>
              </a:rPr>
              <a:t>Upload documents: UPI, Loans, Scam PDF</a:t>
            </a:r>
          </a:p>
          <a:p>
            <a:pPr marR="0" lvl="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200" b="0" i="0" u="none" strike="noStrike" cap="none" normalizeH="0" baseline="0" dirty="0">
                <a:ln>
                  <a:noFill/>
                </a:ln>
                <a:solidFill>
                  <a:schemeClr val="tx1">
                    <a:lumMod val="65000"/>
                    <a:lumOff val="35000"/>
                  </a:schemeClr>
                </a:solidFill>
                <a:effectLst/>
                <a:latin typeface="+mj-lt"/>
              </a:rPr>
              <a:t>Create Vector Index</a:t>
            </a:r>
          </a:p>
          <a:p>
            <a:pPr marR="0" lvl="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200" b="0" i="0" u="none" strike="noStrike" cap="none" normalizeH="0" baseline="0" dirty="0">
                <a:ln>
                  <a:noFill/>
                </a:ln>
                <a:solidFill>
                  <a:schemeClr val="tx1">
                    <a:lumMod val="65000"/>
                    <a:lumOff val="35000"/>
                  </a:schemeClr>
                </a:solidFill>
                <a:effectLst/>
                <a:latin typeface="+mj-lt"/>
              </a:rPr>
              <a:t>Select Granite Model</a:t>
            </a:r>
          </a:p>
          <a:p>
            <a:pPr marR="0" lvl="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200" b="0" i="0" u="none" strike="noStrike" cap="none" normalizeH="0" baseline="0" dirty="0">
                <a:ln>
                  <a:noFill/>
                </a:ln>
                <a:solidFill>
                  <a:schemeClr val="tx1">
                    <a:lumMod val="65000"/>
                    <a:lumOff val="35000"/>
                  </a:schemeClr>
                </a:solidFill>
                <a:effectLst/>
                <a:latin typeface="+mj-lt"/>
              </a:rPr>
              <a:t>Configure Agent &amp; Instructions</a:t>
            </a:r>
          </a:p>
          <a:p>
            <a:pPr marR="0" lvl="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200" b="0" i="0" u="none" strike="noStrike" cap="none" normalizeH="0" baseline="0" dirty="0">
                <a:ln>
                  <a:noFill/>
                </a:ln>
                <a:solidFill>
                  <a:schemeClr val="tx1">
                    <a:lumMod val="65000"/>
                    <a:lumOff val="35000"/>
                  </a:schemeClr>
                </a:solidFill>
                <a:effectLst/>
                <a:latin typeface="+mj-lt"/>
              </a:rPr>
              <a:t>Test, Save &amp; Deploy</a:t>
            </a:r>
          </a:p>
        </p:txBody>
      </p:sp>
      <p:pic>
        <p:nvPicPr>
          <p:cNvPr id="13" name="Content Placeholder 12">
            <a:extLst>
              <a:ext uri="{FF2B5EF4-FFF2-40B4-BE49-F238E27FC236}">
                <a16:creationId xmlns:a16="http://schemas.microsoft.com/office/drawing/2014/main" id="{BEFE2CAF-D93D-5B26-0DD0-3031C5C8C813}"/>
              </a:ext>
            </a:extLst>
          </p:cNvPr>
          <p:cNvPicPr>
            <a:picLocks noGrp="1" noChangeAspect="1"/>
          </p:cNvPicPr>
          <p:nvPr>
            <p:ph sz="half" idx="2"/>
          </p:nvPr>
        </p:nvPicPr>
        <p:blipFill>
          <a:blip r:embed="rId2"/>
          <a:srcRect l="50909" t="10463" r="-1" b="6553"/>
          <a:stretch>
            <a:fillRect/>
          </a:stretch>
        </p:blipFill>
        <p:spPr>
          <a:xfrm>
            <a:off x="7034030" y="976085"/>
            <a:ext cx="4576777" cy="5153458"/>
          </a:xfr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5">
            <a:extLst>
              <a:ext uri="{FF2B5EF4-FFF2-40B4-BE49-F238E27FC236}">
                <a16:creationId xmlns:a16="http://schemas.microsoft.com/office/drawing/2014/main" id="{B585371A-5E60-DF5B-ECF8-E4CE137EA724}"/>
              </a:ext>
            </a:extLst>
          </p:cNvPr>
          <p:cNvPicPr>
            <a:picLocks noGrp="1" noChangeAspect="1"/>
          </p:cNvPicPr>
          <p:nvPr>
            <p:ph idx="1"/>
          </p:nvPr>
        </p:nvPicPr>
        <p:blipFill>
          <a:blip r:embed="rId2"/>
          <a:srcRect t="10763" b="5598"/>
          <a:stretch>
            <a:fillRect/>
          </a:stretch>
        </p:blipFill>
        <p:spPr>
          <a:xfrm>
            <a:off x="4629873" y="1232452"/>
            <a:ext cx="6980935" cy="4682212"/>
          </a:xfrm>
          <a:prstGeom prst="rect">
            <a:avLst/>
          </a:prstGeom>
        </p:spPr>
      </p:pic>
      <p:sp>
        <p:nvSpPr>
          <p:cNvPr id="3" name="Rectangle 1">
            <a:extLst>
              <a:ext uri="{FF2B5EF4-FFF2-40B4-BE49-F238E27FC236}">
                <a16:creationId xmlns:a16="http://schemas.microsoft.com/office/drawing/2014/main" id="{D1242845-96BA-A1AE-E6C3-ECF4B440B557}"/>
              </a:ext>
            </a:extLst>
          </p:cNvPr>
          <p:cNvSpPr txBox="1">
            <a:spLocks noChangeArrowheads="1"/>
          </p:cNvSpPr>
          <p:nvPr/>
        </p:nvSpPr>
        <p:spPr bwMode="auto">
          <a:xfrm>
            <a:off x="263188" y="2274836"/>
            <a:ext cx="436668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defTabSz="914400" eaLnBrk="0" fontAlgn="base" hangingPunct="0">
              <a:lnSpc>
                <a:spcPct val="100000"/>
              </a:lnSpc>
              <a:spcBef>
                <a:spcPct val="0"/>
              </a:spcBef>
              <a:spcAft>
                <a:spcPct val="0"/>
              </a:spcAft>
              <a:buClr>
                <a:srgbClr val="00B0F0"/>
              </a:buClr>
              <a:buSzTx/>
            </a:pPr>
            <a:r>
              <a:rPr lang="en-US" sz="1800" b="1" dirty="0"/>
              <a:t>Agent Instruction</a:t>
            </a:r>
          </a:p>
          <a:p>
            <a:pPr marL="0" indent="0" defTabSz="914400" eaLnBrk="0" fontAlgn="base" hangingPunct="0">
              <a:lnSpc>
                <a:spcPct val="100000"/>
              </a:lnSpc>
              <a:spcBef>
                <a:spcPct val="0"/>
              </a:spcBef>
              <a:spcAft>
                <a:spcPct val="0"/>
              </a:spcAft>
              <a:buClr>
                <a:srgbClr val="00B0F0"/>
              </a:buClr>
              <a:buSzTx/>
              <a:buNone/>
            </a:pPr>
            <a:r>
              <a:rPr lang="en-US" sz="1800" dirty="0"/>
              <a:t>You are </a:t>
            </a:r>
            <a:r>
              <a:rPr lang="en-US" sz="1800" dirty="0" err="1"/>
              <a:t>BachatPay</a:t>
            </a:r>
            <a:r>
              <a:rPr lang="en-US" sz="1800" dirty="0"/>
              <a:t>, an AI agent that answers finance-related questions in simple language.</a:t>
            </a:r>
            <a:br>
              <a:rPr lang="en-US" sz="1800" dirty="0"/>
            </a:br>
            <a:r>
              <a:rPr lang="en-US" sz="1800" dirty="0"/>
              <a:t>If user inputs Hindi/Hinglish, respond similarly.</a:t>
            </a:r>
            <a:br>
              <a:rPr lang="en-US" sz="1800" dirty="0"/>
            </a:br>
            <a:r>
              <a:rPr lang="en-US" sz="1800" dirty="0"/>
              <a:t>Be brief, accurate, and only use uploaded document facts.</a:t>
            </a:r>
            <a:endParaRPr lang="en-US" altLang="en-US" sz="1600" dirty="0">
              <a:solidFill>
                <a:schemeClr val="tx1">
                  <a:lumMod val="65000"/>
                  <a:lumOff val="35000"/>
                </a:schemeClr>
              </a:solidFill>
              <a:latin typeface="+mj-lt"/>
            </a:endParaRPr>
          </a:p>
        </p:txBody>
      </p:sp>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107</TotalTime>
  <Words>647</Words>
  <Application>Microsoft Office PowerPoint</Application>
  <PresentationFormat>Widescreen</PresentationFormat>
  <Paragraphs>106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Franklin Gothic Book</vt:lpstr>
      <vt:lpstr>Franklin Gothic Demi</vt:lpstr>
      <vt:lpstr>Wingdings</vt:lpstr>
      <vt:lpstr>Wingdings 2</vt:lpstr>
      <vt:lpstr>DividendVTI</vt:lpstr>
      <vt:lpstr>Bachat-Pay – AI Agent for Digital Financial Empowering India with Safe Digital Finance </vt:lpstr>
      <vt:lpstr>OUTLINE</vt:lpstr>
      <vt:lpstr>Problem Statement</vt:lpstr>
      <vt:lpstr>Technology  used</vt:lpstr>
      <vt:lpstr>IBM cloud services used</vt:lpstr>
      <vt:lpstr>Wow factors</vt:lpstr>
      <vt:lpstr>End users</vt:lpstr>
      <vt:lpstr>Result</vt:lpstr>
      <vt:lpstr>Results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Shubham Kumar Pandey</cp:lastModifiedBy>
  <cp:revision>144</cp:revision>
  <dcterms:created xsi:type="dcterms:W3CDTF">2021-05-26T16:50:10Z</dcterms:created>
  <dcterms:modified xsi:type="dcterms:W3CDTF">2025-08-03T12:16:04Z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