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c1d51b4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c1d51b4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7e622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e7e622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c1d51b4d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c1d51b4d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189930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189930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1d51b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1d51b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1d51b4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1d51b4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c1d51b4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c1d51b4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c1d51b4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c1d51b4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c1d51b4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c1d51b4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c1d51b4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c1d51b4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c1d51b4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c1d51b4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Automatic SQL-to-NoSQL Schema</a:t>
            </a:r>
            <a:endParaRPr/>
          </a:p>
          <a:p>
            <a:pPr indent="0" lvl="0" marL="0" rtl="0" algn="l">
              <a:spcBef>
                <a:spcPts val="0"/>
              </a:spcBef>
              <a:spcAft>
                <a:spcPts val="0"/>
              </a:spcAft>
              <a:buNone/>
            </a:pPr>
            <a:r>
              <a:rPr lang="en"/>
              <a:t>Transformation</a:t>
            </a:r>
            <a:endParaRPr/>
          </a:p>
        </p:txBody>
      </p:sp>
      <p:sp>
        <p:nvSpPr>
          <p:cNvPr id="60" name="Google Shape;60;p13"/>
          <p:cNvSpPr txBox="1"/>
          <p:nvPr>
            <p:ph idx="1" type="subTitle"/>
          </p:nvPr>
        </p:nvSpPr>
        <p:spPr>
          <a:xfrm>
            <a:off x="510450" y="3334736"/>
            <a:ext cx="8123100" cy="1178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2000"/>
              <a:t>Manan Pandya</a:t>
            </a:r>
            <a:endParaRPr sz="2000"/>
          </a:p>
          <a:p>
            <a:pPr indent="0" lvl="0" marL="0" rtl="0" algn="r">
              <a:spcBef>
                <a:spcPts val="0"/>
              </a:spcBef>
              <a:spcAft>
                <a:spcPts val="0"/>
              </a:spcAft>
              <a:buNone/>
            </a:pPr>
            <a:r>
              <a:rPr lang="en" sz="2000"/>
              <a:t>1911033       A2</a:t>
            </a:r>
            <a:endParaRPr sz="2000"/>
          </a:p>
        </p:txBody>
      </p:sp>
      <p:sp>
        <p:nvSpPr>
          <p:cNvPr id="61" name="Google Shape;61;p13"/>
          <p:cNvSpPr txBox="1"/>
          <p:nvPr/>
        </p:nvSpPr>
        <p:spPr>
          <a:xfrm>
            <a:off x="373825" y="3343000"/>
            <a:ext cx="41277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solidFill>
                  <a:srgbClr val="FFFFFF"/>
                </a:solidFill>
                <a:latin typeface="Proxima Nova"/>
                <a:ea typeface="Proxima Nova"/>
                <a:cs typeface="Proxima Nova"/>
                <a:sym typeface="Proxima Nova"/>
              </a:rPr>
              <a:t>Authors : Chao-Hsien Lee and Yu-Lin Zheng</a:t>
            </a:r>
            <a:endParaRPr sz="20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r>
              <a:rPr lang="en"/>
              <a:t> of Implementation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Implementation : Represent SQL database as HBase database which is a NoSQL database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Strategy</a:t>
            </a:r>
            <a:r>
              <a:rPr lang="en"/>
              <a:t> : To perform SELECT and JOIN operations on the MySQL database tables to form </a:t>
            </a:r>
            <a:r>
              <a:rPr lang="en"/>
              <a:t>the big table and also get the primary key, foreign key  linked list to get the </a:t>
            </a:r>
            <a:r>
              <a:rPr lang="en"/>
              <a:t> row key.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95000"/>
              </a:lnSpc>
              <a:spcBef>
                <a:spcPts val="0"/>
              </a:spcBef>
              <a:spcAft>
                <a:spcPts val="0"/>
              </a:spcAft>
              <a:buSzPts val="1350"/>
              <a:buChar char="●"/>
            </a:pPr>
            <a:r>
              <a:rPr lang="en" sz="1350"/>
              <a:t>S. Lombardo, E. Di Nitto, and D. Ardagna, "Issues in Handling Complex Data Structures with NoSQL Databases," Proceedings of the 14th International Symposium on Symbolic and Numeric Algorithms for Scientific Computing (SYNASC), pp. 443-448, Sept. 2012</a:t>
            </a:r>
            <a:endParaRPr sz="1350"/>
          </a:p>
          <a:p>
            <a:pPr indent="-314325" lvl="0" marL="457200" rtl="0" algn="l">
              <a:lnSpc>
                <a:spcPct val="95000"/>
              </a:lnSpc>
              <a:spcBef>
                <a:spcPts val="0"/>
              </a:spcBef>
              <a:spcAft>
                <a:spcPts val="0"/>
              </a:spcAft>
              <a:buSzPts val="1350"/>
              <a:buChar char="●"/>
            </a:pPr>
            <a:r>
              <a:rPr lang="en" sz="1350"/>
              <a:t>Yishan Li and S. Manoharan, "A performance comparison of SQL and NoSQL databases," Proceedings of IEEE Pacific Rim Conference on Communications, Computers and Signal Processing (PACRIM), pp. 15- 19, Aug. 2013.</a:t>
            </a:r>
            <a:endParaRPr sz="1350"/>
          </a:p>
          <a:p>
            <a:pPr indent="-314325" lvl="0" marL="457200" rtl="0" algn="l">
              <a:lnSpc>
                <a:spcPct val="95000"/>
              </a:lnSpc>
              <a:spcBef>
                <a:spcPts val="0"/>
              </a:spcBef>
              <a:spcAft>
                <a:spcPts val="0"/>
              </a:spcAft>
              <a:buSzPts val="1350"/>
              <a:buChar char="●"/>
            </a:pPr>
            <a:r>
              <a:rPr lang="en" sz="1350"/>
              <a:t>W. Naheman and Jianxin Wei, "Review of NoSQL databases and performance testing on HBase," Proceedings of International Conference on Mechatronic Sciences, Electric Engineering and Computer (MEC), pp. 304-2309, Dec. 2013.</a:t>
            </a:r>
            <a:endParaRPr sz="1350"/>
          </a:p>
          <a:p>
            <a:pPr indent="-314325" lvl="0" marL="457200" rtl="0" algn="l">
              <a:lnSpc>
                <a:spcPct val="95000"/>
              </a:lnSpc>
              <a:spcBef>
                <a:spcPts val="0"/>
              </a:spcBef>
              <a:spcAft>
                <a:spcPts val="0"/>
              </a:spcAft>
              <a:buSzPts val="1350"/>
              <a:buChar char="●"/>
            </a:pPr>
            <a:r>
              <a:rPr lang="en" sz="1350"/>
              <a:t>Jen-Chun Hsu, Ching-Hsien Hsu, Shih-Chang Chen, and Yeh-Ching Chung,  Correlation Aware Technique for SQL to NoSQL Transformation," Proceedings of the 7th International Conference on Ubi-Media Computing and Workshops (UMEDIA), pp. 43-46, Jul. 2014.</a:t>
            </a:r>
            <a:endParaRPr sz="1350"/>
          </a:p>
          <a:p>
            <a:pPr indent="-314325" lvl="0" marL="457200" rtl="0" algn="l">
              <a:lnSpc>
                <a:spcPct val="95000"/>
              </a:lnSpc>
              <a:spcBef>
                <a:spcPts val="0"/>
              </a:spcBef>
              <a:spcAft>
                <a:spcPts val="0"/>
              </a:spcAft>
              <a:buSzPts val="1350"/>
              <a:buChar char="●"/>
            </a:pPr>
            <a:r>
              <a:rPr lang="en" sz="1350"/>
              <a:t>A. Gadkari, V.B. Nikam, and B.B. Meshram, "Implementing Joins over HBase on Cloud Platform," Proceedings of IEEE International Conference on Computer and Information Technology (CIT), pp. 547- 554, Sept. 2014</a:t>
            </a:r>
            <a:endParaRPr sz="1350"/>
          </a:p>
          <a:p>
            <a:pPr indent="-314325" lvl="0" marL="457200" rtl="0" algn="l">
              <a:lnSpc>
                <a:spcPct val="95000"/>
              </a:lnSpc>
              <a:spcBef>
                <a:spcPts val="0"/>
              </a:spcBef>
              <a:spcAft>
                <a:spcPts val="0"/>
              </a:spcAft>
              <a:buSzPts val="1350"/>
              <a:buChar char="●"/>
            </a:pPr>
            <a:r>
              <a:rPr lang="en" sz="1350"/>
              <a:t>Lars George, HBase: The Definitive Guide, O'Reilly Media, 2011.</a:t>
            </a:r>
            <a:endParaRPr sz="13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425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the explosive growth of huge data, and the less flexibility of SQL databases to from </a:t>
            </a:r>
            <a:r>
              <a:rPr lang="en"/>
              <a:t>parallel processing, cloud computing adopts NoSQL database as it supports horizontal scaling to handle big data.</a:t>
            </a:r>
            <a:endParaRPr/>
          </a:p>
          <a:p>
            <a:pPr indent="-342900" lvl="0" marL="457200" rtl="0" algn="l">
              <a:spcBef>
                <a:spcPts val="0"/>
              </a:spcBef>
              <a:spcAft>
                <a:spcPts val="0"/>
              </a:spcAft>
              <a:buSzPts val="1800"/>
              <a:buChar char="●"/>
            </a:pPr>
            <a:r>
              <a:rPr lang="en"/>
              <a:t>Therefore, how to convert existing SQL data into NoSQL database has become and emerging and necessary issue.</a:t>
            </a:r>
            <a:endParaRPr/>
          </a:p>
          <a:p>
            <a:pPr indent="-342900" lvl="0" marL="457200" rtl="0" algn="l">
              <a:spcBef>
                <a:spcPts val="0"/>
              </a:spcBef>
              <a:spcAft>
                <a:spcPts val="0"/>
              </a:spcAft>
              <a:buSzPts val="1800"/>
              <a:buChar char="●"/>
            </a:pPr>
            <a:r>
              <a:rPr lang="en"/>
              <a:t>In this paper we will try to automate SQL to NoSQL schema transformation mechanism over the MySQL and HBase databases. </a:t>
            </a:r>
            <a:endParaRPr/>
          </a:p>
          <a:p>
            <a:pPr indent="-342900" lvl="0" marL="457200" rtl="0" algn="l">
              <a:spcBef>
                <a:spcPts val="0"/>
              </a:spcBef>
              <a:spcAft>
                <a:spcPts val="0"/>
              </a:spcAft>
              <a:buSzPts val="1800"/>
              <a:buChar char="●"/>
            </a:pPr>
            <a:r>
              <a:rPr lang="en"/>
              <a:t>Based on the experimental results the proposed mechanism is able to improve about 47% access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SQL databases?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reduce the redundancy among the data, traditional relational databases organize data into more than one or more tables. A table comprises of rows a</a:t>
            </a:r>
            <a:r>
              <a:rPr lang="en"/>
              <a:t>nd columns. Each row has a unique key by which it is represented i.e. Primary Key. </a:t>
            </a:r>
            <a:r>
              <a:rPr lang="en"/>
              <a:t>Columns in a row represents the attribute values of each instance.</a:t>
            </a:r>
            <a:endParaRPr/>
          </a:p>
          <a:p>
            <a:pPr indent="-342900" lvl="0" marL="457200" rtl="0" algn="l">
              <a:spcBef>
                <a:spcPts val="0"/>
              </a:spcBef>
              <a:spcAft>
                <a:spcPts val="0"/>
              </a:spcAft>
              <a:buSzPts val="1800"/>
              <a:buChar char="●"/>
            </a:pPr>
            <a:r>
              <a:rPr lang="en"/>
              <a:t>Once the database normalization is finished i.e. data is organized into tables, the data can be accessed using SQL (structured query language).</a:t>
            </a:r>
            <a:endParaRPr/>
          </a:p>
          <a:p>
            <a:pPr indent="-342900" lvl="0" marL="457200" rtl="0" algn="l">
              <a:spcBef>
                <a:spcPts val="0"/>
              </a:spcBef>
              <a:spcAft>
                <a:spcPts val="0"/>
              </a:spcAft>
              <a:buSzPts val="1800"/>
              <a:buChar char="●"/>
            </a:pPr>
            <a:r>
              <a:rPr lang="en"/>
              <a:t>We can utilize the JOIN operation to query data across tables simultaneously</a:t>
            </a:r>
            <a:endParaRPr/>
          </a:p>
          <a:p>
            <a:pPr indent="-342900" lvl="0" marL="457200" rtl="0" algn="l">
              <a:spcBef>
                <a:spcPts val="0"/>
              </a:spcBef>
              <a:spcAft>
                <a:spcPts val="0"/>
              </a:spcAft>
              <a:buSzPts val="1800"/>
              <a:buChar char="●"/>
            </a:pPr>
            <a:r>
              <a:rPr lang="en"/>
              <a:t>Hence relational databases are called as SQL databases.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NoSQL databases?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NoSQL databases </a:t>
            </a:r>
            <a:r>
              <a:rPr lang="en"/>
              <a:t>provide different mechanisms for storing unstructured data, like column based, key-value based, document based and graph based.</a:t>
            </a:r>
            <a:endParaRPr/>
          </a:p>
          <a:p>
            <a:pPr indent="-342900" lvl="0" marL="457200" rtl="0" algn="l">
              <a:spcBef>
                <a:spcPts val="0"/>
              </a:spcBef>
              <a:spcAft>
                <a:spcPts val="0"/>
              </a:spcAft>
              <a:buSzPts val="1800"/>
              <a:buChar char="●"/>
            </a:pPr>
            <a:r>
              <a:rPr lang="en"/>
              <a:t>The column based NoSQL databases are also made up of tables just like a traditional relational database.</a:t>
            </a:r>
            <a:endParaRPr/>
          </a:p>
          <a:p>
            <a:pPr indent="-342900" lvl="0" marL="457200" rtl="0" algn="l">
              <a:spcBef>
                <a:spcPts val="0"/>
              </a:spcBef>
              <a:spcAft>
                <a:spcPts val="0"/>
              </a:spcAft>
              <a:buSzPts val="1800"/>
              <a:buChar char="●"/>
            </a:pPr>
            <a:r>
              <a:rPr lang="en"/>
              <a:t>Since NoSQL databases support horizontal scaling, i.e. processing several instances on different servers simultaneously.</a:t>
            </a:r>
            <a:endParaRPr/>
          </a:p>
          <a:p>
            <a:pPr indent="-342900" lvl="0" marL="457200" rtl="0" algn="l">
              <a:spcBef>
                <a:spcPts val="0"/>
              </a:spcBef>
              <a:spcAft>
                <a:spcPts val="0"/>
              </a:spcAft>
              <a:buSzPts val="1800"/>
              <a:buChar char="●"/>
            </a:pPr>
            <a:r>
              <a:rPr lang="en"/>
              <a:t>Because of this scaling characteristic, the column based NoSQL databases store data into a big table.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533400" y="152400"/>
            <a:ext cx="7963026"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to NoSQL Schema Transformation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NoSQL’s DDI </a:t>
            </a:r>
            <a:r>
              <a:rPr lang="en"/>
              <a:t>design</a:t>
            </a:r>
            <a:r>
              <a:rPr lang="en"/>
              <a:t> principles to </a:t>
            </a:r>
            <a:r>
              <a:rPr lang="en"/>
              <a:t>aggregate related tables into a big table then automatically select the most suitable key, which is called row key. A row key in a column based NoSQL database is used to uniquely identify each row.</a:t>
            </a:r>
            <a:endParaRPr/>
          </a:p>
          <a:p>
            <a:pPr indent="-342900" lvl="0" marL="457200" rtl="0" algn="l">
              <a:spcBef>
                <a:spcPts val="0"/>
              </a:spcBef>
              <a:spcAft>
                <a:spcPts val="0"/>
              </a:spcAft>
              <a:buSzPts val="1800"/>
              <a:buChar char="●"/>
            </a:pPr>
            <a:r>
              <a:rPr lang="en"/>
              <a:t>There are two basic choices for table design schema : tall-narrow and flat-wide. Tall-narrow design patterns means a table with few columns and many rows. Since HBase can only split at row boundaries, we will be using a tall-narrow pattern irrespective of the design pattern used in SQL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make the row key from the SQL database</a:t>
            </a:r>
            <a:endParaRPr/>
          </a:p>
        </p:txBody>
      </p:sp>
      <p:sp>
        <p:nvSpPr>
          <p:cNvPr id="96" name="Google Shape;96;p19"/>
          <p:cNvSpPr txBox="1"/>
          <p:nvPr>
            <p:ph idx="1" type="body"/>
          </p:nvPr>
        </p:nvSpPr>
        <p:spPr>
          <a:xfrm>
            <a:off x="311700" y="1152475"/>
            <a:ext cx="31578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1200"/>
              </a:spcAft>
              <a:buNone/>
            </a:pPr>
            <a:r>
              <a:rPr lang="en"/>
              <a:t> MySQL stores all the </a:t>
            </a:r>
            <a:r>
              <a:rPr lang="en"/>
              <a:t>table schemas in one special table called “information_schema”, thus, from that table we can get the primary key (pk) and foreign key (fk) and let each table’s pk and fk be the head of one linked list. If the foreign key exists  then concatenate the  related tables pk and fk into the corresponding linked list. The list with the highest cardinality will be the combination of all the primary keys with the longest chained length. </a:t>
            </a:r>
            <a:endParaRPr/>
          </a:p>
        </p:txBody>
      </p:sp>
      <p:pic>
        <p:nvPicPr>
          <p:cNvPr id="97" name="Google Shape;97;p19"/>
          <p:cNvPicPr preferRelativeResize="0"/>
          <p:nvPr/>
        </p:nvPicPr>
        <p:blipFill>
          <a:blip r:embed="rId3">
            <a:alphaModFix/>
          </a:blip>
          <a:stretch>
            <a:fillRect/>
          </a:stretch>
        </p:blipFill>
        <p:spPr>
          <a:xfrm>
            <a:off x="3555450" y="1245413"/>
            <a:ext cx="5276850" cy="313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a:t>
            </a:r>
            <a:endParaRPr/>
          </a:p>
        </p:txBody>
      </p:sp>
      <p:sp>
        <p:nvSpPr>
          <p:cNvPr id="103" name="Google Shape;103;p20"/>
          <p:cNvSpPr txBox="1"/>
          <p:nvPr>
            <p:ph idx="1" type="body"/>
          </p:nvPr>
        </p:nvSpPr>
        <p:spPr>
          <a:xfrm>
            <a:off x="311700" y="1152475"/>
            <a:ext cx="378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size is configured from 10 thousand </a:t>
            </a:r>
            <a:r>
              <a:rPr lang="en"/>
              <a:t>transactions</a:t>
            </a:r>
            <a:r>
              <a:rPr lang="en"/>
              <a:t> to 10 million tran</a:t>
            </a:r>
            <a:r>
              <a:rPr lang="en"/>
              <a:t>saction. When the data size increases, three mechanisms </a:t>
            </a:r>
            <a:r>
              <a:rPr lang="en"/>
              <a:t>require</a:t>
            </a:r>
            <a:r>
              <a:rPr lang="en"/>
              <a:t> more time to complete the data query. The SQL versions require much more time than the 2 mechanism while the data size is 10 million transactions. </a:t>
            </a:r>
            <a:endParaRPr/>
          </a:p>
        </p:txBody>
      </p:sp>
      <p:pic>
        <p:nvPicPr>
          <p:cNvPr id="104" name="Google Shape;104;p20"/>
          <p:cNvPicPr preferRelativeResize="0"/>
          <p:nvPr/>
        </p:nvPicPr>
        <p:blipFill>
          <a:blip r:embed="rId3">
            <a:alphaModFix/>
          </a:blip>
          <a:stretch>
            <a:fillRect/>
          </a:stretch>
        </p:blipFill>
        <p:spPr>
          <a:xfrm>
            <a:off x="4168425" y="1006313"/>
            <a:ext cx="4800600" cy="343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Although most of the web network services are still based on the SQL database, NoSQL provides better scalability and performance to handle big data. In order to reproduce the migration overhead from SQL to NoSQL, it is motivated in this paper to provide an automatic SQL-to-NoSQL schema transformation mechanism.</a:t>
            </a:r>
            <a:endParaRPr/>
          </a:p>
          <a:p>
            <a:pPr indent="-342900" lvl="0" marL="457200" rtl="0" algn="l">
              <a:spcBef>
                <a:spcPts val="0"/>
              </a:spcBef>
              <a:spcAft>
                <a:spcPts val="0"/>
              </a:spcAft>
              <a:buSzPts val="1800"/>
              <a:buChar char="●"/>
            </a:pPr>
            <a:r>
              <a:rPr lang="en"/>
              <a:t>Based on the experimented results, the proposed </a:t>
            </a:r>
            <a:r>
              <a:rPr lang="en"/>
              <a:t>mechanism</a:t>
            </a:r>
            <a:r>
              <a:rPr lang="en"/>
              <a:t> can determine one suitable row key and then improve 47% access performance.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