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58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2FC70-935B-47F9-8B99-A10119E12F98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128F4-0036-4CF4-8823-C87EC277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FEE4-12D0-49EC-BDDE-4078B9697AD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3A55-AB84-4756-84B2-7AC779A23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Weather App Modernization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1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Weather App Target State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520" y="1124744"/>
            <a:ext cx="85689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2" y="1600200"/>
            <a:ext cx="7747575" cy="4525963"/>
          </a:xfrm>
        </p:spPr>
      </p:pic>
    </p:spTree>
    <p:extLst>
      <p:ext uri="{BB962C8B-B14F-4D97-AF65-F5344CB8AC3E}">
        <p14:creationId xmlns:p14="http://schemas.microsoft.com/office/powerpoint/2010/main" val="83522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Data Ingestion and consolidation</a:t>
            </a:r>
          </a:p>
          <a:p>
            <a:pPr lvl="1"/>
            <a:r>
              <a:rPr lang="en-GB" sz="1400" dirty="0" smtClean="0"/>
              <a:t>Weather Retrieval Service: </a:t>
            </a:r>
            <a:r>
              <a:rPr lang="en-GB" sz="1400" dirty="0" smtClean="0"/>
              <a:t>Application </a:t>
            </a:r>
            <a:r>
              <a:rPr lang="en-GB" sz="1400" dirty="0" smtClean="0"/>
              <a:t>for data ingestion from 3</a:t>
            </a:r>
            <a:r>
              <a:rPr lang="en-GB" sz="1400" baseline="30000" dirty="0" smtClean="0"/>
              <a:t>rd</a:t>
            </a:r>
            <a:r>
              <a:rPr lang="en-GB" sz="1400" dirty="0" smtClean="0"/>
              <a:t> party sources and capture it in event store.</a:t>
            </a:r>
          </a:p>
          <a:p>
            <a:pPr lvl="1"/>
            <a:r>
              <a:rPr lang="en-GB" sz="1400" dirty="0" smtClean="0"/>
              <a:t>Weather Consumer Service: </a:t>
            </a:r>
            <a:r>
              <a:rPr lang="en-GB" sz="1400" dirty="0" smtClean="0"/>
              <a:t>Application </a:t>
            </a:r>
            <a:r>
              <a:rPr lang="en-GB" sz="1400" dirty="0" smtClean="0"/>
              <a:t>for reading incoming data from event store and persists it in database.</a:t>
            </a:r>
          </a:p>
          <a:p>
            <a:pPr lvl="1"/>
            <a:r>
              <a:rPr lang="en-GB" sz="1400" dirty="0" smtClean="0"/>
              <a:t>Weather Forecasting Service: Application for transforming raw data into processed weather information for storage and consumption</a:t>
            </a:r>
          </a:p>
          <a:p>
            <a:pPr lvl="1"/>
            <a:endParaRPr lang="en-GB" sz="1400" dirty="0" smtClean="0"/>
          </a:p>
          <a:p>
            <a:r>
              <a:rPr lang="en-GB" sz="1400" dirty="0" smtClean="0"/>
              <a:t>User experience and scalability</a:t>
            </a:r>
          </a:p>
          <a:p>
            <a:pPr lvl="1"/>
            <a:r>
              <a:rPr lang="en-GB" sz="1400" dirty="0" smtClean="0"/>
              <a:t>Geo location Weather Service: </a:t>
            </a:r>
          </a:p>
          <a:p>
            <a:pPr lvl="1"/>
            <a:r>
              <a:rPr lang="en-GB" sz="1400" dirty="0" smtClean="0"/>
              <a:t>Weather Retrieval Service</a:t>
            </a:r>
          </a:p>
          <a:p>
            <a:pPr lvl="1"/>
            <a:r>
              <a:rPr lang="en-GB" sz="1400" dirty="0" smtClean="0"/>
              <a:t>User Personalization Service</a:t>
            </a:r>
          </a:p>
          <a:p>
            <a:pPr lvl="1"/>
            <a:r>
              <a:rPr lang="en-GB" sz="1400" dirty="0" smtClean="0"/>
              <a:t>User Reporting Service</a:t>
            </a:r>
          </a:p>
          <a:p>
            <a:pPr lvl="1"/>
            <a:r>
              <a:rPr lang="en-GB" sz="1400" dirty="0" smtClean="0"/>
              <a:t>Severe Weather Alert Service</a:t>
            </a:r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24744"/>
            <a:ext cx="85689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2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 </a:t>
            </a:r>
            <a:r>
              <a:rPr lang="en-GB" dirty="0" smtClean="0"/>
              <a:t>services –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Tech Stack</a:t>
            </a:r>
          </a:p>
          <a:p>
            <a:pPr lvl="1"/>
            <a:r>
              <a:rPr lang="en-GB" sz="1400" dirty="0" err="1" smtClean="0"/>
              <a:t>SpringBoot</a:t>
            </a:r>
            <a:r>
              <a:rPr lang="en-GB" sz="1400" dirty="0" smtClean="0"/>
              <a:t>/</a:t>
            </a:r>
            <a:r>
              <a:rPr lang="en-GB" sz="1400" dirty="0" err="1" smtClean="0"/>
              <a:t>Quarkus</a:t>
            </a:r>
            <a:r>
              <a:rPr lang="en-GB" sz="1400" dirty="0" smtClean="0"/>
              <a:t>/ Node.js – for micro services.</a:t>
            </a:r>
          </a:p>
          <a:p>
            <a:pPr lvl="1"/>
            <a:r>
              <a:rPr lang="en-GB" sz="1400" dirty="0" smtClean="0"/>
              <a:t>React/ Angular – Micro frontend for development agility, and better user experience</a:t>
            </a:r>
          </a:p>
          <a:p>
            <a:pPr lvl="1"/>
            <a:r>
              <a:rPr lang="en-GB" sz="1400" dirty="0" err="1" smtClean="0"/>
              <a:t>Kubernetes</a:t>
            </a:r>
            <a:r>
              <a:rPr lang="en-GB" sz="1400" dirty="0" smtClean="0"/>
              <a:t> – Containerization orchestration</a:t>
            </a:r>
          </a:p>
          <a:p>
            <a:pPr lvl="1"/>
            <a:r>
              <a:rPr lang="en-GB" sz="1400" dirty="0" err="1" smtClean="0"/>
              <a:t>Docker</a:t>
            </a:r>
            <a:r>
              <a:rPr lang="en-GB" sz="1400" dirty="0" smtClean="0"/>
              <a:t>  - Application containerization</a:t>
            </a:r>
          </a:p>
          <a:p>
            <a:pPr lvl="1"/>
            <a:r>
              <a:rPr lang="en-GB" sz="1400" dirty="0" err="1" smtClean="0"/>
              <a:t>Redis</a:t>
            </a:r>
            <a:r>
              <a:rPr lang="en-GB" sz="1400" dirty="0" smtClean="0"/>
              <a:t> - Cache</a:t>
            </a:r>
          </a:p>
          <a:p>
            <a:pPr lvl="1"/>
            <a:r>
              <a:rPr lang="en-GB" sz="1400" dirty="0" err="1" smtClean="0"/>
              <a:t>Mongodb</a:t>
            </a:r>
            <a:r>
              <a:rPr lang="en-GB" sz="1400" dirty="0" smtClean="0"/>
              <a:t>/</a:t>
            </a:r>
            <a:r>
              <a:rPr lang="en-GB" sz="1400" dirty="0" err="1" smtClean="0"/>
              <a:t>Postgres</a:t>
            </a:r>
            <a:r>
              <a:rPr lang="en-GB" sz="1400" dirty="0"/>
              <a:t> </a:t>
            </a:r>
            <a:r>
              <a:rPr lang="en-GB" sz="1400" dirty="0" smtClean="0"/>
              <a:t>– Database </a:t>
            </a:r>
            <a:endParaRPr lang="en-GB" sz="1400" dirty="0" smtClean="0"/>
          </a:p>
          <a:p>
            <a:pPr lvl="1"/>
            <a:r>
              <a:rPr lang="en-GB" sz="1400" dirty="0" smtClean="0"/>
              <a:t>S3 – Blob </a:t>
            </a:r>
            <a:r>
              <a:rPr lang="en-GB" sz="1400" dirty="0" smtClean="0"/>
              <a:t>storage</a:t>
            </a:r>
            <a:endParaRPr lang="en-GB" sz="1400" dirty="0" smtClean="0"/>
          </a:p>
          <a:p>
            <a:pPr lvl="1"/>
            <a:r>
              <a:rPr lang="en-GB" sz="1400" dirty="0" smtClean="0"/>
              <a:t>API Gateway – API </a:t>
            </a:r>
            <a:r>
              <a:rPr lang="en-GB" sz="1400" dirty="0" smtClean="0"/>
              <a:t>aggregation</a:t>
            </a:r>
          </a:p>
          <a:p>
            <a:pPr lvl="1"/>
            <a:r>
              <a:rPr lang="en-GB" sz="1400" dirty="0" smtClean="0"/>
              <a:t>Jenkins/</a:t>
            </a:r>
            <a:r>
              <a:rPr lang="en-GB" sz="1400" dirty="0" err="1" smtClean="0"/>
              <a:t>Github</a:t>
            </a:r>
            <a:r>
              <a:rPr lang="en-GB" sz="1400" dirty="0" smtClean="0"/>
              <a:t> actions/</a:t>
            </a:r>
            <a:r>
              <a:rPr lang="en-GB" sz="1400" dirty="0" err="1" smtClean="0"/>
              <a:t>SonarQube</a:t>
            </a:r>
            <a:endParaRPr lang="en-GB" sz="1400" dirty="0" smtClean="0"/>
          </a:p>
          <a:p>
            <a:pPr marL="457200" lvl="1" indent="0">
              <a:buNone/>
            </a:pPr>
            <a:endParaRPr lang="en-GB" sz="1400" dirty="0" smtClean="0"/>
          </a:p>
          <a:p>
            <a:pPr lvl="1"/>
            <a:r>
              <a:rPr lang="en-GB" sz="1400" dirty="0" smtClean="0"/>
              <a:t>Monitoring</a:t>
            </a:r>
          </a:p>
          <a:p>
            <a:pPr lvl="2"/>
            <a:r>
              <a:rPr lang="en-GB" sz="1400" dirty="0" smtClean="0"/>
              <a:t>AWS Stack (</a:t>
            </a:r>
            <a:r>
              <a:rPr lang="en-GB" sz="1400" dirty="0" err="1" smtClean="0"/>
              <a:t>CloudWatch</a:t>
            </a:r>
            <a:r>
              <a:rPr lang="en-GB" sz="1400" dirty="0" smtClean="0"/>
              <a:t>, X-ray </a:t>
            </a:r>
            <a:r>
              <a:rPr lang="en-GB" sz="1400" dirty="0" err="1" smtClean="0"/>
              <a:t>etc</a:t>
            </a:r>
            <a:r>
              <a:rPr lang="en-GB" sz="1400" dirty="0" smtClean="0"/>
              <a:t>)</a:t>
            </a:r>
          </a:p>
          <a:p>
            <a:pPr lvl="2"/>
            <a:r>
              <a:rPr lang="en-GB" sz="1400" dirty="0" smtClean="0"/>
              <a:t>Logging: </a:t>
            </a:r>
            <a:r>
              <a:rPr lang="en-GB" sz="1400" dirty="0" smtClean="0"/>
              <a:t>ELK</a:t>
            </a:r>
          </a:p>
          <a:p>
            <a:pPr lvl="2"/>
            <a:r>
              <a:rPr lang="en-GB" sz="1400" dirty="0" smtClean="0"/>
              <a:t>Prometheus/</a:t>
            </a:r>
            <a:r>
              <a:rPr lang="en-GB" sz="1400" dirty="0" err="1" smtClean="0"/>
              <a:t>Grafana</a:t>
            </a:r>
            <a:endParaRPr lang="en-GB" sz="1400" dirty="0" smtClean="0"/>
          </a:p>
          <a:p>
            <a:pPr lvl="2"/>
            <a:endParaRPr lang="en-GB" sz="1400" dirty="0" smtClean="0"/>
          </a:p>
          <a:p>
            <a:pPr lvl="1"/>
            <a:endParaRPr lang="en-GB" sz="1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24744"/>
            <a:ext cx="85689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Micro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4176464" cy="4569372"/>
          </a:xfrm>
        </p:spPr>
        <p:txBody>
          <a:bodyPr>
            <a:normAutofit/>
          </a:bodyPr>
          <a:lstStyle/>
          <a:p>
            <a:pPr lvl="1"/>
            <a:r>
              <a:rPr lang="en-GB" sz="1400" dirty="0" smtClean="0"/>
              <a:t>Scalability and User experience</a:t>
            </a:r>
          </a:p>
          <a:p>
            <a:pPr marL="457200" lvl="1" indent="0">
              <a:buNone/>
            </a:pPr>
            <a:endParaRPr lang="en-GB" sz="1400" dirty="0" smtClean="0"/>
          </a:p>
          <a:p>
            <a:pPr lvl="1"/>
            <a:r>
              <a:rPr lang="en-GB" sz="1400" dirty="0" smtClean="0"/>
              <a:t>Each micro service will be standalone </a:t>
            </a:r>
            <a:r>
              <a:rPr lang="en-GB" sz="1400" dirty="0" err="1" smtClean="0"/>
              <a:t>docker</a:t>
            </a:r>
            <a:r>
              <a:rPr lang="en-GB" sz="1400" dirty="0" smtClean="0"/>
              <a:t> image deployed on </a:t>
            </a:r>
            <a:r>
              <a:rPr lang="en-GB" sz="1400" dirty="0" err="1" smtClean="0"/>
              <a:t>kubernetes</a:t>
            </a:r>
            <a:r>
              <a:rPr lang="en-GB" sz="1400" dirty="0" smtClean="0"/>
              <a:t> cluster. So each can independently of the other.</a:t>
            </a:r>
          </a:p>
          <a:p>
            <a:pPr lvl="1"/>
            <a:r>
              <a:rPr lang="en-GB" sz="1400" dirty="0" smtClean="0"/>
              <a:t>The HPA feature of </a:t>
            </a:r>
            <a:r>
              <a:rPr lang="en-GB" sz="1400" dirty="0" err="1" smtClean="0"/>
              <a:t>kubernetes</a:t>
            </a:r>
            <a:r>
              <a:rPr lang="en-GB" sz="1400" dirty="0" smtClean="0"/>
              <a:t> can be used to setup auto scaling for these pods.</a:t>
            </a:r>
          </a:p>
          <a:p>
            <a:pPr lvl="1"/>
            <a:r>
              <a:rPr lang="en-GB" sz="1400" dirty="0" smtClean="0"/>
              <a:t>Each </a:t>
            </a:r>
            <a:r>
              <a:rPr lang="en-GB" sz="1400" dirty="0" err="1" smtClean="0"/>
              <a:t>microservices</a:t>
            </a:r>
            <a:r>
              <a:rPr lang="en-GB" sz="1400" dirty="0" smtClean="0"/>
              <a:t> will be </a:t>
            </a:r>
            <a:r>
              <a:rPr lang="en-GB" sz="1400" dirty="0" err="1" smtClean="0"/>
              <a:t>frontended</a:t>
            </a:r>
            <a:r>
              <a:rPr lang="en-GB" sz="1400" dirty="0" smtClean="0"/>
              <a:t> by a load balancer which can distributed traffic equally between </a:t>
            </a:r>
            <a:r>
              <a:rPr lang="en-GB" sz="1400" dirty="0" err="1" smtClean="0"/>
              <a:t>microservices</a:t>
            </a:r>
            <a:r>
              <a:rPr lang="en-GB" sz="1400" dirty="0" smtClean="0"/>
              <a:t>.</a:t>
            </a:r>
          </a:p>
          <a:p>
            <a:pPr lvl="1"/>
            <a:endParaRPr lang="en-GB" sz="1400" dirty="0"/>
          </a:p>
          <a:p>
            <a:pPr lvl="1"/>
            <a:r>
              <a:rPr lang="en-GB" sz="1400" dirty="0" smtClean="0"/>
              <a:t>Mobile/App consumers</a:t>
            </a:r>
          </a:p>
          <a:p>
            <a:pPr lvl="2"/>
            <a:r>
              <a:rPr lang="en-GB" sz="1400" dirty="0" smtClean="0"/>
              <a:t>Will  be supported by a CDN like Akamai or AWS CDN to leverage caching at edge location for better user </a:t>
            </a:r>
            <a:r>
              <a:rPr lang="en-GB" sz="1400" dirty="0" smtClean="0"/>
              <a:t>experience</a:t>
            </a:r>
          </a:p>
          <a:p>
            <a:pPr lvl="2"/>
            <a:r>
              <a:rPr lang="en-GB" sz="1400" dirty="0" smtClean="0"/>
              <a:t>Micro frontend architecture for the UI applications</a:t>
            </a:r>
            <a:endParaRPr lang="en-GB" sz="1400" dirty="0" smtClean="0"/>
          </a:p>
          <a:p>
            <a:pPr lvl="2"/>
            <a:endParaRPr lang="en-GB" sz="1400" dirty="0" smtClean="0"/>
          </a:p>
          <a:p>
            <a:pPr lvl="1"/>
            <a:endParaRPr lang="en-GB" sz="1400" dirty="0" smtClean="0"/>
          </a:p>
          <a:p>
            <a:pPr marL="457200" lvl="1" indent="0">
              <a:buNone/>
            </a:pPr>
            <a:endParaRPr lang="en-GB" sz="1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24744"/>
            <a:ext cx="85689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50909"/>
            <a:ext cx="4032448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Modernization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Since I don’t know the logical diagram/current state  of the Monolithic application. So the exact strategy cannot be recommended. However, broadly there are approaches like: continuous modernization (iteratively) </a:t>
            </a:r>
            <a:r>
              <a:rPr lang="en-GB" sz="1200" dirty="0" smtClean="0"/>
              <a:t>or </a:t>
            </a:r>
            <a:r>
              <a:rPr lang="en-GB" sz="1200" dirty="0" smtClean="0"/>
              <a:t>big bang approach.</a:t>
            </a:r>
          </a:p>
          <a:p>
            <a:endParaRPr lang="en-GB" sz="1200" dirty="0" smtClean="0"/>
          </a:p>
          <a:p>
            <a:r>
              <a:rPr lang="en-GB" sz="1200" dirty="0" smtClean="0"/>
              <a:t>Phase </a:t>
            </a:r>
            <a:r>
              <a:rPr lang="en-GB" sz="1200" dirty="0" smtClean="0"/>
              <a:t>1</a:t>
            </a:r>
          </a:p>
          <a:p>
            <a:pPr lvl="1"/>
            <a:r>
              <a:rPr lang="en-GB" sz="1200" dirty="0" smtClean="0"/>
              <a:t>Plan the modernization roadmap into incremental technical deliverables:</a:t>
            </a:r>
          </a:p>
          <a:p>
            <a:pPr lvl="2"/>
            <a:r>
              <a:rPr lang="en-GB" sz="1200" dirty="0" smtClean="0"/>
              <a:t>Data Ingestion and Consolidation</a:t>
            </a:r>
          </a:p>
          <a:p>
            <a:pPr lvl="2"/>
            <a:r>
              <a:rPr lang="en-GB" sz="1200" dirty="0" smtClean="0"/>
              <a:t>Data Governance</a:t>
            </a:r>
          </a:p>
          <a:p>
            <a:pPr lvl="2"/>
            <a:r>
              <a:rPr lang="en-GB" sz="1200" dirty="0" smtClean="0"/>
              <a:t>Services Scalability and Integration</a:t>
            </a:r>
          </a:p>
          <a:p>
            <a:pPr lvl="2"/>
            <a:r>
              <a:rPr lang="en-GB" sz="1200" dirty="0" smtClean="0"/>
              <a:t>User experience enhancements</a:t>
            </a:r>
          </a:p>
          <a:p>
            <a:r>
              <a:rPr lang="en-GB" sz="1200" dirty="0" smtClean="0"/>
              <a:t>Phase 2</a:t>
            </a:r>
          </a:p>
          <a:p>
            <a:pPr lvl="1"/>
            <a:r>
              <a:rPr lang="en-GB" sz="1200" dirty="0" smtClean="0"/>
              <a:t>Selection of the technical stack for the roadmap implementation</a:t>
            </a:r>
          </a:p>
          <a:p>
            <a:pPr lvl="1"/>
            <a:r>
              <a:rPr lang="en-GB" sz="1200" dirty="0" smtClean="0"/>
              <a:t>Selection of the monitoring tools for performance and logging</a:t>
            </a:r>
          </a:p>
          <a:p>
            <a:r>
              <a:rPr lang="en-GB" sz="1200" dirty="0" smtClean="0"/>
              <a:t>Phase 3</a:t>
            </a:r>
          </a:p>
          <a:p>
            <a:pPr lvl="1"/>
            <a:r>
              <a:rPr lang="en-GB" sz="1200" dirty="0" smtClean="0"/>
              <a:t>Design the scope of the im</a:t>
            </a:r>
            <a:r>
              <a:rPr lang="en-GB" sz="1200" dirty="0" smtClean="0"/>
              <a:t>plementation </a:t>
            </a:r>
            <a:r>
              <a:rPr lang="en-GB" sz="1200" dirty="0" smtClean="0"/>
              <a:t>of the </a:t>
            </a:r>
            <a:r>
              <a:rPr lang="en-GB" sz="1200" dirty="0" smtClean="0"/>
              <a:t>app components </a:t>
            </a:r>
            <a:r>
              <a:rPr lang="en-GB" sz="1200" dirty="0" smtClean="0"/>
              <a:t>and integration with the existing </a:t>
            </a:r>
            <a:r>
              <a:rPr lang="en-GB" sz="1200" dirty="0" smtClean="0"/>
              <a:t>applications.</a:t>
            </a:r>
          </a:p>
          <a:p>
            <a:pPr lvl="1"/>
            <a:r>
              <a:rPr lang="en-GB" sz="1200" dirty="0" smtClean="0"/>
              <a:t>Integration patterns will depends on existing monolith arch. Give me details to design in more depth.</a:t>
            </a:r>
            <a:endParaRPr lang="en-GB" sz="1200" dirty="0" smtClean="0"/>
          </a:p>
          <a:p>
            <a:pPr lvl="1"/>
            <a:r>
              <a:rPr lang="en-GB" sz="1200" dirty="0" smtClean="0"/>
              <a:t>Implementation of the </a:t>
            </a:r>
            <a:r>
              <a:rPr lang="en-GB" sz="1200" dirty="0" err="1" smtClean="0"/>
              <a:t>Devops</a:t>
            </a:r>
            <a:r>
              <a:rPr lang="en-GB" sz="1200" dirty="0" smtClean="0"/>
              <a:t> for the feature rollout of the applications </a:t>
            </a:r>
          </a:p>
          <a:p>
            <a:pPr lvl="1"/>
            <a:r>
              <a:rPr lang="en-GB" sz="1200" dirty="0" smtClean="0"/>
              <a:t>Implementation of the DEV, UAT, PROD environment for the CI/CD pipelines and testing</a:t>
            </a:r>
            <a:r>
              <a:rPr lang="en-GB" sz="1200" dirty="0" smtClean="0"/>
              <a:t>.</a:t>
            </a:r>
            <a:endParaRPr lang="en-GB" sz="1200" dirty="0" smtClean="0"/>
          </a:p>
          <a:p>
            <a:r>
              <a:rPr lang="en-GB" sz="1200" dirty="0" smtClean="0"/>
              <a:t>Phase </a:t>
            </a:r>
            <a:r>
              <a:rPr lang="en-GB" sz="1200" dirty="0" smtClean="0"/>
              <a:t>4</a:t>
            </a:r>
          </a:p>
          <a:p>
            <a:pPr lvl="1"/>
            <a:r>
              <a:rPr lang="en-GB" sz="1200" dirty="0" smtClean="0"/>
              <a:t>Testing : regression, unit, e2e. Depending on the current state of the monolith application strategy can be planned for either blue/green or canary deployment. Assuming the monolith have some kind of </a:t>
            </a:r>
            <a:r>
              <a:rPr lang="en-GB" sz="1200" dirty="0" err="1" smtClean="0"/>
              <a:t>api</a:t>
            </a:r>
            <a:r>
              <a:rPr lang="en-GB" sz="1200" dirty="0" smtClean="0"/>
              <a:t> traffic splitting mechanism than we can easily do the blue/green approach.</a:t>
            </a:r>
            <a:endParaRPr lang="en-GB" sz="1200" dirty="0" smtClean="0"/>
          </a:p>
          <a:p>
            <a:pPr lvl="1"/>
            <a:r>
              <a:rPr lang="en-GB" sz="1200" dirty="0" smtClean="0"/>
              <a:t>Cut off and go-live</a:t>
            </a:r>
          </a:p>
          <a:p>
            <a:pPr lvl="1"/>
            <a:endParaRPr lang="en-GB" sz="1200" dirty="0" smtClean="0"/>
          </a:p>
          <a:p>
            <a:pPr marL="457200" lvl="1" indent="0">
              <a:buNone/>
            </a:pPr>
            <a:endParaRPr lang="en-GB" sz="1200" dirty="0" smtClean="0"/>
          </a:p>
          <a:p>
            <a:pPr lvl="2"/>
            <a:endParaRPr lang="en-GB" sz="1200" dirty="0" smtClean="0"/>
          </a:p>
          <a:p>
            <a:pPr lvl="1"/>
            <a:endParaRPr lang="en-GB" sz="1200" dirty="0" smtClean="0"/>
          </a:p>
          <a:p>
            <a:pPr lvl="1"/>
            <a:endParaRPr lang="en-US" sz="1200" dirty="0" smtClean="0"/>
          </a:p>
          <a:p>
            <a:endParaRPr lang="en-GB" sz="12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24744"/>
            <a:ext cx="85689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Modernization Approach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24744"/>
            <a:ext cx="85689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" y="1700808"/>
            <a:ext cx="8229600" cy="1997337"/>
          </a:xfrm>
        </p:spPr>
      </p:pic>
      <p:sp>
        <p:nvSpPr>
          <p:cNvPr id="8" name="TextBox 7"/>
          <p:cNvSpPr txBox="1"/>
          <p:nvPr/>
        </p:nvSpPr>
        <p:spPr>
          <a:xfrm>
            <a:off x="395536" y="422108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Since exact logical architecture is not given in problem statement. However on high level the migration strategy should look as mentioned above.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Idea is to iteratively modernize the existing application to the modern architecture.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3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Modernization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dirty="0" smtClean="0"/>
              <a:t>Risk:</a:t>
            </a:r>
          </a:p>
          <a:p>
            <a:pPr lvl="1"/>
            <a:r>
              <a:rPr lang="en-GB" sz="1400" dirty="0" smtClean="0"/>
              <a:t>I  assume some level of data migration will be needed from on-</a:t>
            </a:r>
            <a:r>
              <a:rPr lang="en-GB" sz="1400" dirty="0" err="1" smtClean="0"/>
              <a:t>prem</a:t>
            </a:r>
            <a:r>
              <a:rPr lang="en-GB" sz="1400" dirty="0" smtClean="0"/>
              <a:t> to cloud. </a:t>
            </a:r>
          </a:p>
          <a:p>
            <a:pPr lvl="1"/>
            <a:r>
              <a:rPr lang="en-GB" sz="1400" dirty="0" smtClean="0"/>
              <a:t>Rigorous testing will be needed.</a:t>
            </a:r>
          </a:p>
          <a:p>
            <a:pPr lvl="1"/>
            <a:r>
              <a:rPr lang="en-GB" sz="1400" dirty="0" smtClean="0"/>
              <a:t>DR and HA strategy need to be designed based on cost and expected RPO/RTO of the applications.</a:t>
            </a:r>
          </a:p>
          <a:p>
            <a:pPr lvl="1"/>
            <a:r>
              <a:rPr lang="en-GB" sz="1400" dirty="0" smtClean="0"/>
              <a:t>Cloud governance and monitoring support needs to be established to support applications after migration.</a:t>
            </a:r>
          </a:p>
          <a:p>
            <a:pPr lvl="1"/>
            <a:r>
              <a:rPr lang="en-GB" sz="1400" dirty="0" smtClean="0"/>
              <a:t>Zero down time while migrating the applications to the cloud.</a:t>
            </a:r>
            <a:endParaRPr lang="en-GB" sz="1400" dirty="0" smtClean="0"/>
          </a:p>
          <a:p>
            <a:pPr lvl="1"/>
            <a:endParaRPr lang="en-GB" sz="1400" dirty="0" smtClean="0"/>
          </a:p>
          <a:p>
            <a:pPr marL="457200" lvl="1" indent="0">
              <a:buNone/>
            </a:pPr>
            <a:endParaRPr lang="en-GB" sz="1400" dirty="0" smtClean="0"/>
          </a:p>
          <a:p>
            <a:pPr lvl="2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US" sz="1400" dirty="0" smtClean="0"/>
          </a:p>
          <a:p>
            <a:endParaRPr lang="en-GB" sz="1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1520" y="1124744"/>
            <a:ext cx="856895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1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557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Weather App Modernization</vt:lpstr>
      <vt:lpstr>Weather App Target State</vt:lpstr>
      <vt:lpstr>Micro services</vt:lpstr>
      <vt:lpstr>Micro services – Tech Stack</vt:lpstr>
      <vt:lpstr>Micro services</vt:lpstr>
      <vt:lpstr>Modernization Approach</vt:lpstr>
      <vt:lpstr>Modernization Approach</vt:lpstr>
      <vt:lpstr>Modernization Approach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 Modernization Roadmap</dc:title>
  <dc:creator>singh</dc:creator>
  <cp:lastModifiedBy>singh</cp:lastModifiedBy>
  <cp:revision>18</cp:revision>
  <dcterms:created xsi:type="dcterms:W3CDTF">2023-05-27T22:33:43Z</dcterms:created>
  <dcterms:modified xsi:type="dcterms:W3CDTF">2023-06-05T15:01:01Z</dcterms:modified>
</cp:coreProperties>
</file>