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2" r:id="rId4"/>
    <p:sldId id="287" r:id="rId5"/>
    <p:sldId id="291" r:id="rId6"/>
    <p:sldId id="290" r:id="rId7"/>
    <p:sldId id="294" r:id="rId8"/>
    <p:sldId id="295" r:id="rId9"/>
    <p:sldId id="292" r:id="rId10"/>
    <p:sldId id="274" r:id="rId11"/>
    <p:sldId id="285" r:id="rId12"/>
    <p:sldId id="288" r:id="rId13"/>
    <p:sldId id="289" r:id="rId14"/>
    <p:sldId id="296" r:id="rId15"/>
    <p:sldId id="298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819">
          <p15:clr>
            <a:srgbClr val="A4A3A4"/>
          </p15:clr>
        </p15:guide>
        <p15:guide id="2" pos="2845">
          <p15:clr>
            <a:srgbClr val="A4A3A4"/>
          </p15:clr>
        </p15:guide>
        <p15:guide id="3" pos="6540">
          <p15:clr>
            <a:srgbClr val="A4A3A4"/>
          </p15:clr>
        </p15:guide>
        <p15:guide id="4" pos="5512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904">
          <p15:clr>
            <a:srgbClr val="A4A3A4"/>
          </p15:clr>
        </p15:guide>
        <p15:guide id="7" pos="1346">
          <p15:clr>
            <a:srgbClr val="A4A3A4"/>
          </p15:clr>
        </p15:guide>
        <p15:guide id="8" pos="298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 Parrth" initials="MP" lastIdx="1" clrIdx="0">
    <p:extLst>
      <p:ext uri="{19B8F6BF-5375-455C-9EA6-DF929625EA0E}">
        <p15:presenceInfo xmlns:p15="http://schemas.microsoft.com/office/powerpoint/2012/main" userId="cb1173c97c263c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pos="1819"/>
        <p:guide pos="2845"/>
        <p:guide pos="6540"/>
        <p:guide pos="5512"/>
        <p:guide orient="horz" pos="2160"/>
        <p:guide orient="horz" pos="2904"/>
        <p:guide pos="1346"/>
        <p:guide pos="2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960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265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407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927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156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13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cf682b1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cf682b16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cf682b16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46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577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922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438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513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889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398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15599" y="1760562"/>
            <a:ext cx="11360802" cy="19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rgbClr val="F4AB35"/>
                </a:solidFill>
                <a:latin typeface="Lato"/>
                <a:ea typeface="Lato"/>
                <a:cs typeface="Lato"/>
                <a:sym typeface="Lato"/>
              </a:rPr>
              <a:t>Portfolio Overview and Stock Recommendations</a:t>
            </a:r>
          </a:p>
        </p:txBody>
      </p:sp>
      <p:sp>
        <p:nvSpPr>
          <p:cNvPr id="91" name="Google Shape;91;p13"/>
          <p:cNvSpPr txBox="1"/>
          <p:nvPr/>
        </p:nvSpPr>
        <p:spPr>
          <a:xfrm>
            <a:off x="7532913" y="5848397"/>
            <a:ext cx="4426858" cy="61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3429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5A5A5A"/>
                </a:solidFill>
                <a:latin typeface="Cambria" panose="02040503050406030204" pitchFamily="18" charset="0"/>
                <a:ea typeface="Cambria" panose="02040503050406030204" pitchFamily="18" charset="0"/>
                <a:cs typeface="Lato"/>
                <a:sym typeface="Lato"/>
              </a:rPr>
              <a:t>By: Partha Sarathi Sahoo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Different Metrics For Stocks - 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8DF97-4332-409B-882A-06B3CFC6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4" y="1384797"/>
            <a:ext cx="92964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4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Different Metrics For Stocks - 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A2B7-FAFB-48E1-B17B-0304DFAD4EB7}"/>
              </a:ext>
            </a:extLst>
          </p:cNvPr>
          <p:cNvSpPr txBox="1"/>
          <p:nvPr/>
        </p:nvSpPr>
        <p:spPr>
          <a:xfrm>
            <a:off x="478971" y="1397675"/>
            <a:ext cx="114662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800" dirty="0"/>
              <a:t>Just by looking at the metrics we can eliminate a lot of the stocks from consideration for our portfolio.</a:t>
            </a:r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800" dirty="0"/>
              <a:t>The </a:t>
            </a:r>
            <a:r>
              <a:rPr lang="en-US" sz="1800" b="1" dirty="0"/>
              <a:t>Technology</a:t>
            </a:r>
            <a:r>
              <a:rPr lang="en-US" sz="1800" dirty="0"/>
              <a:t> stocks perform well, but they come with higher risk as well</a:t>
            </a:r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800" dirty="0"/>
              <a:t> </a:t>
            </a:r>
            <a:r>
              <a:rPr lang="en-US" sz="1800" b="1" dirty="0"/>
              <a:t>Amazon </a:t>
            </a:r>
            <a:r>
              <a:rPr lang="en-US" sz="1800" dirty="0"/>
              <a:t>gives the highest returns and </a:t>
            </a:r>
            <a:r>
              <a:rPr lang="en-US" sz="1800" b="1" dirty="0"/>
              <a:t>Johnson and Johnson </a:t>
            </a:r>
            <a:r>
              <a:rPr lang="en-US" sz="1800" dirty="0"/>
              <a:t>comes with the least risk after the </a:t>
            </a:r>
            <a:r>
              <a:rPr lang="en-US" sz="1800" b="1" dirty="0"/>
              <a:t>SnP500</a:t>
            </a:r>
            <a:r>
              <a:rPr lang="en-US" sz="1800" dirty="0"/>
              <a:t> benchmark index.</a:t>
            </a:r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800" dirty="0"/>
              <a:t>With the exception of Morgan Stanley and Goldman Sachs, </a:t>
            </a:r>
            <a:r>
              <a:rPr lang="en-US" sz="1800" b="1" dirty="0"/>
              <a:t>Finance</a:t>
            </a:r>
            <a:r>
              <a:rPr lang="en-US" sz="1800" dirty="0"/>
              <a:t> and </a:t>
            </a:r>
            <a:r>
              <a:rPr lang="en-US" sz="1800" b="1" dirty="0"/>
              <a:t>Aviation </a:t>
            </a:r>
            <a:r>
              <a:rPr lang="en-US" sz="1800" dirty="0"/>
              <a:t>sectors are performing poorly. </a:t>
            </a:r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675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Suggested Portfolio for Mr. </a:t>
            </a:r>
            <a:r>
              <a:rPr lang="en-US" sz="3200" b="0" i="0" dirty="0" err="1">
                <a:solidFill>
                  <a:srgbClr val="9B9B9B"/>
                </a:solidFill>
                <a:effectLst/>
                <a:latin typeface="Lato" panose="020B0604020202020204" charset="0"/>
              </a:rPr>
              <a:t>Partick</a:t>
            </a:r>
            <a:r>
              <a: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 </a:t>
            </a:r>
            <a:r>
              <a:rPr lang="en-US" sz="3200" b="0" i="0" dirty="0" err="1">
                <a:solidFill>
                  <a:srgbClr val="9B9B9B"/>
                </a:solidFill>
                <a:effectLst/>
                <a:latin typeface="Lato" panose="020B0604020202020204" charset="0"/>
              </a:rPr>
              <a:t>Jyenger</a:t>
            </a:r>
            <a:endParaRPr lang="en-US" sz="3200" b="0" i="0" dirty="0">
              <a:solidFill>
                <a:srgbClr val="9B9B9B"/>
              </a:solidFill>
              <a:effectLst/>
              <a:latin typeface="La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FCD16-2610-4D2E-ABEE-30954A4D4FB9}"/>
              </a:ext>
            </a:extLst>
          </p:cNvPr>
          <p:cNvSpPr txBox="1"/>
          <p:nvPr/>
        </p:nvSpPr>
        <p:spPr>
          <a:xfrm>
            <a:off x="798866" y="3663538"/>
            <a:ext cx="11161486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I have selected 4 stocks here with a cumulative risk of </a:t>
            </a:r>
            <a:r>
              <a:rPr lang="en-US" sz="1600" b="1" dirty="0"/>
              <a:t>24.0%</a:t>
            </a:r>
            <a:r>
              <a:rPr lang="en-US" sz="1600" dirty="0"/>
              <a:t> and cumulative return of </a:t>
            </a:r>
            <a:r>
              <a:rPr lang="en-US" sz="1600" b="1" dirty="0"/>
              <a:t>159.9%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endParaRPr lang="en-US" sz="1600" dirty="0"/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The Sharpe ratio is a tad bit low with 0.724, but the risk is lowered at the same time. 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endParaRPr lang="en-US" sz="1600" dirty="0"/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Since the stocks are distributed across 4 different stocks with 2 stocks each from two different sectors, the industrial and 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endParaRPr lang="en-US" sz="1600" dirty="0"/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At the end of 5 years, we have the potential to generate 1.2 million dollars which meets Mr Patrick </a:t>
            </a:r>
            <a:r>
              <a:rPr lang="en-US" sz="1600" dirty="0" err="1"/>
              <a:t>Jyenger’s</a:t>
            </a:r>
            <a:r>
              <a:rPr lang="en-US" sz="1600" dirty="0"/>
              <a:t> requirement to double his money.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endParaRPr lang="en-US" sz="1600" dirty="0"/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2B3DD-8E17-4F0E-BBA7-9F2CAC05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14" y="1430274"/>
            <a:ext cx="10287000" cy="15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7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Suggested Portfolio for </a:t>
            </a:r>
          </a:p>
          <a:p>
            <a:pPr algn="ctr"/>
            <a:r>
              <a: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Mr. Peter </a:t>
            </a:r>
            <a:r>
              <a:rPr lang="en-US" sz="3200" b="0" i="0" dirty="0" err="1">
                <a:solidFill>
                  <a:srgbClr val="9B9B9B"/>
                </a:solidFill>
                <a:effectLst/>
                <a:latin typeface="Lato" panose="020B0604020202020204" charset="0"/>
              </a:rPr>
              <a:t>Jyenger</a:t>
            </a:r>
            <a:endParaRPr lang="en-US" sz="3200" b="0" i="0" dirty="0">
              <a:solidFill>
                <a:srgbClr val="9B9B9B"/>
              </a:solidFill>
              <a:effectLst/>
              <a:latin typeface="Lato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C4460-A4C0-4844-B883-34E79EBF289D}"/>
              </a:ext>
            </a:extLst>
          </p:cNvPr>
          <p:cNvSpPr txBox="1"/>
          <p:nvPr/>
        </p:nvSpPr>
        <p:spPr>
          <a:xfrm>
            <a:off x="798866" y="3663538"/>
            <a:ext cx="1116148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I selected the 4 of the top 5 best performing stocks for Mr Peter </a:t>
            </a:r>
            <a:r>
              <a:rPr lang="en-US" sz="1600" dirty="0" err="1"/>
              <a:t>Jyenger</a:t>
            </a:r>
            <a:r>
              <a:rPr lang="en-US" sz="1600" dirty="0"/>
              <a:t> and naturally we have 3 stocks from Technology sector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endParaRPr lang="en-US" sz="1600" dirty="0"/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The risk of this portfolio is pretty high at </a:t>
            </a:r>
            <a:r>
              <a:rPr lang="en-US" sz="1600" b="1" dirty="0"/>
              <a:t>29.0%</a:t>
            </a:r>
            <a:r>
              <a:rPr lang="en-US" sz="1600" dirty="0"/>
              <a:t>. But we get a handsome return of </a:t>
            </a:r>
            <a:r>
              <a:rPr lang="en-US" sz="1600" b="1" dirty="0"/>
              <a:t>341.6%</a:t>
            </a:r>
            <a:r>
              <a:rPr lang="en-US" sz="1600" dirty="0"/>
              <a:t> on our investment at an CAGR of </a:t>
            </a:r>
            <a:r>
              <a:rPr lang="en-US" sz="1600" b="1" dirty="0"/>
              <a:t>33.7%</a:t>
            </a:r>
            <a:r>
              <a:rPr lang="en-US" sz="1600" dirty="0"/>
              <a:t>.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endParaRPr lang="en-US" sz="1600" dirty="0"/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At the end of 5 years, we have the potential to generate 4.4 million dollars which can be used for expansion of JWW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endParaRPr lang="en-US" sz="1600" dirty="0"/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We could have simply gone with 3, 2 or even only 1 technology stocks and generated a higher return, but its recommended to go with at least one stock from other sector to offset the high sectoral risk.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5EE14-B013-4067-912B-EB587D25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377567"/>
            <a:ext cx="10001250" cy="1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7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Alternative Portfolio for </a:t>
            </a:r>
          </a:p>
          <a:p>
            <a:pPr algn="ctr"/>
            <a:r>
              <a:rPr lang="en-US" sz="24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Mr. Peter </a:t>
            </a:r>
            <a:r>
              <a:rPr lang="en-US" sz="2400" b="0" i="0" dirty="0" err="1">
                <a:solidFill>
                  <a:srgbClr val="9B9B9B"/>
                </a:solidFill>
                <a:effectLst/>
                <a:latin typeface="Lato" panose="020B0604020202020204" charset="0"/>
              </a:rPr>
              <a:t>Jyenger</a:t>
            </a:r>
            <a:r>
              <a:rPr lang="en-US" sz="24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 and why they are not recommended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C4460-A4C0-4844-B883-34E79EBF289D}"/>
              </a:ext>
            </a:extLst>
          </p:cNvPr>
          <p:cNvSpPr txBox="1"/>
          <p:nvPr/>
        </p:nvSpPr>
        <p:spPr>
          <a:xfrm>
            <a:off x="834580" y="4721151"/>
            <a:ext cx="11161486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These alternative portfolios provide higher returns potential. 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But while the annual risk look to be close, the industrial risk is very high in these cases as they are all technology stocks.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Naturally, you get even more returns if you invest in only AMZN. But the risk will be tremendous.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F3BCF-3199-4954-B0CE-8D818831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80" y="1581912"/>
            <a:ext cx="10010775" cy="27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9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Appendix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C4460-A4C0-4844-B883-34E79EBF289D}"/>
              </a:ext>
            </a:extLst>
          </p:cNvPr>
          <p:cNvSpPr txBox="1"/>
          <p:nvPr/>
        </p:nvSpPr>
        <p:spPr>
          <a:xfrm>
            <a:off x="834580" y="1072695"/>
            <a:ext cx="11161486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We used Python to do all the numerical analysis on the 25 stock data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Then we used Tableau to create the interactive dashboard which can be used to change different options to view what other stock that can be suitable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r>
              <a:rPr lang="en-US" sz="1600" dirty="0"/>
              <a:t>There is a second dashboard in Tableau which shows the selected stocks. The numbers can be changed using the interactive slider in case you want to select more or less stocks.</a:t>
            </a:r>
          </a:p>
          <a:p>
            <a:pPr marL="342900" indent="-342900">
              <a:spcBef>
                <a:spcPts val="125"/>
              </a:spcBef>
              <a:buFont typeface="Arial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554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0584A-4002-4144-825E-600697D49646}"/>
              </a:ext>
            </a:extLst>
          </p:cNvPr>
          <p:cNvSpPr txBox="1"/>
          <p:nvPr/>
        </p:nvSpPr>
        <p:spPr>
          <a:xfrm>
            <a:off x="1698171" y="2579186"/>
            <a:ext cx="881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1057835" y="472577"/>
            <a:ext cx="10655194" cy="5289594"/>
            <a:chOff x="475129" y="2339793"/>
            <a:chExt cx="5038165" cy="1704747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2048278" y="2339793"/>
              <a:ext cx="1891865" cy="259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l"/>
              <a:r>
                <a:rPr lang="en-US" sz="3200" b="1" i="0" dirty="0">
                  <a:solidFill>
                    <a:srgbClr val="9B9B9B"/>
                  </a:solidFill>
                  <a:effectLst/>
                  <a:latin typeface="Lato" panose="020B0604020202020204" charset="0"/>
                </a:rPr>
                <a:t>Problem background</a:t>
              </a:r>
              <a:endPara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475129" y="2655261"/>
              <a:ext cx="5038165" cy="13892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dirty="0"/>
                <a:t>1. To provide consultation to two different investors, Mr Patrick </a:t>
              </a:r>
              <a:r>
                <a:rPr lang="en-US" sz="1800" dirty="0" err="1"/>
                <a:t>Jyenger</a:t>
              </a:r>
              <a:r>
                <a:rPr lang="en-US" sz="1800" dirty="0"/>
                <a:t> and Mr Peter </a:t>
              </a:r>
              <a:r>
                <a:rPr lang="en-US" sz="1800" dirty="0" err="1"/>
                <a:t>Jyenger</a:t>
              </a:r>
              <a:r>
                <a:rPr lang="en-US" sz="1800" dirty="0"/>
                <a:t> based on their requirements and financial objectives.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lang="en-US"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dirty="0"/>
                <a:t>2. Analyze 24 different stocks compare different metrics with the metrics of SnP500 and suggest two different portfolios for the two investors.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lang="en-US"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dirty="0"/>
                <a:t>3. Estimate the prices of the of the portfolio in future and validate if they have the potential to fulfil the financial goals set by the investor.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1057835" y="472577"/>
            <a:ext cx="10655194" cy="5289594"/>
            <a:chOff x="475129" y="2339793"/>
            <a:chExt cx="5038165" cy="1704747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1066144" y="2339793"/>
              <a:ext cx="3822628" cy="259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200" b="1" i="0" dirty="0">
                  <a:solidFill>
                    <a:srgbClr val="9B9B9B"/>
                  </a:solidFill>
                  <a:effectLst/>
                  <a:latin typeface="Lato" panose="020B0604020202020204" charset="0"/>
                </a:rPr>
                <a:t>Investor Profile - I</a:t>
              </a:r>
              <a:endPara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475129" y="2655261"/>
              <a:ext cx="5038165" cy="13892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lang="en-US"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FCAF90-1DB6-4EC0-BECF-90A81477B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200150"/>
            <a:ext cx="87249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02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Investor Profile - I</a:t>
            </a:r>
            <a:endParaRPr lang="en-US" sz="3200" b="0" i="0" dirty="0">
              <a:solidFill>
                <a:srgbClr val="9B9B9B"/>
              </a:solidFill>
              <a:effectLst/>
              <a:latin typeface="Lat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9F24D-EBAF-4695-BDA1-9549C65C3E6B}"/>
              </a:ext>
            </a:extLst>
          </p:cNvPr>
          <p:cNvSpPr txBox="1"/>
          <p:nvPr/>
        </p:nvSpPr>
        <p:spPr>
          <a:xfrm>
            <a:off x="478971" y="1397675"/>
            <a:ext cx="11466286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800" dirty="0"/>
              <a:t>After looking at the profile of Mr </a:t>
            </a:r>
            <a:r>
              <a:rPr lang="en-US" sz="1800" dirty="0" err="1"/>
              <a:t>Partick</a:t>
            </a:r>
            <a:r>
              <a:rPr lang="en-US" sz="1800" dirty="0"/>
              <a:t> </a:t>
            </a:r>
            <a:r>
              <a:rPr lang="en-US" sz="1800" dirty="0" err="1"/>
              <a:t>Jyenger</a:t>
            </a:r>
            <a:r>
              <a:rPr lang="en-US" sz="1800" dirty="0"/>
              <a:t>, we can jot down the below points</a:t>
            </a:r>
          </a:p>
          <a:p>
            <a:pPr marL="895350" indent="18415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priority of the portfolio should be lowering the risk</a:t>
            </a:r>
          </a:p>
          <a:p>
            <a:pPr marL="895350" indent="18415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we can select a portfolio, for which risk should be in the zone of lower-mid 20s</a:t>
            </a:r>
          </a:p>
          <a:p>
            <a:pPr marL="895350" indent="18415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we should select a portfolio with stocks at least from 2 different sectors to limit the industry risk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US" sz="1800" dirty="0"/>
              <a:t>2. After looking at the profile of Mr Peter </a:t>
            </a:r>
            <a:r>
              <a:rPr lang="en-US" sz="1800" dirty="0" err="1"/>
              <a:t>Jyenger</a:t>
            </a:r>
            <a:r>
              <a:rPr lang="en-US" sz="1800" dirty="0"/>
              <a:t>, we can jot down the below points</a:t>
            </a:r>
          </a:p>
          <a:p>
            <a:pPr marL="895350" indent="18415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priority of the portfolio should be the profit</a:t>
            </a:r>
          </a:p>
          <a:p>
            <a:pPr marL="895350" indent="18415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we can select a portfolio, for which the return should be maximum possible</a:t>
            </a:r>
          </a:p>
        </p:txBody>
      </p:sp>
    </p:spTree>
    <p:extLst>
      <p:ext uri="{BB962C8B-B14F-4D97-AF65-F5344CB8AC3E}">
        <p14:creationId xmlns:p14="http://schemas.microsoft.com/office/powerpoint/2010/main" val="280131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2748861" y="211849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9B9B9B"/>
                </a:solidFill>
                <a:latin typeface="Lato" panose="020B0604020202020204" charset="0"/>
              </a:rPr>
              <a:t>Interactive Dashboard</a:t>
            </a:r>
            <a:endParaRPr lang="en-US" sz="3200" b="0" i="0" dirty="0">
              <a:solidFill>
                <a:srgbClr val="9B9B9B"/>
              </a:solidFill>
              <a:effectLst/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Introduction to the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4094C-E9D1-4FD9-8C4E-270065E186D8}"/>
              </a:ext>
            </a:extLst>
          </p:cNvPr>
          <p:cNvSpPr txBox="1"/>
          <p:nvPr/>
        </p:nvSpPr>
        <p:spPr>
          <a:xfrm>
            <a:off x="694943" y="1146630"/>
            <a:ext cx="11237977" cy="494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200" dirty="0"/>
              <a:t>I have created a tableau interactive dashboard which helps in understanding different trends and other details about different stocks and industries.</a:t>
            </a:r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200" dirty="0"/>
              <a:t>Any single/multiple stock can be selected from the dashboard and the trends can be observed</a:t>
            </a:r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200" dirty="0"/>
              <a:t>We have 6 different charts in the dashboard</a:t>
            </a:r>
          </a:p>
          <a:p>
            <a:pPr marL="768350" lvl="1" indent="-228600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Stock Trend-wo Normalization – A simple plot of stock’s close prices against dates which shows a trend of companies progress over time</a:t>
            </a:r>
          </a:p>
          <a:p>
            <a:pPr marL="768350" lvl="1" indent="-228600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Stock Trend-w Normalization – A plot of stock’s normalized close prices against dates. This is very helpful when comparing 2 different stocks. Normalized price give clearer picture.</a:t>
            </a:r>
          </a:p>
          <a:p>
            <a:pPr marL="768350" lvl="1" indent="-228600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Monthly Return – This is a line graph which shows the monthly return of different stocks over the years</a:t>
            </a:r>
          </a:p>
          <a:p>
            <a:pPr marL="768350" lvl="1" indent="-228600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Dispersion From Mean – This is a histogram plot which shows the dispersion from mean price of the stock. </a:t>
            </a:r>
          </a:p>
          <a:p>
            <a:pPr marL="1079500" lvl="2" indent="-18415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chart where the chart is skewed towards the positive numbers or negative will imply that the stooks have high dispersion most of the time, thus implying high volatility</a:t>
            </a:r>
          </a:p>
          <a:p>
            <a:pPr marL="1079500" lvl="2" indent="-18415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inverted U-shaped chart with the middle nearing 0 will mean that the stock remains flat most of the time. </a:t>
            </a:r>
          </a:p>
          <a:p>
            <a:pPr marL="1079500" lvl="2" indent="-184150">
              <a:lnSpc>
                <a:spcPct val="15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68350" lvl="1" indent="-228600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Cumulative Returns –  This column chart shows all the stocks and their cumulative returns</a:t>
            </a:r>
          </a:p>
          <a:p>
            <a:pPr marL="768350" lvl="1" indent="-228600">
              <a:lnSpc>
                <a:spcPct val="15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Relative Strength – This column chart shows all the stocks and strength compared to SnP500 benchmark index.</a:t>
            </a:r>
          </a:p>
          <a:p>
            <a:pPr marL="539750" lvl="1">
              <a:lnSpc>
                <a:spcPct val="150000"/>
              </a:lnSpc>
              <a:spcBef>
                <a:spcPts val="125"/>
              </a:spcBef>
            </a:pPr>
            <a:endParaRPr lang="en-US" sz="1200" dirty="0"/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200" dirty="0"/>
              <a:t>We also have side widget in the dashboard which provide a simple summary of any single stock.</a:t>
            </a:r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697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Interactive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F0343-128F-4AC9-B95A-EA0F102B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" y="1271016"/>
            <a:ext cx="10588752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3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178629" y="47257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0" i="0" dirty="0">
                <a:solidFill>
                  <a:srgbClr val="9B9B9B"/>
                </a:solidFill>
                <a:effectLst/>
                <a:latin typeface="Lato" panose="020B0604020202020204" charset="0"/>
              </a:rPr>
              <a:t>Trend Of Stock’s Normalized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D2EC6-A2B9-44BA-A561-86278DDE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2" y="1472184"/>
            <a:ext cx="7848104" cy="4187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4094C-E9D1-4FD9-8C4E-270065E186D8}"/>
              </a:ext>
            </a:extLst>
          </p:cNvPr>
          <p:cNvSpPr txBox="1"/>
          <p:nvPr/>
        </p:nvSpPr>
        <p:spPr>
          <a:xfrm>
            <a:off x="8659367" y="1472184"/>
            <a:ext cx="3231025" cy="2879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200" dirty="0"/>
              <a:t>We see that while most of the stocks have remained flat over the course of the last 5 years, a lot of technology stocks are booming.</a:t>
            </a:r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endParaRPr lang="en-US" sz="1200" dirty="0"/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200" dirty="0"/>
              <a:t>Amazon, although volatile, has seen amazing growth in the last 5 years.</a:t>
            </a:r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endParaRPr lang="en-US" sz="1200" dirty="0"/>
          </a:p>
          <a:p>
            <a:pPr marL="342900" indent="-342900">
              <a:lnSpc>
                <a:spcPct val="150000"/>
              </a:lnSpc>
              <a:spcBef>
                <a:spcPts val="125"/>
              </a:spcBef>
              <a:buFont typeface="Arial"/>
              <a:buAutoNum type="arabicPeriod"/>
            </a:pPr>
            <a:r>
              <a:rPr lang="en-US" sz="1200" dirty="0"/>
              <a:t>Other stocks like Microsoft, Apple and </a:t>
            </a:r>
            <a:r>
              <a:rPr lang="en-US" sz="1200" dirty="0" err="1"/>
              <a:t>Google,UNH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 are booming as well</a:t>
            </a:r>
          </a:p>
        </p:txBody>
      </p:sp>
    </p:spTree>
    <p:extLst>
      <p:ext uri="{BB962C8B-B14F-4D97-AF65-F5344CB8AC3E}">
        <p14:creationId xmlns:p14="http://schemas.microsoft.com/office/powerpoint/2010/main" val="245972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2748861" y="2118498"/>
            <a:ext cx="5965370" cy="6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9B9B9B"/>
                </a:solidFill>
                <a:latin typeface="Lato" panose="020B0604020202020204" charset="0"/>
              </a:rPr>
              <a:t>STOCK METRIC OBSERVATIONS</a:t>
            </a:r>
            <a:endParaRPr lang="en-US" sz="3200" b="0" i="0" dirty="0">
              <a:solidFill>
                <a:srgbClr val="9B9B9B"/>
              </a:solidFill>
              <a:effectLst/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7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965</Words>
  <Application>Microsoft Office PowerPoint</Application>
  <PresentationFormat>Widescreen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Arial</vt:lpstr>
      <vt:lpstr>Calibri</vt:lpstr>
      <vt:lpstr>Lato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Parrth</dc:creator>
  <cp:lastModifiedBy>Mr Parrth</cp:lastModifiedBy>
  <cp:revision>64</cp:revision>
  <dcterms:modified xsi:type="dcterms:W3CDTF">2021-06-14T15:11:31Z</dcterms:modified>
</cp:coreProperties>
</file>