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7770-02D1-4727-BB0B-7E361348242C}" type="datetimeFigureOut">
              <a:rPr lang="en-AU" smtClean="0"/>
              <a:t>11/05/2016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C0D0-D82C-4F6A-8BA3-8F34F0A07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7770-02D1-4727-BB0B-7E361348242C}" type="datetimeFigureOut">
              <a:rPr lang="en-AU" smtClean="0"/>
              <a:t>11/05/2016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C0D0-D82C-4F6A-8BA3-8F34F0A07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8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7770-02D1-4727-BB0B-7E361348242C}" type="datetimeFigureOut">
              <a:rPr lang="en-AU" smtClean="0"/>
              <a:t>11/05/2016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C0D0-D82C-4F6A-8BA3-8F34F0A07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39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7770-02D1-4727-BB0B-7E361348242C}" type="datetimeFigureOut">
              <a:rPr lang="en-AU" smtClean="0"/>
              <a:t>11/05/2016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C0D0-D82C-4F6A-8BA3-8F34F0A07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775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7770-02D1-4727-BB0B-7E361348242C}" type="datetimeFigureOut">
              <a:rPr lang="en-AU" smtClean="0"/>
              <a:t>11/05/2016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C0D0-D82C-4F6A-8BA3-8F34F0A07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97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7770-02D1-4727-BB0B-7E361348242C}" type="datetimeFigureOut">
              <a:rPr lang="en-AU" smtClean="0"/>
              <a:t>11/05/2016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C0D0-D82C-4F6A-8BA3-8F34F0A07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30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7770-02D1-4727-BB0B-7E361348242C}" type="datetimeFigureOut">
              <a:rPr lang="en-AU" smtClean="0"/>
              <a:t>11/05/2016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C0D0-D82C-4F6A-8BA3-8F34F0A07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39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7770-02D1-4727-BB0B-7E361348242C}" type="datetimeFigureOut">
              <a:rPr lang="en-AU" smtClean="0"/>
              <a:t>11/05/2016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C0D0-D82C-4F6A-8BA3-8F34F0A07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576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7770-02D1-4727-BB0B-7E361348242C}" type="datetimeFigureOut">
              <a:rPr lang="en-AU" smtClean="0"/>
              <a:t>11/05/2016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C0D0-D82C-4F6A-8BA3-8F34F0A07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863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7770-02D1-4727-BB0B-7E361348242C}" type="datetimeFigureOut">
              <a:rPr lang="en-AU" smtClean="0"/>
              <a:t>11/05/2016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C0D0-D82C-4F6A-8BA3-8F34F0A07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14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7770-02D1-4727-BB0B-7E361348242C}" type="datetimeFigureOut">
              <a:rPr lang="en-AU" smtClean="0"/>
              <a:t>11/05/2016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C0D0-D82C-4F6A-8BA3-8F34F0A07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4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47770-02D1-4727-BB0B-7E361348242C}" type="datetimeFigureOut">
              <a:rPr lang="en-AU" smtClean="0"/>
              <a:t>11/05/2016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3C0D0-D82C-4F6A-8BA3-8F34F0A07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789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1219336" y="2117375"/>
            <a:ext cx="2376264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Retrieve crown land </a:t>
            </a:r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records and prepare </a:t>
            </a:r>
            <a:r>
              <a:rPr lang="en-AU" sz="14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vals</a:t>
            </a:r>
            <a:endParaRPr lang="en-AU" sz="14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28510" y="1937375"/>
            <a:ext cx="0" cy="1800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hlinkClick r:id="rId5" action="ppaction://hlinksldjump"/>
          </p:cNvPr>
          <p:cNvSpPr/>
          <p:nvPr/>
        </p:nvSpPr>
        <p:spPr>
          <a:xfrm>
            <a:off x="1867408" y="4007362"/>
            <a:ext cx="2376264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Retrieve </a:t>
            </a:r>
            <a:r>
              <a: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base values for number </a:t>
            </a:r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generation and reset next values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75574" y="3827362"/>
            <a:ext cx="0" cy="1800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155440" y="4941749"/>
            <a:ext cx="2376264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Re-generate land parcel and folio records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Overall migration process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78133" y="4761749"/>
            <a:ext cx="0" cy="1800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hlinkClick r:id="rId6" action="ppaction://hlinksldjump"/>
          </p:cNvPr>
          <p:cNvSpPr/>
          <p:nvPr/>
        </p:nvSpPr>
        <p:spPr>
          <a:xfrm>
            <a:off x="960304" y="1163389"/>
            <a:ext cx="2376264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Verify all new admin values exist to support crown land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343572" y="5715735"/>
            <a:ext cx="0" cy="1800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96606" y="6143843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3376" y="1411497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3" name="Straight Arrow Connector 22"/>
          <p:cNvCxnSpPr>
            <a:stCxn id="22" idx="6"/>
            <a:endCxn id="16" idx="1"/>
          </p:cNvCxnSpPr>
          <p:nvPr/>
        </p:nvCxnSpPr>
        <p:spPr>
          <a:xfrm>
            <a:off x="666015" y="1541389"/>
            <a:ext cx="29428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407468" y="5895735"/>
            <a:ext cx="2376264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Generate SQL scripts &amp; log / report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43163" y="5895734"/>
            <a:ext cx="2376264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Execute SQL scripts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4" name="Straight Arrow Connector 23"/>
          <p:cNvCxnSpPr>
            <a:stCxn id="20" idx="3"/>
            <a:endCxn id="21" idx="1"/>
          </p:cNvCxnSpPr>
          <p:nvPr/>
        </p:nvCxnSpPr>
        <p:spPr>
          <a:xfrm flipV="1">
            <a:off x="4783732" y="6273734"/>
            <a:ext cx="259431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3"/>
            <a:endCxn id="18" idx="2"/>
          </p:cNvCxnSpPr>
          <p:nvPr/>
        </p:nvCxnSpPr>
        <p:spPr>
          <a:xfrm>
            <a:off x="7419427" y="6273734"/>
            <a:ext cx="277179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487442" y="3072251"/>
            <a:ext cx="2376264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Generate land parcel and folio records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410135" y="2881345"/>
            <a:ext cx="0" cy="1800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06360" y="1058348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Check if land has temporary reservation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encumbrances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06361" y="2149069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Check if land has permanent reservation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3567494" y="1058348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RT1 dealing</a:t>
            </a:r>
          </a:p>
          <a:p>
            <a:pPr algn="ctr"/>
            <a:r>
              <a:rPr lang="en-AU" sz="7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 dealing number</a:t>
            </a:r>
            <a:endParaRPr lang="en-AU" sz="7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16" name="Straight Arrow Connector 115"/>
          <p:cNvCxnSpPr>
            <a:stCxn id="5" idx="3"/>
            <a:endCxn id="66" idx="1"/>
          </p:cNvCxnSpPr>
          <p:nvPr/>
        </p:nvCxnSpPr>
        <p:spPr>
          <a:xfrm>
            <a:off x="3146360" y="1256348"/>
            <a:ext cx="421134" cy="0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1723" y="1126456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400"/>
          </a:p>
        </p:txBody>
      </p:sp>
      <p:cxnSp>
        <p:nvCxnSpPr>
          <p:cNvPr id="137" name="Straight Arrow Connector 136"/>
          <p:cNvCxnSpPr>
            <a:stCxn id="134" idx="6"/>
            <a:endCxn id="5" idx="1"/>
          </p:cNvCxnSpPr>
          <p:nvPr/>
        </p:nvCxnSpPr>
        <p:spPr>
          <a:xfrm>
            <a:off x="534362" y="1256348"/>
            <a:ext cx="271998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197094" y="1061774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RT1 endorsements</a:t>
            </a:r>
          </a:p>
        </p:txBody>
      </p:sp>
      <p:cxnSp>
        <p:nvCxnSpPr>
          <p:cNvPr id="32" name="Straight Arrow Connector 31"/>
          <p:cNvCxnSpPr>
            <a:stCxn id="66" idx="3"/>
            <a:endCxn id="30" idx="1"/>
          </p:cNvCxnSpPr>
          <p:nvPr/>
        </p:nvCxnSpPr>
        <p:spPr>
          <a:xfrm>
            <a:off x="5907494" y="1256348"/>
            <a:ext cx="289600" cy="342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0" idx="2"/>
            <a:endCxn id="61" idx="0"/>
          </p:cNvCxnSpPr>
          <p:nvPr/>
        </p:nvCxnSpPr>
        <p:spPr>
          <a:xfrm rot="5400000">
            <a:off x="4326081" y="-891945"/>
            <a:ext cx="691295" cy="539073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559402" y="2155005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RP1 dealing</a:t>
            </a:r>
          </a:p>
          <a:p>
            <a:pPr algn="ctr"/>
            <a:r>
              <a:rPr lang="en-AU" sz="7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 dealing number</a:t>
            </a:r>
            <a:endParaRPr lang="en-AU" sz="7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37" name="Straight Arrow Connector 36"/>
          <p:cNvCxnSpPr>
            <a:stCxn id="61" idx="3"/>
            <a:endCxn id="36" idx="1"/>
          </p:cNvCxnSpPr>
          <p:nvPr/>
        </p:nvCxnSpPr>
        <p:spPr>
          <a:xfrm>
            <a:off x="3146361" y="2347069"/>
            <a:ext cx="413041" cy="5936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189002" y="2155005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RP1 endorsements</a:t>
            </a:r>
          </a:p>
        </p:txBody>
      </p:sp>
      <p:cxnSp>
        <p:nvCxnSpPr>
          <p:cNvPr id="42" name="Straight Arrow Connector 41"/>
          <p:cNvCxnSpPr>
            <a:stCxn id="36" idx="3"/>
            <a:endCxn id="40" idx="1"/>
          </p:cNvCxnSpPr>
          <p:nvPr/>
        </p:nvCxnSpPr>
        <p:spPr>
          <a:xfrm>
            <a:off x="5899402" y="2353005"/>
            <a:ext cx="2896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40" idx="2"/>
            <a:endCxn id="45" idx="0"/>
          </p:cNvCxnSpPr>
          <p:nvPr/>
        </p:nvCxnSpPr>
        <p:spPr>
          <a:xfrm rot="5400000">
            <a:off x="4304572" y="222793"/>
            <a:ext cx="726218" cy="538264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806360" y="3277223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Check if land has native title claim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567494" y="3281198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LU1 dealing</a:t>
            </a:r>
          </a:p>
          <a:p>
            <a:pPr algn="ctr"/>
            <a:r>
              <a:rPr lang="en-AU" sz="7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 dealing number</a:t>
            </a:r>
            <a:endParaRPr lang="en-AU" sz="7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47" name="Straight Arrow Connector 46"/>
          <p:cNvCxnSpPr>
            <a:stCxn id="45" idx="3"/>
            <a:endCxn id="46" idx="1"/>
          </p:cNvCxnSpPr>
          <p:nvPr/>
        </p:nvCxnSpPr>
        <p:spPr>
          <a:xfrm>
            <a:off x="3146360" y="3475223"/>
            <a:ext cx="421134" cy="3975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215764" y="3280301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LU1 endorsements</a:t>
            </a:r>
          </a:p>
        </p:txBody>
      </p:sp>
      <p:cxnSp>
        <p:nvCxnSpPr>
          <p:cNvPr id="52" name="Straight Arrow Connector 51"/>
          <p:cNvCxnSpPr>
            <a:stCxn id="46" idx="3"/>
            <a:endCxn id="50" idx="1"/>
          </p:cNvCxnSpPr>
          <p:nvPr/>
        </p:nvCxnSpPr>
        <p:spPr>
          <a:xfrm flipV="1">
            <a:off x="5907494" y="3478301"/>
            <a:ext cx="308270" cy="89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0" idx="2"/>
            <a:endCxn id="70" idx="0"/>
          </p:cNvCxnSpPr>
          <p:nvPr/>
        </p:nvCxnSpPr>
        <p:spPr>
          <a:xfrm rot="5400000">
            <a:off x="4285994" y="1357543"/>
            <a:ext cx="781013" cy="54185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797235" y="4457314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Check if land has a freehold crown lease folio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567494" y="4459446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CRLE dealing</a:t>
            </a:r>
          </a:p>
          <a:p>
            <a:pPr algn="ctr"/>
            <a:r>
              <a:rPr lang="en-AU" sz="7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 dealing number</a:t>
            </a:r>
            <a:endParaRPr lang="en-AU" sz="7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72" name="Straight Arrow Connector 71"/>
          <p:cNvCxnSpPr>
            <a:stCxn id="70" idx="3"/>
            <a:endCxn id="71" idx="1"/>
          </p:cNvCxnSpPr>
          <p:nvPr/>
        </p:nvCxnSpPr>
        <p:spPr>
          <a:xfrm>
            <a:off x="3137235" y="4655314"/>
            <a:ext cx="430259" cy="2132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32070" y="6352726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600"/>
          </a:p>
        </p:txBody>
      </p:sp>
      <p:sp>
        <p:nvSpPr>
          <p:cNvPr id="76" name="Rounded Rectangle 75"/>
          <p:cNvSpPr/>
          <p:nvPr/>
        </p:nvSpPr>
        <p:spPr>
          <a:xfrm>
            <a:off x="6249558" y="4462177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CRLE endorsements</a:t>
            </a:r>
          </a:p>
        </p:txBody>
      </p:sp>
      <p:cxnSp>
        <p:nvCxnSpPr>
          <p:cNvPr id="78" name="Straight Arrow Connector 77"/>
          <p:cNvCxnSpPr>
            <a:stCxn id="71" idx="3"/>
            <a:endCxn id="76" idx="1"/>
          </p:cNvCxnSpPr>
          <p:nvPr/>
        </p:nvCxnSpPr>
        <p:spPr>
          <a:xfrm>
            <a:off x="5907494" y="4657446"/>
            <a:ext cx="342064" cy="27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6" idx="2"/>
            <a:endCxn id="100" idx="0"/>
          </p:cNvCxnSpPr>
          <p:nvPr/>
        </p:nvCxnSpPr>
        <p:spPr>
          <a:xfrm rot="5400000">
            <a:off x="4295664" y="2537353"/>
            <a:ext cx="803071" cy="544471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804839" y="5661248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Check if land has a government road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3548620" y="5648215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G1 dealing</a:t>
            </a:r>
          </a:p>
          <a:p>
            <a:pPr algn="ctr"/>
            <a:r>
              <a:rPr lang="en-AU" sz="7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 dealing number</a:t>
            </a:r>
            <a:endParaRPr lang="en-AU" sz="7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2" name="Straight Arrow Connector 101"/>
          <p:cNvCxnSpPr>
            <a:stCxn id="100" idx="3"/>
            <a:endCxn id="101" idx="1"/>
          </p:cNvCxnSpPr>
          <p:nvPr/>
        </p:nvCxnSpPr>
        <p:spPr>
          <a:xfrm flipV="1">
            <a:off x="3144839" y="5846215"/>
            <a:ext cx="403781" cy="13033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6230684" y="5650946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G1 endorsements</a:t>
            </a:r>
          </a:p>
        </p:txBody>
      </p:sp>
      <p:cxnSp>
        <p:nvCxnSpPr>
          <p:cNvPr id="106" name="Straight Arrow Connector 105"/>
          <p:cNvCxnSpPr>
            <a:stCxn id="101" idx="3"/>
            <a:endCxn id="105" idx="1"/>
          </p:cNvCxnSpPr>
          <p:nvPr/>
        </p:nvCxnSpPr>
        <p:spPr>
          <a:xfrm>
            <a:off x="5888620" y="5846215"/>
            <a:ext cx="342064" cy="27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0" idx="2"/>
          </p:cNvCxnSpPr>
          <p:nvPr/>
        </p:nvCxnSpPr>
        <p:spPr>
          <a:xfrm>
            <a:off x="1974839" y="6057248"/>
            <a:ext cx="1104" cy="2674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105" idx="2"/>
            <a:endCxn id="73" idx="6"/>
          </p:cNvCxnSpPr>
          <p:nvPr/>
        </p:nvCxnSpPr>
        <p:spPr>
          <a:xfrm rot="5400000">
            <a:off x="4529861" y="3611795"/>
            <a:ext cx="435672" cy="5305975"/>
          </a:xfrm>
          <a:prstGeom prst="bentConnector2">
            <a:avLst/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5" idx="2"/>
            <a:endCxn id="61" idx="0"/>
          </p:cNvCxnSpPr>
          <p:nvPr/>
        </p:nvCxnSpPr>
        <p:spPr>
          <a:xfrm rot="16200000" flipH="1">
            <a:off x="1629000" y="1801707"/>
            <a:ext cx="694721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61" idx="2"/>
          </p:cNvCxnSpPr>
          <p:nvPr/>
        </p:nvCxnSpPr>
        <p:spPr>
          <a:xfrm rot="5400000">
            <a:off x="1629268" y="2887018"/>
            <a:ext cx="689043" cy="514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>
            <a:stCxn id="45" idx="2"/>
            <a:endCxn id="70" idx="0"/>
          </p:cNvCxnSpPr>
          <p:nvPr/>
        </p:nvCxnSpPr>
        <p:spPr>
          <a:xfrm rot="5400000">
            <a:off x="1579753" y="4060706"/>
            <a:ext cx="784091" cy="912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0" idx="2"/>
          </p:cNvCxnSpPr>
          <p:nvPr/>
        </p:nvCxnSpPr>
        <p:spPr>
          <a:xfrm rot="5400000">
            <a:off x="1573851" y="5243074"/>
            <a:ext cx="783145" cy="362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768" y="1259225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dealing record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 dealing </a:t>
            </a:r>
            <a:r>
              <a:rPr lang="en-AU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number</a:t>
            </a:r>
            <a:endParaRPr lang="en-AU" sz="14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encumbrance dealing records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157169" y="3293449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encumbrance record</a:t>
            </a:r>
            <a:endParaRPr lang="en-AU" sz="9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725121" y="2302190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folio dealing record</a:t>
            </a:r>
          </a:p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AU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(part / whole)</a:t>
            </a:r>
            <a:endParaRPr lang="en-AU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4" name="Straight Arrow Connector 93"/>
          <p:cNvCxnSpPr>
            <a:endCxn id="121" idx="2"/>
          </p:cNvCxnSpPr>
          <p:nvPr/>
        </p:nvCxnSpPr>
        <p:spPr>
          <a:xfrm>
            <a:off x="4029169" y="3671449"/>
            <a:ext cx="34895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66" idx="2"/>
          </p:cNvCxnSpPr>
          <p:nvPr/>
        </p:nvCxnSpPr>
        <p:spPr>
          <a:xfrm>
            <a:off x="2661121" y="3058190"/>
            <a:ext cx="104" cy="23526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78119" y="3541557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27" name="Straight Arrow Connector 126"/>
          <p:cNvCxnSpPr>
            <a:stCxn id="5" idx="2"/>
          </p:cNvCxnSpPr>
          <p:nvPr/>
        </p:nvCxnSpPr>
        <p:spPr>
          <a:xfrm>
            <a:off x="2483768" y="2015225"/>
            <a:ext cx="0" cy="26896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05041" y="1507334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7" name="Straight Arrow Connector 136"/>
          <p:cNvCxnSpPr>
            <a:stCxn id="134" idx="6"/>
            <a:endCxn id="5" idx="1"/>
          </p:cNvCxnSpPr>
          <p:nvPr/>
        </p:nvCxnSpPr>
        <p:spPr>
          <a:xfrm flipV="1">
            <a:off x="1267680" y="1637225"/>
            <a:ext cx="280088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encumbrance endorsement lines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902638" y="2666399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live endorsement </a:t>
            </a:r>
            <a:r>
              <a: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line(s</a:t>
            </a:r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lang="en-AU" sz="9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470590" y="1508535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live endorsement header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4" name="Straight Arrow Connector 93"/>
          <p:cNvCxnSpPr>
            <a:endCxn id="121" idx="2"/>
          </p:cNvCxnSpPr>
          <p:nvPr/>
        </p:nvCxnSpPr>
        <p:spPr>
          <a:xfrm>
            <a:off x="4727106" y="5324904"/>
            <a:ext cx="34895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66" idx="2"/>
          </p:cNvCxnSpPr>
          <p:nvPr/>
        </p:nvCxnSpPr>
        <p:spPr>
          <a:xfrm>
            <a:off x="2406590" y="2264535"/>
            <a:ext cx="104" cy="40186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076056" y="5195012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27" name="Straight Arrow Connector 126"/>
          <p:cNvCxnSpPr>
            <a:stCxn id="134" idx="6"/>
            <a:endCxn id="66" idx="1"/>
          </p:cNvCxnSpPr>
          <p:nvPr/>
        </p:nvCxnSpPr>
        <p:spPr>
          <a:xfrm flipV="1">
            <a:off x="1051552" y="1886535"/>
            <a:ext cx="419038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88913" y="1756644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Rounded Rectangle 9"/>
          <p:cNvSpPr/>
          <p:nvPr/>
        </p:nvSpPr>
        <p:spPr>
          <a:xfrm>
            <a:off x="2838638" y="4946904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history endorsement </a:t>
            </a:r>
            <a:r>
              <a: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line(s</a:t>
            </a:r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lang="en-AU" sz="9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06590" y="3789040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history endorsement header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>
            <a:off x="3342590" y="4545040"/>
            <a:ext cx="104" cy="40186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15816" y="3422399"/>
            <a:ext cx="104" cy="40186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7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768" y="1277226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Retrieve crown land parent / child SPIs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parent/child folio records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4" name="Straight Arrow Connector 93"/>
          <p:cNvCxnSpPr>
            <a:endCxn id="121" idx="2"/>
          </p:cNvCxnSpPr>
          <p:nvPr/>
        </p:nvCxnSpPr>
        <p:spPr>
          <a:xfrm>
            <a:off x="5519194" y="2987677"/>
            <a:ext cx="34895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68144" y="2857785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27" name="Straight Arrow Connector 126"/>
          <p:cNvCxnSpPr>
            <a:stCxn id="5" idx="2"/>
          </p:cNvCxnSpPr>
          <p:nvPr/>
        </p:nvCxnSpPr>
        <p:spPr>
          <a:xfrm>
            <a:off x="2483768" y="2033226"/>
            <a:ext cx="0" cy="26896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05041" y="1507334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7" name="Straight Arrow Connector 136"/>
          <p:cNvCxnSpPr>
            <a:stCxn id="134" idx="6"/>
            <a:endCxn id="5" idx="1"/>
          </p:cNvCxnSpPr>
          <p:nvPr/>
        </p:nvCxnSpPr>
        <p:spPr>
          <a:xfrm>
            <a:off x="1267680" y="1637226"/>
            <a:ext cx="280088" cy="180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725120" y="2302190"/>
            <a:ext cx="3782983" cy="1370975"/>
            <a:chOff x="1725120" y="2302190"/>
            <a:chExt cx="3782983" cy="1370975"/>
          </a:xfrm>
        </p:grpSpPr>
        <p:sp>
          <p:nvSpPr>
            <p:cNvPr id="66" name="Rounded Rectangle 65"/>
            <p:cNvSpPr/>
            <p:nvPr/>
          </p:nvSpPr>
          <p:spPr>
            <a:xfrm>
              <a:off x="1725120" y="2302190"/>
              <a:ext cx="3782983" cy="137097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For each combo, check if </a:t>
              </a:r>
              <a:r>
                <a:rPr lang="en-AU" sz="1400" dirty="0" err="1" smtClean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vol</a:t>
              </a:r>
              <a:r>
                <a:rPr lang="en-AU" sz="1400" dirty="0" smtClean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/</a:t>
              </a:r>
              <a:r>
                <a:rPr lang="en-AU" sz="1400" dirty="0" err="1" smtClean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fols</a:t>
              </a:r>
              <a:r>
                <a:rPr lang="en-AU" sz="1400" dirty="0" smtClean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exist and parent / child relationship exists, then create as necessary</a:t>
              </a:r>
              <a:endPara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6" name="Gebogener Pfeil 487"/>
            <p:cNvSpPr/>
            <p:nvPr/>
          </p:nvSpPr>
          <p:spPr>
            <a:xfrm rot="16200000" flipH="1">
              <a:off x="3419768" y="3388126"/>
              <a:ext cx="236855" cy="236855"/>
            </a:xfrm>
            <a:prstGeom prst="circularArrow">
              <a:avLst>
                <a:gd name="adj1" fmla="val 726"/>
                <a:gd name="adj2" fmla="val 1142319"/>
                <a:gd name="adj3" fmla="val 20457684"/>
                <a:gd name="adj4" fmla="val 853095"/>
                <a:gd name="adj5" fmla="val 12135"/>
              </a:avLst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0787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00799" y="1153789"/>
            <a:ext cx="2376264" cy="82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Verify crown land dealing types exist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7" name="Straight Arrow Connector 6"/>
          <p:cNvCxnSpPr>
            <a:stCxn id="5" idx="2"/>
            <a:endCxn id="8" idx="0"/>
          </p:cNvCxnSpPr>
          <p:nvPr/>
        </p:nvCxnSpPr>
        <p:spPr>
          <a:xfrm>
            <a:off x="2488931" y="1981789"/>
            <a:ext cx="0" cy="18210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300799" y="2163893"/>
            <a:ext cx="2376264" cy="82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Verify crown encumbrance types exist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93001" y="3145812"/>
            <a:ext cx="2376264" cy="82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Verify crown folio type exists</a:t>
            </a:r>
          </a:p>
          <a:p>
            <a:pPr algn="ctr"/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Retrieve new crown land admin values exist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Straight Arrow Connector 14"/>
          <p:cNvCxnSpPr>
            <a:stCxn id="5" idx="3"/>
            <a:endCxn id="17" idx="2"/>
          </p:cNvCxnSpPr>
          <p:nvPr/>
        </p:nvCxnSpPr>
        <p:spPr>
          <a:xfrm>
            <a:off x="3677063" y="1567789"/>
            <a:ext cx="51202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ung 407"/>
          <p:cNvGrpSpPr/>
          <p:nvPr/>
        </p:nvGrpSpPr>
        <p:grpSpPr>
          <a:xfrm>
            <a:off x="4189086" y="1318501"/>
            <a:ext cx="504056" cy="498575"/>
            <a:chOff x="1997887" y="3589337"/>
            <a:chExt cx="146051" cy="144463"/>
          </a:xfrm>
        </p:grpSpPr>
        <p:sp>
          <p:nvSpPr>
            <p:cNvPr id="17" name="Oval 22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997887" y="3589337"/>
              <a:ext cx="146051" cy="144463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Multiplizieren 409"/>
            <p:cNvSpPr/>
            <p:nvPr/>
          </p:nvSpPr>
          <p:spPr>
            <a:xfrm>
              <a:off x="2001520" y="3590925"/>
              <a:ext cx="139700" cy="139700"/>
            </a:xfrm>
            <a:prstGeom prst="mathMultiply">
              <a:avLst>
                <a:gd name="adj1" fmla="val 7449"/>
              </a:avLst>
            </a:prstGeom>
            <a:solidFill>
              <a:srgbClr val="00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ounded Rectangle 23"/>
          <p:cNvSpPr/>
          <p:nvPr/>
        </p:nvSpPr>
        <p:spPr>
          <a:xfrm>
            <a:off x="1282098" y="4177003"/>
            <a:ext cx="2376264" cy="82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Verify crown land administrator proprietor type exists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5" name="Straight Arrow Connector 24"/>
          <p:cNvCxnSpPr>
            <a:stCxn id="8" idx="2"/>
            <a:endCxn id="10" idx="0"/>
          </p:cNvCxnSpPr>
          <p:nvPr/>
        </p:nvCxnSpPr>
        <p:spPr>
          <a:xfrm flipH="1">
            <a:off x="2481133" y="2991893"/>
            <a:ext cx="7798" cy="15391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28" idx="2"/>
          </p:cNvCxnSpPr>
          <p:nvPr/>
        </p:nvCxnSpPr>
        <p:spPr>
          <a:xfrm>
            <a:off x="3677063" y="2577893"/>
            <a:ext cx="493467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ung 407"/>
          <p:cNvGrpSpPr/>
          <p:nvPr/>
        </p:nvGrpSpPr>
        <p:grpSpPr>
          <a:xfrm>
            <a:off x="4170530" y="2328605"/>
            <a:ext cx="504056" cy="498575"/>
            <a:chOff x="1997887" y="3589337"/>
            <a:chExt cx="146051" cy="144463"/>
          </a:xfrm>
        </p:grpSpPr>
        <p:sp>
          <p:nvSpPr>
            <p:cNvPr id="28" name="Oval 22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997887" y="3589337"/>
              <a:ext cx="146051" cy="144463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Multiplizieren 409"/>
            <p:cNvSpPr/>
            <p:nvPr/>
          </p:nvSpPr>
          <p:spPr>
            <a:xfrm>
              <a:off x="2001520" y="3590925"/>
              <a:ext cx="139700" cy="139700"/>
            </a:xfrm>
            <a:prstGeom prst="mathMultiply">
              <a:avLst>
                <a:gd name="adj1" fmla="val 7449"/>
              </a:avLst>
            </a:prstGeom>
            <a:solidFill>
              <a:srgbClr val="00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30" name="Straight Arrow Connector 29"/>
          <p:cNvCxnSpPr>
            <a:stCxn id="10" idx="2"/>
            <a:endCxn id="24" idx="0"/>
          </p:cNvCxnSpPr>
          <p:nvPr/>
        </p:nvCxnSpPr>
        <p:spPr>
          <a:xfrm flipH="1">
            <a:off x="2470230" y="3973812"/>
            <a:ext cx="10903" cy="20319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33" idx="2"/>
          </p:cNvCxnSpPr>
          <p:nvPr/>
        </p:nvCxnSpPr>
        <p:spPr>
          <a:xfrm>
            <a:off x="3669265" y="3559812"/>
            <a:ext cx="46369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ung 407"/>
          <p:cNvGrpSpPr/>
          <p:nvPr/>
        </p:nvGrpSpPr>
        <p:grpSpPr>
          <a:xfrm>
            <a:off x="4132959" y="3310524"/>
            <a:ext cx="504056" cy="498575"/>
            <a:chOff x="1997887" y="3589337"/>
            <a:chExt cx="146051" cy="144463"/>
          </a:xfrm>
        </p:grpSpPr>
        <p:sp>
          <p:nvSpPr>
            <p:cNvPr id="33" name="Oval 22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97887" y="3589337"/>
              <a:ext cx="146051" cy="144463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Multiplizieren 409"/>
            <p:cNvSpPr/>
            <p:nvPr/>
          </p:nvSpPr>
          <p:spPr>
            <a:xfrm>
              <a:off x="2001520" y="3590925"/>
              <a:ext cx="139700" cy="139700"/>
            </a:xfrm>
            <a:prstGeom prst="mathMultiply">
              <a:avLst>
                <a:gd name="adj1" fmla="val 7449"/>
              </a:avLst>
            </a:prstGeom>
            <a:solidFill>
              <a:srgbClr val="00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35" name="Straight Arrow Connector 34"/>
          <p:cNvCxnSpPr>
            <a:stCxn id="24" idx="3"/>
            <a:endCxn id="37" idx="2"/>
          </p:cNvCxnSpPr>
          <p:nvPr/>
        </p:nvCxnSpPr>
        <p:spPr>
          <a:xfrm>
            <a:off x="3658362" y="4591003"/>
            <a:ext cx="4261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ung 407"/>
          <p:cNvGrpSpPr/>
          <p:nvPr/>
        </p:nvGrpSpPr>
        <p:grpSpPr>
          <a:xfrm>
            <a:off x="4084534" y="4341715"/>
            <a:ext cx="504056" cy="498575"/>
            <a:chOff x="1997887" y="3589337"/>
            <a:chExt cx="146051" cy="144463"/>
          </a:xfrm>
        </p:grpSpPr>
        <p:sp>
          <p:nvSpPr>
            <p:cNvPr id="37" name="Oval 22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997887" y="3589337"/>
              <a:ext cx="146051" cy="144463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Multiplizieren 409"/>
            <p:cNvSpPr/>
            <p:nvPr/>
          </p:nvSpPr>
          <p:spPr>
            <a:xfrm>
              <a:off x="2001520" y="3590925"/>
              <a:ext cx="139700" cy="139700"/>
            </a:xfrm>
            <a:prstGeom prst="mathMultiply">
              <a:avLst>
                <a:gd name="adj1" fmla="val 7449"/>
              </a:avLst>
            </a:prstGeom>
            <a:solidFill>
              <a:srgbClr val="00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6073" y="1435158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40" name="Straight Arrow Connector 39"/>
          <p:cNvCxnSpPr>
            <a:stCxn id="39" idx="6"/>
          </p:cNvCxnSpPr>
          <p:nvPr/>
        </p:nvCxnSpPr>
        <p:spPr>
          <a:xfrm>
            <a:off x="998712" y="1565050"/>
            <a:ext cx="29428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38910" y="6237294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47" name="Straight Arrow Connector 46"/>
          <p:cNvCxnSpPr>
            <a:stCxn id="55" idx="2"/>
            <a:endCxn id="46" idx="0"/>
          </p:cNvCxnSpPr>
          <p:nvPr/>
        </p:nvCxnSpPr>
        <p:spPr>
          <a:xfrm>
            <a:off x="2470230" y="6035322"/>
            <a:ext cx="0" cy="20197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282098" y="5207322"/>
            <a:ext cx="2376264" cy="82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Verify all crown land administrators have matching </a:t>
            </a:r>
            <a:r>
              <a:rPr lang="en-AU" sz="14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govt</a:t>
            </a:r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propr</a:t>
            </a:r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IDs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6" name="Straight Arrow Connector 55"/>
          <p:cNvCxnSpPr>
            <a:stCxn id="55" idx="3"/>
            <a:endCxn id="58" idx="2"/>
          </p:cNvCxnSpPr>
          <p:nvPr/>
        </p:nvCxnSpPr>
        <p:spPr>
          <a:xfrm>
            <a:off x="3658362" y="5621322"/>
            <a:ext cx="44439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ierung 407"/>
          <p:cNvGrpSpPr/>
          <p:nvPr/>
        </p:nvGrpSpPr>
        <p:grpSpPr>
          <a:xfrm>
            <a:off x="4102755" y="5372034"/>
            <a:ext cx="504056" cy="498575"/>
            <a:chOff x="1997887" y="3589337"/>
            <a:chExt cx="146051" cy="144463"/>
          </a:xfrm>
        </p:grpSpPr>
        <p:sp>
          <p:nvSpPr>
            <p:cNvPr id="58" name="Oval 22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97887" y="3589337"/>
              <a:ext cx="146051" cy="144463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Multiplizieren 409"/>
            <p:cNvSpPr/>
            <p:nvPr/>
          </p:nvSpPr>
          <p:spPr>
            <a:xfrm>
              <a:off x="2001520" y="3590925"/>
              <a:ext cx="139700" cy="139700"/>
            </a:xfrm>
            <a:prstGeom prst="mathMultiply">
              <a:avLst>
                <a:gd name="adj1" fmla="val 7449"/>
              </a:avLst>
            </a:prstGeom>
            <a:solidFill>
              <a:srgbClr val="00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76" name="Straight Arrow Connector 75"/>
          <p:cNvCxnSpPr>
            <a:stCxn id="24" idx="2"/>
            <a:endCxn id="55" idx="0"/>
          </p:cNvCxnSpPr>
          <p:nvPr/>
        </p:nvCxnSpPr>
        <p:spPr>
          <a:xfrm>
            <a:off x="2470230" y="5005003"/>
            <a:ext cx="0" cy="20231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6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260842" y="1093996"/>
            <a:ext cx="2376000" cy="90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Retrieve next dealing number from VTNUM_NUM_HDR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53020" y="2159710"/>
            <a:ext cx="2376000" cy="90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Retrieve next </a:t>
            </a:r>
            <a:r>
              <a:rPr lang="en-AU" sz="14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vol</a:t>
            </a:r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  <a:r>
              <a:rPr lang="en-AU" sz="14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fol</a:t>
            </a:r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numbers from VTSYS_NEXT_NO_CTL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Retrieve base values for number generation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Straight Arrow Connector 14"/>
          <p:cNvCxnSpPr>
            <a:endCxn id="17" idx="2"/>
          </p:cNvCxnSpPr>
          <p:nvPr/>
        </p:nvCxnSpPr>
        <p:spPr>
          <a:xfrm>
            <a:off x="3636842" y="1579996"/>
            <a:ext cx="50309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ung 407"/>
          <p:cNvGrpSpPr/>
          <p:nvPr/>
        </p:nvGrpSpPr>
        <p:grpSpPr>
          <a:xfrm>
            <a:off x="4139934" y="1330708"/>
            <a:ext cx="504056" cy="498575"/>
            <a:chOff x="1997887" y="3589337"/>
            <a:chExt cx="146051" cy="144463"/>
          </a:xfrm>
        </p:grpSpPr>
        <p:sp>
          <p:nvSpPr>
            <p:cNvPr id="17" name="Oval 22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997887" y="3589337"/>
              <a:ext cx="146051" cy="144463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Multiplizieren 409"/>
            <p:cNvSpPr/>
            <p:nvPr/>
          </p:nvSpPr>
          <p:spPr>
            <a:xfrm>
              <a:off x="2001520" y="3590925"/>
              <a:ext cx="139700" cy="139700"/>
            </a:xfrm>
            <a:prstGeom prst="mathMultiply">
              <a:avLst>
                <a:gd name="adj1" fmla="val 7449"/>
              </a:avLst>
            </a:prstGeom>
            <a:solidFill>
              <a:srgbClr val="00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ounded Rectangle 23"/>
          <p:cNvSpPr/>
          <p:nvPr/>
        </p:nvSpPr>
        <p:spPr>
          <a:xfrm>
            <a:off x="1243455" y="3211140"/>
            <a:ext cx="2376000" cy="90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Retrieve next </a:t>
            </a:r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proprietor group id </a:t>
            </a:r>
            <a:r>
              <a: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 VTSYS_NEXT_NO_CTL</a:t>
            </a:r>
          </a:p>
          <a:p>
            <a:pPr algn="ctr"/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5" name="Straight Arrow Connector 24"/>
          <p:cNvCxnSpPr>
            <a:stCxn id="8" idx="2"/>
            <a:endCxn id="10" idx="0"/>
          </p:cNvCxnSpPr>
          <p:nvPr/>
        </p:nvCxnSpPr>
        <p:spPr>
          <a:xfrm flipH="1">
            <a:off x="2441020" y="1993996"/>
            <a:ext cx="7822" cy="16571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2"/>
          </p:cNvCxnSpPr>
          <p:nvPr/>
        </p:nvCxnSpPr>
        <p:spPr>
          <a:xfrm>
            <a:off x="3629020" y="2613332"/>
            <a:ext cx="5028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ung 407"/>
          <p:cNvGrpSpPr/>
          <p:nvPr/>
        </p:nvGrpSpPr>
        <p:grpSpPr>
          <a:xfrm>
            <a:off x="4131848" y="2364044"/>
            <a:ext cx="504056" cy="498575"/>
            <a:chOff x="1997887" y="3589337"/>
            <a:chExt cx="146051" cy="144463"/>
          </a:xfrm>
        </p:grpSpPr>
        <p:sp>
          <p:nvSpPr>
            <p:cNvPr id="28" name="Oval 22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997887" y="3589337"/>
              <a:ext cx="146051" cy="144463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Multiplizieren 409"/>
            <p:cNvSpPr/>
            <p:nvPr/>
          </p:nvSpPr>
          <p:spPr>
            <a:xfrm>
              <a:off x="2001520" y="3590925"/>
              <a:ext cx="139700" cy="139700"/>
            </a:xfrm>
            <a:prstGeom prst="mathMultiply">
              <a:avLst>
                <a:gd name="adj1" fmla="val 7449"/>
              </a:avLst>
            </a:prstGeom>
            <a:solidFill>
              <a:srgbClr val="00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30" name="Straight Arrow Connector 29"/>
          <p:cNvCxnSpPr>
            <a:stCxn id="10" idx="2"/>
            <a:endCxn id="24" idx="0"/>
          </p:cNvCxnSpPr>
          <p:nvPr/>
        </p:nvCxnSpPr>
        <p:spPr>
          <a:xfrm flipH="1">
            <a:off x="2431455" y="3059710"/>
            <a:ext cx="9565" cy="15143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3" idx="2"/>
          </p:cNvCxnSpPr>
          <p:nvPr/>
        </p:nvCxnSpPr>
        <p:spPr>
          <a:xfrm>
            <a:off x="3610855" y="3679504"/>
            <a:ext cx="5028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ung 407"/>
          <p:cNvGrpSpPr/>
          <p:nvPr/>
        </p:nvGrpSpPr>
        <p:grpSpPr>
          <a:xfrm>
            <a:off x="4113683" y="3430216"/>
            <a:ext cx="504056" cy="498575"/>
            <a:chOff x="1997887" y="3589337"/>
            <a:chExt cx="146051" cy="144463"/>
          </a:xfrm>
        </p:grpSpPr>
        <p:sp>
          <p:nvSpPr>
            <p:cNvPr id="33" name="Oval 22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97887" y="3589337"/>
              <a:ext cx="146051" cy="144463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Multiplizieren 409"/>
            <p:cNvSpPr/>
            <p:nvPr/>
          </p:nvSpPr>
          <p:spPr>
            <a:xfrm>
              <a:off x="2001520" y="3590925"/>
              <a:ext cx="139700" cy="139700"/>
            </a:xfrm>
            <a:prstGeom prst="mathMultiply">
              <a:avLst>
                <a:gd name="adj1" fmla="val 7449"/>
              </a:avLst>
            </a:prstGeom>
            <a:solidFill>
              <a:srgbClr val="00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8507" y="1450104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42" name="Straight Arrow Connector 41"/>
          <p:cNvCxnSpPr>
            <a:stCxn id="41" idx="6"/>
          </p:cNvCxnSpPr>
          <p:nvPr/>
        </p:nvCxnSpPr>
        <p:spPr>
          <a:xfrm>
            <a:off x="991146" y="1579996"/>
            <a:ext cx="269696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2"/>
            <a:endCxn id="35" idx="0"/>
          </p:cNvCxnSpPr>
          <p:nvPr/>
        </p:nvCxnSpPr>
        <p:spPr>
          <a:xfrm>
            <a:off x="2431455" y="4111140"/>
            <a:ext cx="17886" cy="17545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261341" y="4286599"/>
            <a:ext cx="2376000" cy="90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Retrieve next land parcel id from VTSYS_NEXT_NO_CTL</a:t>
            </a:r>
          </a:p>
        </p:txBody>
      </p:sp>
      <p:cxnSp>
        <p:nvCxnSpPr>
          <p:cNvPr id="36" name="Straight Arrow Connector 35"/>
          <p:cNvCxnSpPr>
            <a:endCxn id="38" idx="2"/>
          </p:cNvCxnSpPr>
          <p:nvPr/>
        </p:nvCxnSpPr>
        <p:spPr>
          <a:xfrm>
            <a:off x="3610855" y="4754963"/>
            <a:ext cx="5028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pierung 407"/>
          <p:cNvGrpSpPr/>
          <p:nvPr/>
        </p:nvGrpSpPr>
        <p:grpSpPr>
          <a:xfrm>
            <a:off x="4113683" y="4505675"/>
            <a:ext cx="504056" cy="498575"/>
            <a:chOff x="1997887" y="3589337"/>
            <a:chExt cx="146051" cy="144463"/>
          </a:xfrm>
        </p:grpSpPr>
        <p:sp>
          <p:nvSpPr>
            <p:cNvPr id="38" name="Oval 22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997887" y="3589337"/>
              <a:ext cx="146051" cy="144463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Multiplizieren 409"/>
            <p:cNvSpPr/>
            <p:nvPr/>
          </p:nvSpPr>
          <p:spPr>
            <a:xfrm>
              <a:off x="2001520" y="3590925"/>
              <a:ext cx="139700" cy="139700"/>
            </a:xfrm>
            <a:prstGeom prst="mathMultiply">
              <a:avLst>
                <a:gd name="adj1" fmla="val 7449"/>
              </a:avLst>
            </a:prstGeom>
            <a:solidFill>
              <a:srgbClr val="00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22211" y="6423556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45" name="Straight Arrow Connector 44"/>
          <p:cNvCxnSpPr>
            <a:stCxn id="46" idx="2"/>
          </p:cNvCxnSpPr>
          <p:nvPr/>
        </p:nvCxnSpPr>
        <p:spPr>
          <a:xfrm>
            <a:off x="2453531" y="6266568"/>
            <a:ext cx="0" cy="1350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2"/>
            <a:endCxn id="46" idx="0"/>
          </p:cNvCxnSpPr>
          <p:nvPr/>
        </p:nvCxnSpPr>
        <p:spPr>
          <a:xfrm>
            <a:off x="2449341" y="5186599"/>
            <a:ext cx="4190" cy="17996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265531" y="5366568"/>
            <a:ext cx="2376000" cy="90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Retrieve next land parcel address id from VTSYS_NEXT_NO_CTL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47" name="Straight Arrow Connector 46"/>
          <p:cNvCxnSpPr>
            <a:stCxn id="46" idx="3"/>
            <a:endCxn id="49" idx="2"/>
          </p:cNvCxnSpPr>
          <p:nvPr/>
        </p:nvCxnSpPr>
        <p:spPr>
          <a:xfrm>
            <a:off x="3641531" y="5816568"/>
            <a:ext cx="43940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ung 407"/>
          <p:cNvGrpSpPr/>
          <p:nvPr/>
        </p:nvGrpSpPr>
        <p:grpSpPr>
          <a:xfrm>
            <a:off x="4080935" y="5567280"/>
            <a:ext cx="504056" cy="498575"/>
            <a:chOff x="1997887" y="3589337"/>
            <a:chExt cx="146051" cy="144463"/>
          </a:xfrm>
        </p:grpSpPr>
        <p:sp>
          <p:nvSpPr>
            <p:cNvPr id="49" name="Oval 22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97887" y="3589337"/>
              <a:ext cx="146051" cy="144463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Multiplizieren 409"/>
            <p:cNvSpPr/>
            <p:nvPr/>
          </p:nvSpPr>
          <p:spPr>
            <a:xfrm>
              <a:off x="2001520" y="3590925"/>
              <a:ext cx="139700" cy="139700"/>
            </a:xfrm>
            <a:prstGeom prst="mathMultiply">
              <a:avLst>
                <a:gd name="adj1" fmla="val 7449"/>
              </a:avLst>
            </a:prstGeom>
            <a:solidFill>
              <a:srgbClr val="00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0188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Prepare values for migration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4" name="Straight Arrow Connector 93"/>
          <p:cNvCxnSpPr>
            <a:endCxn id="121" idx="2"/>
          </p:cNvCxnSpPr>
          <p:nvPr/>
        </p:nvCxnSpPr>
        <p:spPr>
          <a:xfrm>
            <a:off x="4775738" y="5974868"/>
            <a:ext cx="33427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3" idx="2"/>
          </p:cNvCxnSpPr>
          <p:nvPr/>
        </p:nvCxnSpPr>
        <p:spPr>
          <a:xfrm>
            <a:off x="1908529" y="1730506"/>
            <a:ext cx="0" cy="20193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10010" y="5844976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4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1153" y="1240614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7" name="Straight Arrow Connector 136"/>
          <p:cNvCxnSpPr>
            <a:stCxn id="134" idx="6"/>
          </p:cNvCxnSpPr>
          <p:nvPr/>
        </p:nvCxnSpPr>
        <p:spPr>
          <a:xfrm>
            <a:off x="703792" y="1370506"/>
            <a:ext cx="280088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72529" y="1010506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Make local copies of crown land data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99440" y="1932442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Update municipality from </a:t>
            </a:r>
            <a:r>
              <a:rPr lang="en-AU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</a:t>
            </a:r>
            <a:r>
              <a:rPr lang="en-AU" sz="14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icmap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 flipH="1">
            <a:off x="2229631" y="2652442"/>
            <a:ext cx="5809" cy="21168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632160" y="2864125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Populate missing addresses from </a:t>
            </a:r>
            <a:r>
              <a:rPr lang="en-AU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</a:t>
            </a:r>
            <a:r>
              <a:rPr lang="en-AU" sz="14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icmap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577183" y="3576097"/>
            <a:ext cx="5809" cy="21168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979712" y="3787780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Retrieve Land Parcel Ids for parcels already in Freehold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09231" y="4490675"/>
            <a:ext cx="5809" cy="21168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11760" y="4702358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Match crown land administrators to </a:t>
            </a:r>
            <a:r>
              <a:rPr lang="en-AU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Govt</a:t>
            </a:r>
            <a:r>
              <a: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Propr</a:t>
            </a:r>
            <a:r>
              <a: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442000" y="5403185"/>
            <a:ext cx="5809" cy="21168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844529" y="5614868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Generate text version of CLSR for each parcel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16605" y="1956529"/>
            <a:ext cx="1620000" cy="54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Assess crown land record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2658" y="3877531"/>
            <a:ext cx="1620000" cy="54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land parcel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 land and folio record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23176" y="3877529"/>
            <a:ext cx="1620000" cy="54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active folio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46" name="Straight Arrow Connector 45"/>
          <p:cNvCxnSpPr>
            <a:stCxn id="8" idx="3"/>
            <a:endCxn id="45" idx="1"/>
          </p:cNvCxnSpPr>
          <p:nvPr/>
        </p:nvCxnSpPr>
        <p:spPr>
          <a:xfrm flipV="1">
            <a:off x="4632658" y="4147529"/>
            <a:ext cx="190518" cy="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" idx="2"/>
            <a:endCxn id="34" idx="1"/>
          </p:cNvCxnSpPr>
          <p:nvPr/>
        </p:nvCxnSpPr>
        <p:spPr>
          <a:xfrm rot="16200000" flipH="1">
            <a:off x="1042553" y="2880580"/>
            <a:ext cx="893934" cy="125831"/>
          </a:xfrm>
          <a:prstGeom prst="bentConnector2">
            <a:avLst/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4864555" y="2499395"/>
            <a:ext cx="1620000" cy="54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cancelled folio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47484" y="2532530"/>
            <a:ext cx="975174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Existing parcel</a:t>
            </a:r>
          </a:p>
        </p:txBody>
      </p:sp>
      <p:sp>
        <p:nvSpPr>
          <p:cNvPr id="81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34654" y="2658267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8370814" y="2788161"/>
            <a:ext cx="243860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6626481" y="3877530"/>
            <a:ext cx="1620000" cy="54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proprietorship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4" name="Straight Arrow Connector 93"/>
          <p:cNvCxnSpPr>
            <a:stCxn id="45" idx="3"/>
            <a:endCxn id="83" idx="1"/>
          </p:cNvCxnSpPr>
          <p:nvPr/>
        </p:nvCxnSpPr>
        <p:spPr>
          <a:xfrm>
            <a:off x="6443176" y="4147529"/>
            <a:ext cx="183305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7257798" y="5372621"/>
            <a:ext cx="1620000" cy="54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encumbrances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997575" y="4612892"/>
            <a:ext cx="1620000" cy="54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history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5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936478" y="6133072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6" name="Straight Arrow Connector 105"/>
          <p:cNvCxnSpPr>
            <a:stCxn id="103" idx="2"/>
            <a:endCxn id="105" idx="0"/>
          </p:cNvCxnSpPr>
          <p:nvPr/>
        </p:nvCxnSpPr>
        <p:spPr>
          <a:xfrm>
            <a:off x="8067798" y="5912621"/>
            <a:ext cx="0" cy="22045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418561" y="4405677"/>
            <a:ext cx="0" cy="19986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7807198" y="5152892"/>
            <a:ext cx="0" cy="21973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3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6399" y="1321553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30" name="Straight Arrow Connector 29"/>
          <p:cNvCxnSpPr>
            <a:stCxn id="29" idx="6"/>
            <a:endCxn id="64" idx="1"/>
          </p:cNvCxnSpPr>
          <p:nvPr/>
        </p:nvCxnSpPr>
        <p:spPr>
          <a:xfrm>
            <a:off x="429038" y="1451445"/>
            <a:ext cx="18756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19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35599" y="2532530"/>
            <a:ext cx="505800" cy="467950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4" name="AutoShape 19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52436" y="3156488"/>
            <a:ext cx="505800" cy="467950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41" name="Elbow Connector 40"/>
          <p:cNvCxnSpPr>
            <a:stCxn id="34" idx="0"/>
            <a:endCxn id="31" idx="1"/>
          </p:cNvCxnSpPr>
          <p:nvPr/>
        </p:nvCxnSpPr>
        <p:spPr>
          <a:xfrm rot="5400000" flipH="1" flipV="1">
            <a:off x="1875476" y="2696366"/>
            <a:ext cx="389983" cy="530263"/>
          </a:xfrm>
          <a:prstGeom prst="bentConnector2">
            <a:avLst/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4" idx="2"/>
            <a:endCxn id="8" idx="1"/>
          </p:cNvCxnSpPr>
          <p:nvPr/>
        </p:nvCxnSpPr>
        <p:spPr>
          <a:xfrm rot="16200000" flipH="1">
            <a:off x="2147451" y="3282323"/>
            <a:ext cx="523093" cy="1207322"/>
          </a:xfrm>
          <a:prstGeom prst="bentConnector2">
            <a:avLst/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22391" y="2705017"/>
            <a:ext cx="975174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Retired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63357" y="3749291"/>
            <a:ext cx="975174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Online</a:t>
            </a:r>
          </a:p>
        </p:txBody>
      </p:sp>
      <p:cxnSp>
        <p:nvCxnSpPr>
          <p:cNvPr id="63" name="Elbow Connector 62"/>
          <p:cNvCxnSpPr>
            <a:stCxn id="31" idx="3"/>
            <a:endCxn id="66" idx="1"/>
          </p:cNvCxnSpPr>
          <p:nvPr/>
        </p:nvCxnSpPr>
        <p:spPr>
          <a:xfrm>
            <a:off x="2841399" y="2766505"/>
            <a:ext cx="2023156" cy="289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3038579" y="3000480"/>
            <a:ext cx="1620000" cy="54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cancelled land parcel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8" name="Elbow Connector 67"/>
          <p:cNvCxnSpPr>
            <a:endCxn id="67" idx="1"/>
          </p:cNvCxnSpPr>
          <p:nvPr/>
        </p:nvCxnSpPr>
        <p:spPr>
          <a:xfrm>
            <a:off x="2588499" y="2970905"/>
            <a:ext cx="450080" cy="299575"/>
          </a:xfrm>
          <a:prstGeom prst="bentConnector3">
            <a:avLst>
              <a:gd name="adj1" fmla="val -791"/>
            </a:avLst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7" idx="3"/>
            <a:endCxn id="66" idx="2"/>
          </p:cNvCxnSpPr>
          <p:nvPr/>
        </p:nvCxnSpPr>
        <p:spPr>
          <a:xfrm flipV="1">
            <a:off x="4658579" y="3039395"/>
            <a:ext cx="1015976" cy="231085"/>
          </a:xfrm>
          <a:prstGeom prst="bentConnector2">
            <a:avLst/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69620" y="3029653"/>
            <a:ext cx="725941" cy="4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New </a:t>
            </a:r>
          </a:p>
          <a:p>
            <a:pPr>
              <a:lnSpc>
                <a:spcPct val="150000"/>
              </a:lnSpc>
            </a:pPr>
            <a:r>
              <a:rPr lang="en-AU" sz="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parcel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752184" y="2519010"/>
            <a:ext cx="1620000" cy="54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history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503710" y="2766506"/>
            <a:ext cx="243860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616605" y="1181445"/>
            <a:ext cx="1620000" cy="54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lodgement / case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5" name="Straight Arrow Connector 64"/>
          <p:cNvCxnSpPr>
            <a:stCxn id="64" idx="2"/>
            <a:endCxn id="5" idx="0"/>
          </p:cNvCxnSpPr>
          <p:nvPr/>
        </p:nvCxnSpPr>
        <p:spPr>
          <a:xfrm>
            <a:off x="1426605" y="1721445"/>
            <a:ext cx="0" cy="2350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6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768" y="1277226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 next land parcel ID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land parcel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725121" y="2177226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land parcel record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4" name="Straight Arrow Connector 93"/>
          <p:cNvCxnSpPr>
            <a:endCxn id="121" idx="2"/>
          </p:cNvCxnSpPr>
          <p:nvPr/>
        </p:nvCxnSpPr>
        <p:spPr>
          <a:xfrm>
            <a:off x="4362891" y="4342469"/>
            <a:ext cx="3464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67173" y="2897226"/>
            <a:ext cx="0" cy="1800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709291" y="4212577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2445201" y="1997226"/>
            <a:ext cx="0" cy="1800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05041" y="1507334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7" name="Straight Arrow Connector 136"/>
          <p:cNvCxnSpPr>
            <a:stCxn id="134" idx="6"/>
            <a:endCxn id="5" idx="1"/>
          </p:cNvCxnSpPr>
          <p:nvPr/>
        </p:nvCxnSpPr>
        <p:spPr>
          <a:xfrm>
            <a:off x="1267680" y="1637226"/>
            <a:ext cx="280088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120852" y="3077226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land municipality record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023963" y="3802469"/>
            <a:ext cx="0" cy="1800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490891" y="3982469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present, create land address record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02578" y="2290612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 next </a:t>
            </a:r>
            <a:r>
              <a:rPr lang="en-AU" sz="14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vol</a:t>
            </a:r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</a:t>
            </a:r>
            <a:r>
              <a:rPr lang="en-AU" sz="14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fol</a:t>
            </a:r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numbers and CD number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folio record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700000" y="4275786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folio / parcel </a:t>
            </a:r>
            <a:r>
              <a:rPr lang="en-AU" sz="14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xref</a:t>
            </a:r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record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195736" y="3315576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folio record</a:t>
            </a:r>
          </a:p>
          <a:p>
            <a:pPr algn="ctr"/>
            <a:r>
              <a:rPr lang="en-AU" sz="9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Vol</a:t>
            </a:r>
            <a:r>
              <a:rPr lang="en-AU" sz="9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</a:t>
            </a:r>
            <a:r>
              <a:rPr lang="en-AU" sz="9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Fol</a:t>
            </a:r>
            <a:r>
              <a:rPr lang="en-AU" sz="9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,. Folio derivation dealing, CD No</a:t>
            </a:r>
            <a:endParaRPr lang="en-AU" sz="9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4" name="Straight Arrow Connector 93"/>
          <p:cNvCxnSpPr>
            <a:endCxn id="121" idx="2"/>
          </p:cNvCxnSpPr>
          <p:nvPr/>
        </p:nvCxnSpPr>
        <p:spPr>
          <a:xfrm>
            <a:off x="4563207" y="4635786"/>
            <a:ext cx="3464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204056" y="4004527"/>
            <a:ext cx="0" cy="27126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09607" y="4505894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2800011" y="3010612"/>
            <a:ext cx="0" cy="30496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05041" y="1507334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7" name="Straight Arrow Connector 136"/>
          <p:cNvCxnSpPr>
            <a:stCxn id="134" idx="6"/>
            <a:endCxn id="12" idx="1"/>
          </p:cNvCxnSpPr>
          <p:nvPr/>
        </p:nvCxnSpPr>
        <p:spPr>
          <a:xfrm>
            <a:off x="1267680" y="1637226"/>
            <a:ext cx="22877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496452" y="1277226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folio &amp; proprietorship dealing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32452" y="1985648"/>
            <a:ext cx="0" cy="30496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768" y="1277226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proprietor group record</a:t>
            </a:r>
          </a:p>
          <a:p>
            <a:pPr algn="ctr"/>
            <a:r>
              <a:rPr lang="en-AU" sz="9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Vol</a:t>
            </a:r>
            <a:r>
              <a:rPr lang="en-AU" sz="9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</a:t>
            </a:r>
            <a:r>
              <a:rPr lang="en-AU" sz="9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Fol</a:t>
            </a:r>
            <a:r>
              <a:rPr lang="en-AU" sz="9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,. Proprietorship dealing</a:t>
            </a:r>
            <a:endParaRPr lang="en-AU" sz="14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proprietorship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873271" y="2302190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proprietor record</a:t>
            </a:r>
          </a:p>
          <a:p>
            <a:pPr algn="ctr"/>
            <a:r>
              <a:rPr lang="en-AU" sz="9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Govt</a:t>
            </a:r>
            <a:r>
              <a:rPr lang="en-AU" sz="9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AU" sz="9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Propr</a:t>
            </a:r>
            <a:r>
              <a:rPr lang="en-AU" sz="9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</a:t>
            </a:r>
            <a:endParaRPr lang="en-AU" sz="9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4" name="Straight Arrow Connector 93"/>
          <p:cNvCxnSpPr>
            <a:stCxn id="14" idx="3"/>
            <a:endCxn id="121" idx="2"/>
          </p:cNvCxnSpPr>
          <p:nvPr/>
        </p:nvCxnSpPr>
        <p:spPr>
          <a:xfrm>
            <a:off x="4177319" y="3735818"/>
            <a:ext cx="34895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26269" y="3605926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27" name="Straight Arrow Connector 126"/>
          <p:cNvCxnSpPr>
            <a:stCxn id="5" idx="2"/>
          </p:cNvCxnSpPr>
          <p:nvPr/>
        </p:nvCxnSpPr>
        <p:spPr>
          <a:xfrm>
            <a:off x="2483768" y="2033226"/>
            <a:ext cx="0" cy="26896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05041" y="1507334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7" name="Straight Arrow Connector 136"/>
          <p:cNvCxnSpPr>
            <a:stCxn id="134" idx="6"/>
            <a:endCxn id="5" idx="1"/>
          </p:cNvCxnSpPr>
          <p:nvPr/>
        </p:nvCxnSpPr>
        <p:spPr>
          <a:xfrm>
            <a:off x="1267680" y="1637226"/>
            <a:ext cx="280088" cy="180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305319" y="3357818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proprietor address record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09375" y="3086559"/>
            <a:ext cx="0" cy="27126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37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768" y="1277226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endorsement header record</a:t>
            </a:r>
          </a:p>
          <a:p>
            <a:pPr algn="ctr"/>
            <a:r>
              <a:rPr lang="en-AU" sz="9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Vol</a:t>
            </a:r>
            <a:r>
              <a:rPr lang="en-AU" sz="9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</a:t>
            </a:r>
            <a:r>
              <a:rPr lang="en-AU" sz="9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Fol</a:t>
            </a:r>
            <a:r>
              <a:rPr lang="en-AU" sz="9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,. Proprietorship dealing</a:t>
            </a:r>
            <a:endParaRPr lang="en-AU" sz="14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history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873271" y="2302190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Insert endorsement lines from generated CLSR</a:t>
            </a:r>
            <a:endParaRPr lang="en-AU" sz="9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4" name="Straight Arrow Connector 93"/>
          <p:cNvCxnSpPr>
            <a:endCxn id="121" idx="2"/>
          </p:cNvCxnSpPr>
          <p:nvPr/>
        </p:nvCxnSpPr>
        <p:spPr>
          <a:xfrm>
            <a:off x="3784009" y="2680190"/>
            <a:ext cx="34895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32959" y="2550298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27" name="Straight Arrow Connector 126"/>
          <p:cNvCxnSpPr>
            <a:stCxn id="5" idx="2"/>
          </p:cNvCxnSpPr>
          <p:nvPr/>
        </p:nvCxnSpPr>
        <p:spPr>
          <a:xfrm>
            <a:off x="2483768" y="2033226"/>
            <a:ext cx="0" cy="26896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05041" y="1507334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7" name="Straight Arrow Connector 136"/>
          <p:cNvCxnSpPr>
            <a:stCxn id="134" idx="6"/>
            <a:endCxn id="5" idx="1"/>
          </p:cNvCxnSpPr>
          <p:nvPr/>
        </p:nvCxnSpPr>
        <p:spPr>
          <a:xfrm>
            <a:off x="1267680" y="1637226"/>
            <a:ext cx="280088" cy="180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9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RYGrz6fUmSbPnU0mpgi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RYGrz6fUmSbPnU0mpgi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RYGrz6fUmSbPnU0mpgi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RYGrz6fUmSbPnU0mpgi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RYGrz6fUmSbPnU0mpgi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ah0kzfWjEqDJbQr9Lza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ah0kzfWjEqDJbQr9LzaP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RYGrz6fUmSbPnU0mpgi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RYGrz6fUmSbPnU0mpgi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RYGrz6fUmSbPnU0mpgi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RYGrz6fUmSbPnU0mpgi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RYGrz6fUmSbPnU0mpgi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475</Words>
  <Application>Microsoft Office PowerPoint</Application>
  <PresentationFormat>On-screen Show (4:3)</PresentationFormat>
  <Paragraphs>99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Victorian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Kloot</dc:creator>
  <cp:lastModifiedBy>Neil Kloot</cp:lastModifiedBy>
  <cp:revision>52</cp:revision>
  <dcterms:created xsi:type="dcterms:W3CDTF">2016-01-05T22:09:32Z</dcterms:created>
  <dcterms:modified xsi:type="dcterms:W3CDTF">2016-05-11T00:46:11Z</dcterms:modified>
</cp:coreProperties>
</file>