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8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39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7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3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39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76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63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1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4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7770-02D1-4727-BB0B-7E361348242C}" type="datetimeFigureOut">
              <a:rPr lang="en-AU" smtClean="0"/>
              <a:t>11/05/2016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C0D0-D82C-4F6A-8BA3-8F34F0A07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89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1219336" y="2117375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crown land 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records and prepare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vals</a:t>
            </a:r>
            <a:endParaRPr lang="en-AU" sz="1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28510" y="1937375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1867408" y="4007362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 values for number 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generation and reset next values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75574" y="3827362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155440" y="4941749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Re-generate land parcel and folio records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migration process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78133" y="4761749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960304" y="1163389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all new admin values exist to support crown land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43572" y="5715735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6606" y="6143843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376" y="1411497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3" name="Straight Arrow Connector 22"/>
          <p:cNvCxnSpPr>
            <a:stCxn id="22" idx="6"/>
            <a:endCxn id="16" idx="1"/>
          </p:cNvCxnSpPr>
          <p:nvPr/>
        </p:nvCxnSpPr>
        <p:spPr>
          <a:xfrm>
            <a:off x="666015" y="1541389"/>
            <a:ext cx="29428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407468" y="5895735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SQL scripts &amp; log / report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43163" y="5895734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Execute SQL scripts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 flipV="1">
            <a:off x="4783732" y="6273734"/>
            <a:ext cx="259431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18" idx="2"/>
          </p:cNvCxnSpPr>
          <p:nvPr/>
        </p:nvCxnSpPr>
        <p:spPr>
          <a:xfrm>
            <a:off x="7419427" y="6273734"/>
            <a:ext cx="277179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487442" y="3072251"/>
            <a:ext cx="2376264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land parcel and folio records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410135" y="2881345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06360" y="1058348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temporary reservation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encumbrances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06361" y="2149069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permanent reservation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567494" y="1058348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RT1 dealing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16" name="Straight Arrow Connector 115"/>
          <p:cNvCxnSpPr>
            <a:stCxn id="5" idx="3"/>
            <a:endCxn id="66" idx="1"/>
          </p:cNvCxnSpPr>
          <p:nvPr/>
        </p:nvCxnSpPr>
        <p:spPr>
          <a:xfrm>
            <a:off x="3146360" y="1256348"/>
            <a:ext cx="421134" cy="0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1723" y="112645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400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534362" y="1256348"/>
            <a:ext cx="27199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197094" y="1061774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RT1 endorsements</a:t>
            </a:r>
          </a:p>
        </p:txBody>
      </p:sp>
      <p:cxnSp>
        <p:nvCxnSpPr>
          <p:cNvPr id="32" name="Straight Arrow Connector 31"/>
          <p:cNvCxnSpPr>
            <a:stCxn id="66" idx="3"/>
            <a:endCxn id="30" idx="1"/>
          </p:cNvCxnSpPr>
          <p:nvPr/>
        </p:nvCxnSpPr>
        <p:spPr>
          <a:xfrm>
            <a:off x="5907494" y="1256348"/>
            <a:ext cx="289600" cy="342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  <a:endCxn id="61" idx="0"/>
          </p:cNvCxnSpPr>
          <p:nvPr/>
        </p:nvCxnSpPr>
        <p:spPr>
          <a:xfrm rot="5400000">
            <a:off x="4326081" y="-891945"/>
            <a:ext cx="691295" cy="539073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59402" y="2155005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RP1 dealing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7" name="Straight Arrow Connector 36"/>
          <p:cNvCxnSpPr>
            <a:stCxn id="61" idx="3"/>
            <a:endCxn id="36" idx="1"/>
          </p:cNvCxnSpPr>
          <p:nvPr/>
        </p:nvCxnSpPr>
        <p:spPr>
          <a:xfrm>
            <a:off x="3146361" y="2347069"/>
            <a:ext cx="413041" cy="5936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189002" y="2155005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RP1 endorsements</a:t>
            </a:r>
          </a:p>
        </p:txBody>
      </p:sp>
      <p:cxnSp>
        <p:nvCxnSpPr>
          <p:cNvPr id="42" name="Straight Arrow Connector 41"/>
          <p:cNvCxnSpPr>
            <a:stCxn id="36" idx="3"/>
            <a:endCxn id="40" idx="1"/>
          </p:cNvCxnSpPr>
          <p:nvPr/>
        </p:nvCxnSpPr>
        <p:spPr>
          <a:xfrm>
            <a:off x="5899402" y="2353005"/>
            <a:ext cx="2896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0" idx="2"/>
            <a:endCxn id="45" idx="0"/>
          </p:cNvCxnSpPr>
          <p:nvPr/>
        </p:nvCxnSpPr>
        <p:spPr>
          <a:xfrm rot="5400000">
            <a:off x="4304572" y="222793"/>
            <a:ext cx="726218" cy="53826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06360" y="3277223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native title claim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567494" y="3281198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LU1 dealing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7" name="Straight Arrow Connector 46"/>
          <p:cNvCxnSpPr>
            <a:stCxn id="45" idx="3"/>
            <a:endCxn id="46" idx="1"/>
          </p:cNvCxnSpPr>
          <p:nvPr/>
        </p:nvCxnSpPr>
        <p:spPr>
          <a:xfrm>
            <a:off x="3146360" y="3475223"/>
            <a:ext cx="421134" cy="3975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215764" y="3280301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LU1 endorsements</a:t>
            </a:r>
          </a:p>
        </p:txBody>
      </p:sp>
      <p:cxnSp>
        <p:nvCxnSpPr>
          <p:cNvPr id="52" name="Straight Arrow Connector 51"/>
          <p:cNvCxnSpPr>
            <a:stCxn id="46" idx="3"/>
            <a:endCxn id="50" idx="1"/>
          </p:cNvCxnSpPr>
          <p:nvPr/>
        </p:nvCxnSpPr>
        <p:spPr>
          <a:xfrm flipV="1">
            <a:off x="5907494" y="3478301"/>
            <a:ext cx="308270" cy="89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0" idx="2"/>
            <a:endCxn id="70" idx="0"/>
          </p:cNvCxnSpPr>
          <p:nvPr/>
        </p:nvCxnSpPr>
        <p:spPr>
          <a:xfrm rot="5400000">
            <a:off x="4285994" y="1357543"/>
            <a:ext cx="781013" cy="54185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97235" y="4457314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a freehold crown lease folio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567494" y="4459446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CRLE dealing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2" name="Straight Arrow Connector 71"/>
          <p:cNvCxnSpPr>
            <a:stCxn id="70" idx="3"/>
            <a:endCxn id="71" idx="1"/>
          </p:cNvCxnSpPr>
          <p:nvPr/>
        </p:nvCxnSpPr>
        <p:spPr>
          <a:xfrm>
            <a:off x="3137235" y="4655314"/>
            <a:ext cx="430259" cy="2132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32070" y="635272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600"/>
          </a:p>
        </p:txBody>
      </p:sp>
      <p:sp>
        <p:nvSpPr>
          <p:cNvPr id="76" name="Rounded Rectangle 75"/>
          <p:cNvSpPr/>
          <p:nvPr/>
        </p:nvSpPr>
        <p:spPr>
          <a:xfrm>
            <a:off x="6249558" y="4462177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CRLE endorsements</a:t>
            </a:r>
          </a:p>
        </p:txBody>
      </p:sp>
      <p:cxnSp>
        <p:nvCxnSpPr>
          <p:cNvPr id="78" name="Straight Arrow Connector 77"/>
          <p:cNvCxnSpPr>
            <a:stCxn id="71" idx="3"/>
            <a:endCxn id="76" idx="1"/>
          </p:cNvCxnSpPr>
          <p:nvPr/>
        </p:nvCxnSpPr>
        <p:spPr>
          <a:xfrm>
            <a:off x="5907494" y="4657446"/>
            <a:ext cx="342064" cy="27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6" idx="2"/>
            <a:endCxn id="100" idx="0"/>
          </p:cNvCxnSpPr>
          <p:nvPr/>
        </p:nvCxnSpPr>
        <p:spPr>
          <a:xfrm rot="5400000">
            <a:off x="4295664" y="2537353"/>
            <a:ext cx="803071" cy="54447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804839" y="5661248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if land has a </a:t>
            </a:r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government road</a:t>
            </a:r>
            <a:endParaRPr lang="en-AU" sz="11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548620" y="5648215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</a:t>
            </a:r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G1 dealing</a:t>
            </a:r>
            <a:endParaRPr lang="en-AU" sz="11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AU" sz="7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number</a:t>
            </a:r>
            <a:endParaRPr lang="en-AU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2" name="Straight Arrow Connector 101"/>
          <p:cNvCxnSpPr>
            <a:stCxn id="100" idx="3"/>
            <a:endCxn id="101" idx="1"/>
          </p:cNvCxnSpPr>
          <p:nvPr/>
        </p:nvCxnSpPr>
        <p:spPr>
          <a:xfrm flipV="1">
            <a:off x="3144839" y="5846215"/>
            <a:ext cx="403781" cy="13033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230684" y="5650946"/>
            <a:ext cx="2340000" cy="39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</a:t>
            </a:r>
            <a:r>
              <a:rPr lang="en-AU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G1 endorsements</a:t>
            </a:r>
            <a:endParaRPr lang="en-AU" sz="11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6" name="Straight Arrow Connector 105"/>
          <p:cNvCxnSpPr>
            <a:stCxn id="101" idx="3"/>
            <a:endCxn id="105" idx="1"/>
          </p:cNvCxnSpPr>
          <p:nvPr/>
        </p:nvCxnSpPr>
        <p:spPr>
          <a:xfrm>
            <a:off x="5888620" y="5846215"/>
            <a:ext cx="342064" cy="27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2"/>
          </p:cNvCxnSpPr>
          <p:nvPr/>
        </p:nvCxnSpPr>
        <p:spPr>
          <a:xfrm>
            <a:off x="1974839" y="6057248"/>
            <a:ext cx="1104" cy="2674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05" idx="2"/>
            <a:endCxn id="73" idx="6"/>
          </p:cNvCxnSpPr>
          <p:nvPr/>
        </p:nvCxnSpPr>
        <p:spPr>
          <a:xfrm rot="5400000">
            <a:off x="4529861" y="3611795"/>
            <a:ext cx="435672" cy="5305975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5" idx="2"/>
            <a:endCxn id="61" idx="0"/>
          </p:cNvCxnSpPr>
          <p:nvPr/>
        </p:nvCxnSpPr>
        <p:spPr>
          <a:xfrm rot="16200000" flipH="1">
            <a:off x="1629000" y="1801707"/>
            <a:ext cx="694721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61" idx="2"/>
          </p:cNvCxnSpPr>
          <p:nvPr/>
        </p:nvCxnSpPr>
        <p:spPr>
          <a:xfrm rot="5400000">
            <a:off x="1629268" y="2887018"/>
            <a:ext cx="689043" cy="51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45" idx="2"/>
            <a:endCxn id="70" idx="0"/>
          </p:cNvCxnSpPr>
          <p:nvPr/>
        </p:nvCxnSpPr>
        <p:spPr>
          <a:xfrm rot="5400000">
            <a:off x="1579753" y="4060706"/>
            <a:ext cx="784091" cy="91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0" idx="2"/>
          </p:cNvCxnSpPr>
          <p:nvPr/>
        </p:nvCxnSpPr>
        <p:spPr>
          <a:xfrm rot="5400000">
            <a:off x="1573851" y="5243074"/>
            <a:ext cx="783145" cy="362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59225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dealing record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dealing </a:t>
            </a:r>
            <a:r>
              <a:rPr lang="en-AU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</a:t>
            </a:r>
            <a:endParaRPr lang="en-AU" sz="1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encumbrance dealing records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157169" y="3293449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encumbrance record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725121" y="2302190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folio dealing record</a:t>
            </a:r>
          </a:p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AU" sz="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(part / whole)</a:t>
            </a:r>
            <a:endParaRPr lang="en-AU" sz="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029169" y="3671449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6" idx="2"/>
          </p:cNvCxnSpPr>
          <p:nvPr/>
        </p:nvCxnSpPr>
        <p:spPr>
          <a:xfrm>
            <a:off x="2661121" y="3058190"/>
            <a:ext cx="104" cy="2352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78119" y="3541557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5" idx="2"/>
          </p:cNvCxnSpPr>
          <p:nvPr/>
        </p:nvCxnSpPr>
        <p:spPr>
          <a:xfrm>
            <a:off x="2483768" y="2015225"/>
            <a:ext cx="0" cy="268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 flipV="1">
            <a:off x="1267680" y="1637225"/>
            <a:ext cx="280088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encumbrance endorsement lines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902638" y="2666399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live endorsement 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line(s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70590" y="1508535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live endorsement header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727106" y="5324904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6" idx="2"/>
          </p:cNvCxnSpPr>
          <p:nvPr/>
        </p:nvCxnSpPr>
        <p:spPr>
          <a:xfrm>
            <a:off x="2406590" y="2264535"/>
            <a:ext cx="104" cy="40186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76056" y="5195012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134" idx="6"/>
            <a:endCxn id="66" idx="1"/>
          </p:cNvCxnSpPr>
          <p:nvPr/>
        </p:nvCxnSpPr>
        <p:spPr>
          <a:xfrm flipV="1">
            <a:off x="1051552" y="1886535"/>
            <a:ext cx="419038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88913" y="175664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Rounded Rectangle 9"/>
          <p:cNvSpPr/>
          <p:nvPr/>
        </p:nvSpPr>
        <p:spPr>
          <a:xfrm>
            <a:off x="2838638" y="4946904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history endorsement 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line(s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06590" y="3789040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history endorsement header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3342590" y="4545040"/>
            <a:ext cx="104" cy="40186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15816" y="3422399"/>
            <a:ext cx="104" cy="40186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77226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crown land parent / child SPIs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parent/child folio records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5519194" y="2987677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68144" y="2857785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5" idx="2"/>
          </p:cNvCxnSpPr>
          <p:nvPr/>
        </p:nvCxnSpPr>
        <p:spPr>
          <a:xfrm>
            <a:off x="2483768" y="2033226"/>
            <a:ext cx="0" cy="268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1267680" y="1637226"/>
            <a:ext cx="280088" cy="18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725120" y="2302190"/>
            <a:ext cx="3782983" cy="1370975"/>
            <a:chOff x="1725120" y="2302190"/>
            <a:chExt cx="3782983" cy="1370975"/>
          </a:xfrm>
        </p:grpSpPr>
        <p:sp>
          <p:nvSpPr>
            <p:cNvPr id="66" name="Rounded Rectangle 65"/>
            <p:cNvSpPr/>
            <p:nvPr/>
          </p:nvSpPr>
          <p:spPr>
            <a:xfrm>
              <a:off x="1725120" y="2302190"/>
              <a:ext cx="3782983" cy="137097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For each combo, check if </a:t>
              </a:r>
              <a:r>
                <a:rPr lang="en-AU" sz="1400" dirty="0" err="1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vol</a:t>
              </a:r>
              <a:r>
                <a:rPr lang="en-AU" sz="1400" dirty="0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/</a:t>
              </a:r>
              <a:r>
                <a:rPr lang="en-AU" sz="1400" dirty="0" err="1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fols</a:t>
              </a:r>
              <a:r>
                <a:rPr lang="en-AU" sz="1400" dirty="0" smtClean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exist and parent / child relationship exists, then create as necessary</a:t>
              </a:r>
              <a:endPara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ebogener Pfeil 487"/>
            <p:cNvSpPr/>
            <p:nvPr/>
          </p:nvSpPr>
          <p:spPr>
            <a:xfrm rot="16200000" flipH="1">
              <a:off x="3419768" y="3388126"/>
              <a:ext cx="236855" cy="236855"/>
            </a:xfrm>
            <a:prstGeom prst="circularArrow">
              <a:avLst>
                <a:gd name="adj1" fmla="val 726"/>
                <a:gd name="adj2" fmla="val 1142319"/>
                <a:gd name="adj3" fmla="val 20457684"/>
                <a:gd name="adj4" fmla="val 853095"/>
                <a:gd name="adj5" fmla="val 12135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078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00799" y="1153789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crown land dealing types exist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2488931" y="1981789"/>
            <a:ext cx="0" cy="18210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00799" y="2163893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crown encumbrance types exist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93001" y="3145812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crown folio type exists</a:t>
            </a:r>
          </a:p>
          <a:p>
            <a:pPr algn="ctr"/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Retrieve new crown land admin values exist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Arrow Connector 14"/>
          <p:cNvCxnSpPr>
            <a:stCxn id="5" idx="3"/>
            <a:endCxn id="17" idx="2"/>
          </p:cNvCxnSpPr>
          <p:nvPr/>
        </p:nvCxnSpPr>
        <p:spPr>
          <a:xfrm>
            <a:off x="3677063" y="1567789"/>
            <a:ext cx="51202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ung 407"/>
          <p:cNvGrpSpPr/>
          <p:nvPr/>
        </p:nvGrpSpPr>
        <p:grpSpPr>
          <a:xfrm>
            <a:off x="4189086" y="1318501"/>
            <a:ext cx="504056" cy="498575"/>
            <a:chOff x="1997887" y="3589337"/>
            <a:chExt cx="146051" cy="144463"/>
          </a:xfrm>
        </p:grpSpPr>
        <p:sp>
          <p:nvSpPr>
            <p:cNvPr id="17" name="Oval 22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ounded Rectangle 23"/>
          <p:cNvSpPr/>
          <p:nvPr/>
        </p:nvSpPr>
        <p:spPr>
          <a:xfrm>
            <a:off x="1282098" y="4177003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crown land administrator proprietor type exists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2481133" y="2991893"/>
            <a:ext cx="7798" cy="1539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28" idx="2"/>
          </p:cNvCxnSpPr>
          <p:nvPr/>
        </p:nvCxnSpPr>
        <p:spPr>
          <a:xfrm>
            <a:off x="3677063" y="2577893"/>
            <a:ext cx="49346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ung 407"/>
          <p:cNvGrpSpPr/>
          <p:nvPr/>
        </p:nvGrpSpPr>
        <p:grpSpPr>
          <a:xfrm>
            <a:off x="4170530" y="2328605"/>
            <a:ext cx="504056" cy="498575"/>
            <a:chOff x="1997887" y="3589337"/>
            <a:chExt cx="146051" cy="144463"/>
          </a:xfrm>
        </p:grpSpPr>
        <p:sp>
          <p:nvSpPr>
            <p:cNvPr id="28" name="Oval 2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0" name="Straight Arrow Connector 29"/>
          <p:cNvCxnSpPr>
            <a:stCxn id="10" idx="2"/>
            <a:endCxn id="24" idx="0"/>
          </p:cNvCxnSpPr>
          <p:nvPr/>
        </p:nvCxnSpPr>
        <p:spPr>
          <a:xfrm flipH="1">
            <a:off x="2470230" y="3973812"/>
            <a:ext cx="10903" cy="20319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33" idx="2"/>
          </p:cNvCxnSpPr>
          <p:nvPr/>
        </p:nvCxnSpPr>
        <p:spPr>
          <a:xfrm>
            <a:off x="3669265" y="3559812"/>
            <a:ext cx="46369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ung 407"/>
          <p:cNvGrpSpPr/>
          <p:nvPr/>
        </p:nvGrpSpPr>
        <p:grpSpPr>
          <a:xfrm>
            <a:off x="4132959" y="3310524"/>
            <a:ext cx="504056" cy="498575"/>
            <a:chOff x="1997887" y="3589337"/>
            <a:chExt cx="146051" cy="144463"/>
          </a:xfrm>
        </p:grpSpPr>
        <p:sp>
          <p:nvSpPr>
            <p:cNvPr id="33" name="Oval 22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5" name="Straight Arrow Connector 34"/>
          <p:cNvCxnSpPr>
            <a:stCxn id="24" idx="3"/>
            <a:endCxn id="37" idx="2"/>
          </p:cNvCxnSpPr>
          <p:nvPr/>
        </p:nvCxnSpPr>
        <p:spPr>
          <a:xfrm>
            <a:off x="3658362" y="4591003"/>
            <a:ext cx="4261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ung 407"/>
          <p:cNvGrpSpPr/>
          <p:nvPr/>
        </p:nvGrpSpPr>
        <p:grpSpPr>
          <a:xfrm>
            <a:off x="4084534" y="4341715"/>
            <a:ext cx="504056" cy="498575"/>
            <a:chOff x="1997887" y="3589337"/>
            <a:chExt cx="146051" cy="144463"/>
          </a:xfrm>
        </p:grpSpPr>
        <p:sp>
          <p:nvSpPr>
            <p:cNvPr id="37" name="Oval 22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073" y="1435158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0" name="Straight Arrow Connector 39"/>
          <p:cNvCxnSpPr>
            <a:stCxn id="39" idx="6"/>
          </p:cNvCxnSpPr>
          <p:nvPr/>
        </p:nvCxnSpPr>
        <p:spPr>
          <a:xfrm>
            <a:off x="998712" y="1565050"/>
            <a:ext cx="29428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38910" y="623729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7" name="Straight Arrow Connector 46"/>
          <p:cNvCxnSpPr>
            <a:stCxn id="55" idx="2"/>
            <a:endCxn id="46" idx="0"/>
          </p:cNvCxnSpPr>
          <p:nvPr/>
        </p:nvCxnSpPr>
        <p:spPr>
          <a:xfrm>
            <a:off x="2470230" y="6035322"/>
            <a:ext cx="0" cy="20197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282098" y="5207322"/>
            <a:ext cx="2376264" cy="82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Verify all crown land administrators have matching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govt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propr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Straight Arrow Connector 55"/>
          <p:cNvCxnSpPr>
            <a:stCxn id="55" idx="3"/>
            <a:endCxn id="58" idx="2"/>
          </p:cNvCxnSpPr>
          <p:nvPr/>
        </p:nvCxnSpPr>
        <p:spPr>
          <a:xfrm>
            <a:off x="3658362" y="5621322"/>
            <a:ext cx="44439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ung 407"/>
          <p:cNvGrpSpPr/>
          <p:nvPr/>
        </p:nvGrpSpPr>
        <p:grpSpPr>
          <a:xfrm>
            <a:off x="4102755" y="5372034"/>
            <a:ext cx="504056" cy="498575"/>
            <a:chOff x="1997887" y="3589337"/>
            <a:chExt cx="146051" cy="144463"/>
          </a:xfrm>
        </p:grpSpPr>
        <p:sp>
          <p:nvSpPr>
            <p:cNvPr id="58" name="Oval 22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76" name="Straight Arrow Connector 75"/>
          <p:cNvCxnSpPr>
            <a:stCxn id="24" idx="2"/>
            <a:endCxn id="55" idx="0"/>
          </p:cNvCxnSpPr>
          <p:nvPr/>
        </p:nvCxnSpPr>
        <p:spPr>
          <a:xfrm>
            <a:off x="2470230" y="5005003"/>
            <a:ext cx="0" cy="2023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260842" y="1093996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dealing number from VTNUM_NUM_HDR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53020" y="2159710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numbers from VTSYS_NEXT_NO_CTL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Retrieve base values for number generation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Arrow Connector 14"/>
          <p:cNvCxnSpPr>
            <a:endCxn id="17" idx="2"/>
          </p:cNvCxnSpPr>
          <p:nvPr/>
        </p:nvCxnSpPr>
        <p:spPr>
          <a:xfrm>
            <a:off x="3636842" y="1579996"/>
            <a:ext cx="50309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ung 407"/>
          <p:cNvGrpSpPr/>
          <p:nvPr/>
        </p:nvGrpSpPr>
        <p:grpSpPr>
          <a:xfrm>
            <a:off x="4139934" y="1330708"/>
            <a:ext cx="504056" cy="498575"/>
            <a:chOff x="1997887" y="3589337"/>
            <a:chExt cx="146051" cy="144463"/>
          </a:xfrm>
        </p:grpSpPr>
        <p:sp>
          <p:nvSpPr>
            <p:cNvPr id="17" name="Oval 22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ounded Rectangle 23"/>
          <p:cNvSpPr/>
          <p:nvPr/>
        </p:nvSpPr>
        <p:spPr>
          <a:xfrm>
            <a:off x="1243455" y="3211140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proprietor group id 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VTSYS_NEXT_NO_CTL</a:t>
            </a:r>
          </a:p>
          <a:p>
            <a:pPr algn="ctr"/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2441020" y="1993996"/>
            <a:ext cx="7822" cy="16571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2"/>
          </p:cNvCxnSpPr>
          <p:nvPr/>
        </p:nvCxnSpPr>
        <p:spPr>
          <a:xfrm>
            <a:off x="3629020" y="2613332"/>
            <a:ext cx="5028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ung 407"/>
          <p:cNvGrpSpPr/>
          <p:nvPr/>
        </p:nvGrpSpPr>
        <p:grpSpPr>
          <a:xfrm>
            <a:off x="4131848" y="2364044"/>
            <a:ext cx="504056" cy="498575"/>
            <a:chOff x="1997887" y="3589337"/>
            <a:chExt cx="146051" cy="144463"/>
          </a:xfrm>
        </p:grpSpPr>
        <p:sp>
          <p:nvSpPr>
            <p:cNvPr id="28" name="Oval 2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0" name="Straight Arrow Connector 29"/>
          <p:cNvCxnSpPr>
            <a:stCxn id="10" idx="2"/>
            <a:endCxn id="24" idx="0"/>
          </p:cNvCxnSpPr>
          <p:nvPr/>
        </p:nvCxnSpPr>
        <p:spPr>
          <a:xfrm flipH="1">
            <a:off x="2431455" y="3059710"/>
            <a:ext cx="9565" cy="1514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3" idx="2"/>
          </p:cNvCxnSpPr>
          <p:nvPr/>
        </p:nvCxnSpPr>
        <p:spPr>
          <a:xfrm>
            <a:off x="3610855" y="3679504"/>
            <a:ext cx="5028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ung 407"/>
          <p:cNvGrpSpPr/>
          <p:nvPr/>
        </p:nvGrpSpPr>
        <p:grpSpPr>
          <a:xfrm>
            <a:off x="4113683" y="3430216"/>
            <a:ext cx="504056" cy="498575"/>
            <a:chOff x="1997887" y="3589337"/>
            <a:chExt cx="146051" cy="144463"/>
          </a:xfrm>
        </p:grpSpPr>
        <p:sp>
          <p:nvSpPr>
            <p:cNvPr id="33" name="Oval 22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8507" y="145010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2" name="Straight Arrow Connector 41"/>
          <p:cNvCxnSpPr>
            <a:stCxn id="41" idx="6"/>
          </p:cNvCxnSpPr>
          <p:nvPr/>
        </p:nvCxnSpPr>
        <p:spPr>
          <a:xfrm>
            <a:off x="991146" y="1579996"/>
            <a:ext cx="26969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35" idx="0"/>
          </p:cNvCxnSpPr>
          <p:nvPr/>
        </p:nvCxnSpPr>
        <p:spPr>
          <a:xfrm>
            <a:off x="2431455" y="4111140"/>
            <a:ext cx="17886" cy="17545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261341" y="4286599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land parcel id from VTSYS_NEXT_NO_CTL</a:t>
            </a:r>
          </a:p>
        </p:txBody>
      </p:sp>
      <p:cxnSp>
        <p:nvCxnSpPr>
          <p:cNvPr id="36" name="Straight Arrow Connector 35"/>
          <p:cNvCxnSpPr>
            <a:endCxn id="38" idx="2"/>
          </p:cNvCxnSpPr>
          <p:nvPr/>
        </p:nvCxnSpPr>
        <p:spPr>
          <a:xfrm>
            <a:off x="3610855" y="4754963"/>
            <a:ext cx="5028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ung 407"/>
          <p:cNvGrpSpPr/>
          <p:nvPr/>
        </p:nvGrpSpPr>
        <p:grpSpPr>
          <a:xfrm>
            <a:off x="4113683" y="4505675"/>
            <a:ext cx="504056" cy="498575"/>
            <a:chOff x="1997887" y="3589337"/>
            <a:chExt cx="146051" cy="144463"/>
          </a:xfrm>
        </p:grpSpPr>
        <p:sp>
          <p:nvSpPr>
            <p:cNvPr id="38" name="Oval 22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22211" y="642355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5" name="Straight Arrow Connector 44"/>
          <p:cNvCxnSpPr>
            <a:stCxn id="46" idx="2"/>
          </p:cNvCxnSpPr>
          <p:nvPr/>
        </p:nvCxnSpPr>
        <p:spPr>
          <a:xfrm>
            <a:off x="2453531" y="6266568"/>
            <a:ext cx="0" cy="1350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46" idx="0"/>
          </p:cNvCxnSpPr>
          <p:nvPr/>
        </p:nvCxnSpPr>
        <p:spPr>
          <a:xfrm>
            <a:off x="2449341" y="5186599"/>
            <a:ext cx="4190" cy="17996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265531" y="5366568"/>
            <a:ext cx="2376000" cy="9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next land parcel address id from VTSYS_NEXT_NO_CTL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7" name="Straight Arrow Connector 46"/>
          <p:cNvCxnSpPr>
            <a:stCxn id="46" idx="3"/>
            <a:endCxn id="49" idx="2"/>
          </p:cNvCxnSpPr>
          <p:nvPr/>
        </p:nvCxnSpPr>
        <p:spPr>
          <a:xfrm>
            <a:off x="3641531" y="5816568"/>
            <a:ext cx="43940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ung 407"/>
          <p:cNvGrpSpPr/>
          <p:nvPr/>
        </p:nvGrpSpPr>
        <p:grpSpPr>
          <a:xfrm>
            <a:off x="4080935" y="5567280"/>
            <a:ext cx="504056" cy="498575"/>
            <a:chOff x="1997887" y="3589337"/>
            <a:chExt cx="146051" cy="144463"/>
          </a:xfrm>
        </p:grpSpPr>
        <p:sp>
          <p:nvSpPr>
            <p:cNvPr id="49" name="Oval 22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7887" y="3589337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Multiplizieren 409"/>
            <p:cNvSpPr/>
            <p:nvPr/>
          </p:nvSpPr>
          <p:spPr>
            <a:xfrm>
              <a:off x="2001520" y="3590925"/>
              <a:ext cx="139700" cy="139700"/>
            </a:xfrm>
            <a:prstGeom prst="mathMultiply">
              <a:avLst>
                <a:gd name="adj1" fmla="val 7449"/>
              </a:avLst>
            </a:prstGeom>
            <a:solidFill>
              <a:srgbClr val="00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188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 values for migration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775738" y="5974868"/>
            <a:ext cx="33427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3" idx="2"/>
          </p:cNvCxnSpPr>
          <p:nvPr/>
        </p:nvCxnSpPr>
        <p:spPr>
          <a:xfrm>
            <a:off x="1908529" y="1730506"/>
            <a:ext cx="0" cy="20193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10010" y="584497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1153" y="124061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</p:cNvCxnSpPr>
          <p:nvPr/>
        </p:nvCxnSpPr>
        <p:spPr>
          <a:xfrm>
            <a:off x="703792" y="1370506"/>
            <a:ext cx="28008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72529" y="101050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Make local copies of crown land data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9440" y="1932442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 municipality from </a:t>
            </a:r>
            <a:r>
              <a:rPr lang="en-A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icmap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2229631" y="2652442"/>
            <a:ext cx="5809" cy="21168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32160" y="2864125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Populate missing addresses from </a:t>
            </a:r>
            <a:r>
              <a:rPr lang="en-A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icmap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577183" y="3576097"/>
            <a:ext cx="5809" cy="21168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979712" y="3787780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Retrieve Land Parcel Ids for parcels already in Freehold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09231" y="4490675"/>
            <a:ext cx="5809" cy="21168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11760" y="4702358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Match crown land administrators to </a:t>
            </a:r>
            <a:r>
              <a:rPr lang="en-A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Govt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Propr</a:t>
            </a:r>
            <a:r>
              <a:rPr lang="en-A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442000" y="5403185"/>
            <a:ext cx="5809" cy="21168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844529" y="5614868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text version of CLSR for each parcel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16605" y="1956529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Assess crown land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45954" y="4507718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land parcel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land and folio record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AutoShape 19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8513" y="3775363"/>
            <a:ext cx="505800" cy="467950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956439" y="4536901"/>
            <a:ext cx="725941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</a:t>
            </a:r>
          </a:p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parcel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356472" y="4507716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active folio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5" idx="1"/>
          </p:cNvCxnSpPr>
          <p:nvPr/>
        </p:nvCxnSpPr>
        <p:spPr>
          <a:xfrm flipV="1">
            <a:off x="4165954" y="4777716"/>
            <a:ext cx="190518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4" idx="1"/>
          </p:cNvCxnSpPr>
          <p:nvPr/>
        </p:nvCxnSpPr>
        <p:spPr>
          <a:xfrm rot="16200000" flipH="1">
            <a:off x="519652" y="2849353"/>
            <a:ext cx="891067" cy="218192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4" idx="2"/>
            <a:endCxn id="8" idx="1"/>
          </p:cNvCxnSpPr>
          <p:nvPr/>
        </p:nvCxnSpPr>
        <p:spPr>
          <a:xfrm rot="16200000" flipH="1">
            <a:off x="1991481" y="4223244"/>
            <a:ext cx="534405" cy="574541"/>
          </a:xfrm>
          <a:prstGeom prst="bentConnector2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344180" y="3739338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cancelled folio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2" name="Straight Arrow Connector 61"/>
          <p:cNvCxnSpPr>
            <a:stCxn id="44" idx="3"/>
            <a:endCxn id="61" idx="1"/>
          </p:cNvCxnSpPr>
          <p:nvPr/>
        </p:nvCxnSpPr>
        <p:spPr>
          <a:xfrm>
            <a:off x="2224313" y="4009338"/>
            <a:ext cx="21198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386400" y="2512915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cancelled folio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57980" y="3778506"/>
            <a:ext cx="97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Existing parcel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69329" y="2546050"/>
            <a:ext cx="97517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Existing parcel</a:t>
            </a:r>
          </a:p>
        </p:txBody>
      </p:sp>
      <p:sp>
        <p:nvSpPr>
          <p:cNvPr id="81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56499" y="2671787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7892659" y="2801681"/>
            <a:ext cx="24386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159777" y="4507717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proprietorship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89" name="Elbow Connector 88"/>
          <p:cNvCxnSpPr>
            <a:stCxn id="61" idx="3"/>
            <a:endCxn id="83" idx="0"/>
          </p:cNvCxnSpPr>
          <p:nvPr/>
        </p:nvCxnSpPr>
        <p:spPr>
          <a:xfrm>
            <a:off x="5964180" y="4009338"/>
            <a:ext cx="1005597" cy="498379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3"/>
            <a:endCxn id="83" idx="1"/>
          </p:cNvCxnSpPr>
          <p:nvPr/>
        </p:nvCxnSpPr>
        <p:spPr>
          <a:xfrm>
            <a:off x="5976472" y="4777716"/>
            <a:ext cx="183305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6791094" y="6002808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encumbrances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530871" y="5243079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history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5" name="Oval 23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7325" y="623291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6" name="Straight Arrow Connector 105"/>
          <p:cNvCxnSpPr>
            <a:endCxn id="105" idx="2"/>
          </p:cNvCxnSpPr>
          <p:nvPr/>
        </p:nvCxnSpPr>
        <p:spPr>
          <a:xfrm>
            <a:off x="8411093" y="6362808"/>
            <a:ext cx="21623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951857" y="5035864"/>
            <a:ext cx="0" cy="19986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340494" y="5783079"/>
            <a:ext cx="0" cy="2197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3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6399" y="1321553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0" name="Straight Arrow Connector 29"/>
          <p:cNvCxnSpPr>
            <a:stCxn id="29" idx="6"/>
            <a:endCxn id="64" idx="1"/>
          </p:cNvCxnSpPr>
          <p:nvPr/>
        </p:nvCxnSpPr>
        <p:spPr>
          <a:xfrm>
            <a:off x="429038" y="1451445"/>
            <a:ext cx="18756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19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57444" y="2546050"/>
            <a:ext cx="505800" cy="467950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AutoShape 19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74281" y="3170008"/>
            <a:ext cx="505800" cy="467950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1" name="Elbow Connector 40"/>
          <p:cNvCxnSpPr>
            <a:stCxn id="34" idx="0"/>
            <a:endCxn id="31" idx="1"/>
          </p:cNvCxnSpPr>
          <p:nvPr/>
        </p:nvCxnSpPr>
        <p:spPr>
          <a:xfrm rot="5400000" flipH="1" flipV="1">
            <a:off x="1397321" y="2709886"/>
            <a:ext cx="389983" cy="530263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4" idx="2"/>
            <a:endCxn id="44" idx="1"/>
          </p:cNvCxnSpPr>
          <p:nvPr/>
        </p:nvCxnSpPr>
        <p:spPr>
          <a:xfrm rot="16200000" flipH="1">
            <a:off x="1337157" y="3627982"/>
            <a:ext cx="371380" cy="391332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44236" y="2718537"/>
            <a:ext cx="97517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Retired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85202" y="3762811"/>
            <a:ext cx="97517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Online</a:t>
            </a:r>
          </a:p>
        </p:txBody>
      </p:sp>
      <p:cxnSp>
        <p:nvCxnSpPr>
          <p:cNvPr id="63" name="Elbow Connector 62"/>
          <p:cNvCxnSpPr>
            <a:stCxn id="31" idx="3"/>
            <a:endCxn id="66" idx="1"/>
          </p:cNvCxnSpPr>
          <p:nvPr/>
        </p:nvCxnSpPr>
        <p:spPr>
          <a:xfrm>
            <a:off x="2363244" y="2780025"/>
            <a:ext cx="2023156" cy="289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60424" y="3014000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cancelled land parcel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8" name="Elbow Connector 67"/>
          <p:cNvCxnSpPr>
            <a:endCxn id="67" idx="1"/>
          </p:cNvCxnSpPr>
          <p:nvPr/>
        </p:nvCxnSpPr>
        <p:spPr>
          <a:xfrm>
            <a:off x="2110344" y="2984425"/>
            <a:ext cx="450080" cy="299575"/>
          </a:xfrm>
          <a:prstGeom prst="bentConnector3">
            <a:avLst>
              <a:gd name="adj1" fmla="val -791"/>
            </a:avLst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7" idx="3"/>
            <a:endCxn id="66" idx="2"/>
          </p:cNvCxnSpPr>
          <p:nvPr/>
        </p:nvCxnSpPr>
        <p:spPr>
          <a:xfrm flipV="1">
            <a:off x="4180424" y="3052915"/>
            <a:ext cx="1015976" cy="231085"/>
          </a:xfrm>
          <a:prstGeom prst="bentConnector2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91465" y="3043173"/>
            <a:ext cx="725941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</a:t>
            </a:r>
          </a:p>
          <a:p>
            <a:pPr>
              <a:lnSpc>
                <a:spcPct val="150000"/>
              </a:lnSpc>
            </a:pPr>
            <a:r>
              <a:rPr lang="en-AU" sz="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parcel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274029" y="2532530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history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25555" y="2780026"/>
            <a:ext cx="243860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16605" y="1181445"/>
            <a:ext cx="1620000" cy="54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lodgement / case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5" name="Straight Arrow Connector 64"/>
          <p:cNvCxnSpPr>
            <a:stCxn id="64" idx="2"/>
            <a:endCxn id="5" idx="0"/>
          </p:cNvCxnSpPr>
          <p:nvPr/>
        </p:nvCxnSpPr>
        <p:spPr>
          <a:xfrm>
            <a:off x="1426605" y="1721445"/>
            <a:ext cx="0" cy="2350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7722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 next land parcel ID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land parcel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725121" y="217722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land parcel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362891" y="4342469"/>
            <a:ext cx="3464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67173" y="2897226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09291" y="4212577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445201" y="1997226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1267680" y="1637226"/>
            <a:ext cx="28008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120852" y="307722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land municipality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23963" y="3802469"/>
            <a:ext cx="0" cy="180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90891" y="3982469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present, create land address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02578" y="2290612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 next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numbers and CD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folio record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700000" y="427578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folio / parcel </a:t>
            </a:r>
            <a:r>
              <a:rPr lang="en-AU" sz="1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xref</a:t>
            </a:r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195736" y="331557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folio record</a:t>
            </a:r>
          </a:p>
          <a:p>
            <a:pPr algn="ctr"/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,. Folio derivation dealing, CD No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4563207" y="4635786"/>
            <a:ext cx="3464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204056" y="4004527"/>
            <a:ext cx="0" cy="2712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09607" y="450589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800011" y="3010612"/>
            <a:ext cx="0" cy="304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12" idx="1"/>
          </p:cNvCxnSpPr>
          <p:nvPr/>
        </p:nvCxnSpPr>
        <p:spPr>
          <a:xfrm>
            <a:off x="1267680" y="1637226"/>
            <a:ext cx="22877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496452" y="1277226"/>
            <a:ext cx="1872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folio &amp; proprietorship dealing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2452" y="1985648"/>
            <a:ext cx="0" cy="304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77226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proprietor group record</a:t>
            </a:r>
          </a:p>
          <a:p>
            <a:pPr algn="ctr"/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,. Proprietorship dealing</a:t>
            </a:r>
            <a:endParaRPr lang="en-AU" sz="1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proprietorship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873271" y="2302190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proprietor record</a:t>
            </a:r>
          </a:p>
          <a:p>
            <a:pPr algn="ctr"/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Govt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Propr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stCxn id="14" idx="3"/>
            <a:endCxn id="121" idx="2"/>
          </p:cNvCxnSpPr>
          <p:nvPr/>
        </p:nvCxnSpPr>
        <p:spPr>
          <a:xfrm>
            <a:off x="4177319" y="3735818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26269" y="3605926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5" idx="2"/>
          </p:cNvCxnSpPr>
          <p:nvPr/>
        </p:nvCxnSpPr>
        <p:spPr>
          <a:xfrm>
            <a:off x="2483768" y="2033226"/>
            <a:ext cx="0" cy="268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1267680" y="1637226"/>
            <a:ext cx="280088" cy="18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05319" y="3357818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proprietor address record</a:t>
            </a:r>
            <a:endParaRPr lang="en-A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9375" y="3086559"/>
            <a:ext cx="0" cy="2712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768" y="1277226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endorsement header record</a:t>
            </a:r>
          </a:p>
          <a:p>
            <a:pPr algn="ctr"/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AU" sz="9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</a:t>
            </a:r>
            <a:r>
              <a:rPr lang="en-AU" sz="9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,. Proprietorship dealing</a:t>
            </a:r>
            <a:endParaRPr lang="en-AU" sz="1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939809"/>
          </a:xfrm>
          <a:prstGeom prst="rect">
            <a:avLst/>
          </a:prstGeom>
          <a:solidFill>
            <a:schemeClr val="tx1"/>
          </a:solidFill>
        </p:spPr>
        <p:txBody>
          <a:bodyPr wrap="square" lIns="900000" tIns="252000" bIns="252000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history</a:t>
            </a:r>
            <a:endParaRPr lang="en-AU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873271" y="2302190"/>
            <a:ext cx="1872000" cy="75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Insert endorsement lines from generated CLSR</a:t>
            </a:r>
            <a:endParaRPr lang="en-AU" sz="9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4" name="Straight Arrow Connector 93"/>
          <p:cNvCxnSpPr>
            <a:endCxn id="121" idx="2"/>
          </p:cNvCxnSpPr>
          <p:nvPr/>
        </p:nvCxnSpPr>
        <p:spPr>
          <a:xfrm>
            <a:off x="3784009" y="2680190"/>
            <a:ext cx="3489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2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32959" y="2550298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27" name="Straight Arrow Connector 126"/>
          <p:cNvCxnSpPr>
            <a:stCxn id="5" idx="2"/>
          </p:cNvCxnSpPr>
          <p:nvPr/>
        </p:nvCxnSpPr>
        <p:spPr>
          <a:xfrm>
            <a:off x="2483768" y="2033226"/>
            <a:ext cx="0" cy="268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2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05041" y="1507334"/>
            <a:ext cx="262639" cy="259783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7" name="Straight Arrow Connector 136"/>
          <p:cNvCxnSpPr>
            <a:stCxn id="134" idx="6"/>
            <a:endCxn id="5" idx="1"/>
          </p:cNvCxnSpPr>
          <p:nvPr/>
        </p:nvCxnSpPr>
        <p:spPr>
          <a:xfrm>
            <a:off x="1267680" y="1637226"/>
            <a:ext cx="280088" cy="180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h0kzfWjEqDJbQr9Lza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h0kzfWjEqDJbQr9Lza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h0kzfWjEqDJbQr9Lza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482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Victorian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Kloot</dc:creator>
  <cp:lastModifiedBy>Neil Kloot</cp:lastModifiedBy>
  <cp:revision>50</cp:revision>
  <dcterms:created xsi:type="dcterms:W3CDTF">2016-01-05T22:09:32Z</dcterms:created>
  <dcterms:modified xsi:type="dcterms:W3CDTF">2016-05-11T00:36:41Z</dcterms:modified>
</cp:coreProperties>
</file>