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64" r:id="rId6"/>
    <p:sldId id="265" r:id="rId7"/>
    <p:sldId id="267" r:id="rId8"/>
    <p:sldId id="259" r:id="rId9"/>
    <p:sldId id="260" r:id="rId10"/>
    <p:sldId id="261" r:id="rId11"/>
    <p:sldId id="269" r:id="rId12"/>
    <p:sldId id="270" r:id="rId13"/>
    <p:sldId id="268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14"/>
  </p:normalViewPr>
  <p:slideViewPr>
    <p:cSldViewPr snapToGrid="0" snapToObjects="1">
      <p:cViewPr varScale="1">
        <p:scale>
          <a:sx n="71" d="100"/>
          <a:sy n="7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dw-bi-lifecycle-metho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2004/01/data-warehouse-dining-experience/" TargetMode="External"/><Relationship Id="rId2" Type="http://schemas.openxmlformats.org/officeDocument/2006/relationships/hyperlink" Target="https://www.kimballgroup.com/2015/11/design-tip-179-key-tenets-of-kimball-metho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hyperlink" Target="https://www.kimballgroup.com/data-warehouse-business-intelligence-resources/kimball-techniqu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technical-dw-bi-system-architectu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imballgroup.com/2004/03/differences-of-opin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Data Warehouse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Architecture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Data 742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AA9B48-7AE6-4012-8A66-614E1051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" y="105129"/>
            <a:ext cx="9848292" cy="66477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C18CABB-D451-4C17-9697-14F46191B610}"/>
              </a:ext>
            </a:extLst>
          </p:cNvPr>
          <p:cNvSpPr txBox="1"/>
          <p:nvPr/>
        </p:nvSpPr>
        <p:spPr>
          <a:xfrm>
            <a:off x="9934113" y="339525"/>
            <a:ext cx="178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Modern</a:t>
            </a:r>
          </a:p>
          <a:p>
            <a:pPr algn="r"/>
            <a:r>
              <a:rPr lang="en-US" sz="2800" dirty="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313402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1BD16-E0AA-4F1C-84F1-C28EA8D9AE95}"/>
              </a:ext>
            </a:extLst>
          </p:cNvPr>
          <p:cNvSpPr txBox="1"/>
          <p:nvPr/>
        </p:nvSpPr>
        <p:spPr>
          <a:xfrm>
            <a:off x="322729" y="920661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53F4E-9D04-4500-838D-D1194067556A}"/>
              </a:ext>
            </a:extLst>
          </p:cNvPr>
          <p:cNvSpPr txBox="1"/>
          <p:nvPr/>
        </p:nvSpPr>
        <p:spPr>
          <a:xfrm>
            <a:off x="322729" y="2646367"/>
            <a:ext cx="993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for 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A1BC4-97FD-47CF-B816-9570D48AEB4D}"/>
              </a:ext>
            </a:extLst>
          </p:cNvPr>
          <p:cNvSpPr txBox="1"/>
          <p:nvPr/>
        </p:nvSpPr>
        <p:spPr>
          <a:xfrm>
            <a:off x="322729" y="4224156"/>
            <a:ext cx="1247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with </a:t>
            </a:r>
          </a:p>
          <a:p>
            <a:r>
              <a:rPr lang="en-US" dirty="0"/>
              <a:t>immediate </a:t>
            </a:r>
          </a:p>
          <a:p>
            <a:r>
              <a:rPr lang="en-US" dirty="0"/>
              <a:t>needs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F8B3F3-22DA-4BC2-A6E3-4FF3A917C90F}"/>
              </a:ext>
            </a:extLst>
          </p:cNvPr>
          <p:cNvCxnSpPr/>
          <p:nvPr/>
        </p:nvCxnSpPr>
        <p:spPr>
          <a:xfrm flipV="1">
            <a:off x="1721224" y="726141"/>
            <a:ext cx="0" cy="5109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48A619-EF85-4AAD-B6DF-4C34741EB79B}"/>
              </a:ext>
            </a:extLst>
          </p:cNvPr>
          <p:cNvCxnSpPr>
            <a:cxnSpLocks/>
          </p:cNvCxnSpPr>
          <p:nvPr/>
        </p:nvCxnSpPr>
        <p:spPr>
          <a:xfrm flipV="1">
            <a:off x="1721224" y="5853954"/>
            <a:ext cx="44464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A19296-9FCC-47AF-BA43-BE3B363AFFA4}"/>
              </a:ext>
            </a:extLst>
          </p:cNvPr>
          <p:cNvSpPr txBox="1"/>
          <p:nvPr/>
        </p:nvSpPr>
        <p:spPr>
          <a:xfrm>
            <a:off x="1410946" y="356809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2BD2A-DCEB-4E56-96C9-98D64C6E2357}"/>
              </a:ext>
            </a:extLst>
          </p:cNvPr>
          <p:cNvSpPr txBox="1"/>
          <p:nvPr/>
        </p:nvSpPr>
        <p:spPr>
          <a:xfrm>
            <a:off x="6154252" y="5669289"/>
            <a:ext cx="70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2A8AD-3820-49C3-9C0D-01592615C8A0}"/>
              </a:ext>
            </a:extLst>
          </p:cNvPr>
          <p:cNvSpPr txBox="1"/>
          <p:nvPr/>
        </p:nvSpPr>
        <p:spPr>
          <a:xfrm>
            <a:off x="1721224" y="5871885"/>
            <a:ext cx="137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Touch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0C6C-DA2F-4DF8-93D6-0BBC01F45EEF}"/>
              </a:ext>
            </a:extLst>
          </p:cNvPr>
          <p:cNvSpPr txBox="1"/>
          <p:nvPr/>
        </p:nvSpPr>
        <p:spPr>
          <a:xfrm>
            <a:off x="5024717" y="5871885"/>
            <a:ext cx="137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27FC2-69BB-4AE4-AB2B-A995F32767FC}"/>
              </a:ext>
            </a:extLst>
          </p:cNvPr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Lakes</a:t>
            </a:r>
          </a:p>
          <a:p>
            <a:r>
              <a:rPr lang="en-US" dirty="0"/>
              <a:t>Reference: Gorelik Page 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FC4B7-36C7-4E16-96A6-0FB7B13D3DE3}"/>
              </a:ext>
            </a:extLst>
          </p:cNvPr>
          <p:cNvSpPr/>
          <p:nvPr/>
        </p:nvSpPr>
        <p:spPr>
          <a:xfrm>
            <a:off x="1721224" y="699245"/>
            <a:ext cx="5108328" cy="5145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69AA78-E159-4435-ADAD-A9C31308E582}"/>
              </a:ext>
            </a:extLst>
          </p:cNvPr>
          <p:cNvSpPr/>
          <p:nvPr/>
        </p:nvSpPr>
        <p:spPr>
          <a:xfrm>
            <a:off x="1802913" y="1529210"/>
            <a:ext cx="4490567" cy="4255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92F308-45D4-4973-9B68-23BC7E0303E6}"/>
              </a:ext>
            </a:extLst>
          </p:cNvPr>
          <p:cNvSpPr/>
          <p:nvPr/>
        </p:nvSpPr>
        <p:spPr>
          <a:xfrm>
            <a:off x="1777870" y="2297008"/>
            <a:ext cx="3589811" cy="347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17CCD-FC87-4F56-A9DC-7524DAB34C3E}"/>
              </a:ext>
            </a:extLst>
          </p:cNvPr>
          <p:cNvSpPr txBox="1"/>
          <p:nvPr/>
        </p:nvSpPr>
        <p:spPr>
          <a:xfrm>
            <a:off x="3944471" y="1056122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Ocean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CB4-84D9-4A10-91B9-D8DB85529DCB}"/>
              </a:ext>
            </a:extLst>
          </p:cNvPr>
          <p:cNvSpPr txBox="1"/>
          <p:nvPr/>
        </p:nvSpPr>
        <p:spPr>
          <a:xfrm>
            <a:off x="3944471" y="1866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1CD0B-F70F-40D3-A734-3256C1509D3A}"/>
              </a:ext>
            </a:extLst>
          </p:cNvPr>
          <p:cNvSpPr txBox="1"/>
          <p:nvPr/>
        </p:nvSpPr>
        <p:spPr>
          <a:xfrm>
            <a:off x="3554860" y="2811655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Pond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6F4877-6F27-4FDC-B0BF-0CF3FBEE9C05}"/>
              </a:ext>
            </a:extLst>
          </p:cNvPr>
          <p:cNvSpPr/>
          <p:nvPr/>
        </p:nvSpPr>
        <p:spPr>
          <a:xfrm>
            <a:off x="1802913" y="4595531"/>
            <a:ext cx="3185834" cy="1188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2B3F1-1CD3-4A82-BCE2-D3FD0FBD363E}"/>
              </a:ext>
            </a:extLst>
          </p:cNvPr>
          <p:cNvSpPr txBox="1"/>
          <p:nvPr/>
        </p:nvSpPr>
        <p:spPr>
          <a:xfrm>
            <a:off x="2784794" y="4959458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Puddles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A154D-0823-4888-8A14-E21BEDDB5285}"/>
              </a:ext>
            </a:extLst>
          </p:cNvPr>
          <p:cNvSpPr txBox="1"/>
          <p:nvPr/>
        </p:nvSpPr>
        <p:spPr>
          <a:xfrm>
            <a:off x="2958447" y="80303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Four Stages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74D9AFB-81B7-449B-B18D-AFDBA331DE56}"/>
              </a:ext>
            </a:extLst>
          </p:cNvPr>
          <p:cNvSpPr/>
          <p:nvPr/>
        </p:nvSpPr>
        <p:spPr>
          <a:xfrm rot="19233372">
            <a:off x="7910033" y="2563426"/>
            <a:ext cx="3188290" cy="1089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A2EE-C106-403A-A984-6EC19D1C1172}"/>
              </a:ext>
            </a:extLst>
          </p:cNvPr>
          <p:cNvSpPr txBox="1"/>
          <p:nvPr/>
        </p:nvSpPr>
        <p:spPr>
          <a:xfrm>
            <a:off x="8066774" y="218309"/>
            <a:ext cx="347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Value Proposition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43153-71D6-4CA7-9D10-9392C3B20D69}"/>
              </a:ext>
            </a:extLst>
          </p:cNvPr>
          <p:cNvSpPr txBox="1"/>
          <p:nvPr/>
        </p:nvSpPr>
        <p:spPr>
          <a:xfrm>
            <a:off x="6857522" y="4220794"/>
            <a:ext cx="1912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Better, Faster,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Data Warehousing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E391F-4000-456C-BA3E-0BCD4E50C1DE}"/>
              </a:ext>
            </a:extLst>
          </p:cNvPr>
          <p:cNvSpPr txBox="1"/>
          <p:nvPr/>
        </p:nvSpPr>
        <p:spPr>
          <a:xfrm>
            <a:off x="10580905" y="1128706"/>
            <a:ext cx="128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Driven</a:t>
            </a:r>
          </a:p>
          <a:p>
            <a:r>
              <a:rPr lang="en-US" dirty="0"/>
              <a:t>Decisions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784DF-82E6-4EE8-873A-EFCBC0021EA6}"/>
              </a:ext>
            </a:extLst>
          </p:cNvPr>
          <p:cNvSpPr txBox="1"/>
          <p:nvPr/>
        </p:nvSpPr>
        <p:spPr>
          <a:xfrm>
            <a:off x="8448745" y="5785128"/>
            <a:ext cx="318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Avoid the Data Swamp!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Gorelik Page 12</a:t>
            </a:r>
          </a:p>
        </p:txBody>
      </p:sp>
    </p:spTree>
    <p:extLst>
      <p:ext uri="{BB962C8B-B14F-4D97-AF65-F5344CB8AC3E}">
        <p14:creationId xmlns:p14="http://schemas.microsoft.com/office/powerpoint/2010/main" val="394222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2FA154D-0823-4888-8A14-E21BEDDB5285}"/>
              </a:ext>
            </a:extLst>
          </p:cNvPr>
          <p:cNvSpPr txBox="1"/>
          <p:nvPr/>
        </p:nvSpPr>
        <p:spPr>
          <a:xfrm>
            <a:off x="1810965" y="277612"/>
            <a:ext cx="347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AWS Architecture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35845-6ABC-43CF-A602-FBEFF995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4" y="1300459"/>
            <a:ext cx="5940352" cy="5154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F0627-7644-4581-8FFD-91786E58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789"/>
            <a:ext cx="5559823" cy="38637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62FC80-D26E-43FA-BF97-4121287D2618}"/>
              </a:ext>
            </a:extLst>
          </p:cNvPr>
          <p:cNvSpPr txBox="1"/>
          <p:nvPr/>
        </p:nvSpPr>
        <p:spPr>
          <a:xfrm>
            <a:off x="7481014" y="277611"/>
            <a:ext cx="368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Azure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460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Components</a:t>
            </a:r>
          </a:p>
          <a:p>
            <a:r>
              <a:rPr lang="en-US" sz="1600" dirty="0"/>
              <a:t>Reference:  https://data-flair.training/blogs/hadoop-ecosystem-components/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D201F-3B92-478E-BACF-20CADFB1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2" y="506558"/>
            <a:ext cx="104203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23060D-E48F-4376-A15C-27184940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29" y="500548"/>
            <a:ext cx="10065333" cy="51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677EA-2031-4147-8C8D-DFCEFB4F3D77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Lifecycle Methodology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https://www.kimballgroup.com/data-warehouse-business-intelligence-resources/kimball-techniques/dw-bi-lifecycle-method/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23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51397-B386-45E9-9198-FECD09B81163}"/>
              </a:ext>
            </a:extLst>
          </p:cNvPr>
          <p:cNvSpPr/>
          <p:nvPr/>
        </p:nvSpPr>
        <p:spPr>
          <a:xfrm>
            <a:off x="877409" y="4687124"/>
            <a:ext cx="8700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https://www.kimballgroup.com/2015/11/design-tip-179-key-tenets-of-kimball-method/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C131E-3132-4E05-B692-D6DAEA6F650B}"/>
              </a:ext>
            </a:extLst>
          </p:cNvPr>
          <p:cNvSpPr/>
          <p:nvPr/>
        </p:nvSpPr>
        <p:spPr>
          <a:xfrm>
            <a:off x="872865" y="3773338"/>
            <a:ext cx="10679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https://www.kimballgroup.com/2004/01/data-warehouse-dining-experience/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FB5D9-B5D0-4475-A56C-1B1F286B42C6}"/>
              </a:ext>
            </a:extLst>
          </p:cNvPr>
          <p:cNvSpPr/>
          <p:nvPr/>
        </p:nvSpPr>
        <p:spPr>
          <a:xfrm>
            <a:off x="877409" y="2799070"/>
            <a:ext cx="1097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https://www.kimballgroup.com/data-warehouse-business-intelligence-resources/kimball-techniques/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38979-0F00-4652-877A-FE76DF6974EA}"/>
              </a:ext>
            </a:extLst>
          </p:cNvPr>
          <p:cNvSpPr/>
          <p:nvPr/>
        </p:nvSpPr>
        <p:spPr>
          <a:xfrm>
            <a:off x="877409" y="1640136"/>
            <a:ext cx="10437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BBAD-C8B5-48B3-89CC-C539EF356AF4}"/>
              </a:ext>
            </a:extLst>
          </p:cNvPr>
          <p:cNvSpPr txBox="1"/>
          <p:nvPr/>
        </p:nvSpPr>
        <p:spPr>
          <a:xfrm>
            <a:off x="233568" y="311792"/>
            <a:ext cx="1195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Helpful Kimball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31ACB-CD8F-4303-B6A7-22F736D43A9C}"/>
              </a:ext>
            </a:extLst>
          </p:cNvPr>
          <p:cNvSpPr txBox="1"/>
          <p:nvPr/>
        </p:nvSpPr>
        <p:spPr>
          <a:xfrm>
            <a:off x="301841" y="1174059"/>
            <a:ext cx="6781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Information Factory (</a:t>
            </a:r>
            <a:r>
              <a:rPr lang="en-US" dirty="0" err="1"/>
              <a:t>Inmon</a:t>
            </a:r>
            <a:r>
              <a:rPr lang="en-US" dirty="0"/>
              <a:t>) vs. Kimball Bus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aspects of Kimball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Warehouse Dining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Tips</a:t>
            </a:r>
          </a:p>
        </p:txBody>
      </p:sp>
    </p:spTree>
    <p:extLst>
      <p:ext uri="{BB962C8B-B14F-4D97-AF65-F5344CB8AC3E}">
        <p14:creationId xmlns:p14="http://schemas.microsoft.com/office/powerpoint/2010/main" val="12671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4278" y="1436914"/>
            <a:ext cx="1968759" cy="300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9568" y="1436914"/>
            <a:ext cx="1968759" cy="3004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Atomic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04858" y="1436913"/>
            <a:ext cx="1968759" cy="3004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40148" y="1436913"/>
            <a:ext cx="1968759" cy="300445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Four Components</a:t>
            </a:r>
          </a:p>
          <a:p>
            <a:r>
              <a:rPr lang="en-US" sz="1600" dirty="0"/>
              <a:t>Reference:  Inmon Page 16, Figure 1-10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0303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3832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7361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1334278" y="427356"/>
            <a:ext cx="4394718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System Control</a:t>
            </a:r>
          </a:p>
        </p:txBody>
      </p:sp>
      <p:sp>
        <p:nvSpPr>
          <p:cNvPr id="17" name="Left Arrow 16"/>
          <p:cNvSpPr/>
          <p:nvPr/>
        </p:nvSpPr>
        <p:spPr>
          <a:xfrm flipH="1">
            <a:off x="6195527" y="427356"/>
            <a:ext cx="4484915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User Control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4677" y="4606113"/>
            <a:ext cx="229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Primitive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Updated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Transactional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Day-to-Day Operations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3548" y="4569332"/>
            <a:ext cx="22948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Summarized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7859829" y="158619"/>
            <a:ext cx="2715208" cy="40457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 Data Marts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49" y="350070"/>
            <a:ext cx="2022324" cy="155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Transactional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36503" y="129754"/>
            <a:ext cx="1175659" cy="57196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949" y="202439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Corporate Applications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8949" y="2989588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49" y="395478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1273" y="436757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91273" y="3411711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1273" y="243718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1272" y="1135042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9586" y="4362912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67738" y="480872"/>
            <a:ext cx="2022324" cy="532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  <a:p>
            <a:pPr algn="ctr"/>
            <a:r>
              <a:rPr lang="en-US" dirty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EDW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34781" y="964419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6423" y="864032"/>
            <a:ext cx="615820" cy="867746"/>
            <a:chOff x="8546841" y="1903445"/>
            <a:chExt cx="615820" cy="867746"/>
          </a:xfrm>
        </p:grpSpPr>
        <p:sp>
          <p:nvSpPr>
            <p:cNvPr id="24" name="Oval 23"/>
            <p:cNvSpPr/>
            <p:nvPr/>
          </p:nvSpPr>
          <p:spPr>
            <a:xfrm>
              <a:off x="8546841" y="2550732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46841" y="2023163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8546841" y="190344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6423" y="2034009"/>
            <a:ext cx="615820" cy="848768"/>
            <a:chOff x="13389428" y="2996896"/>
            <a:chExt cx="615820" cy="848768"/>
          </a:xfrm>
        </p:grpSpPr>
        <p:sp>
          <p:nvSpPr>
            <p:cNvPr id="29" name="Oval 2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6423" y="2996657"/>
            <a:ext cx="615820" cy="848768"/>
            <a:chOff x="13389428" y="2996896"/>
            <a:chExt cx="615820" cy="848768"/>
          </a:xfrm>
        </p:grpSpPr>
        <p:sp>
          <p:nvSpPr>
            <p:cNvPr id="33" name="Oval 32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88433" y="3987439"/>
            <a:ext cx="615820" cy="848768"/>
            <a:chOff x="13389428" y="2996896"/>
            <a:chExt cx="615820" cy="848768"/>
          </a:xfrm>
        </p:grpSpPr>
        <p:sp>
          <p:nvSpPr>
            <p:cNvPr id="37" name="Oval 3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732243" y="341870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32243" y="1154877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2243" y="245372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71694" y="1000988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4372" y="2299840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4953" y="3244043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34372" y="4204359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234781" y="1976378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Sales and Marketing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34778" y="3048794"/>
            <a:ext cx="1965306" cy="938645"/>
            <a:chOff x="13389428" y="2996896"/>
            <a:chExt cx="615821" cy="848768"/>
          </a:xfrm>
        </p:grpSpPr>
        <p:sp>
          <p:nvSpPr>
            <p:cNvPr id="54" name="Oval 5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89429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Other Business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Functional Area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490062" y="1479116"/>
            <a:ext cx="702216" cy="21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859830" y="4374815"/>
            <a:ext cx="2715208" cy="1647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Support Applications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59829" y="6174714"/>
            <a:ext cx="2727993" cy="5468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Data Store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92277" y="5117086"/>
            <a:ext cx="2268719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Intelligence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192278" y="5497198"/>
            <a:ext cx="78377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064516" y="5497198"/>
            <a:ext cx="139648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ERP Reporting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0062" y="4799030"/>
            <a:ext cx="7022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5869" y="5728996"/>
            <a:ext cx="772366" cy="653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Elements of Inmon’s design</a:t>
            </a:r>
          </a:p>
          <a:p>
            <a:r>
              <a:rPr lang="en-US" dirty="0"/>
              <a:t>Reference: Inmon Page 14 – 24 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449" y="2519266"/>
            <a:ext cx="1945259" cy="85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Proof of Concept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1708" y="2519266"/>
            <a:ext cx="3090334" cy="855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Deploy 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82042" y="2519266"/>
            <a:ext cx="3733800" cy="855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Departmental 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15842" y="2519266"/>
            <a:ext cx="2108200" cy="85530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End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Multi-Phased Approach</a:t>
            </a:r>
          </a:p>
          <a:p>
            <a:r>
              <a:rPr lang="en-US" sz="1600" dirty="0"/>
              <a:t>Reference:  Inmon Page 39-41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1589961" y="2652183"/>
            <a:ext cx="258235" cy="1945259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07757" y="2079644"/>
            <a:ext cx="258235" cy="3090334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519824" y="1757911"/>
            <a:ext cx="258235" cy="3733800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8592" y="375392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Six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06" y="3753929"/>
            <a:ext cx="30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Twelve – Eighteen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7483" y="3753929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Multi-Year Effort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46449" y="874453"/>
            <a:ext cx="10877592" cy="66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Business Value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46448" y="1714901"/>
            <a:ext cx="10877593" cy="66636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Cost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696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9EDAB-22BE-4401-8928-446BFC8D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1" y="606878"/>
            <a:ext cx="8899071" cy="4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F60F9-9175-4147-8D37-F14CDB4551E0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Architecture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https://www.kimballgroup.com/data-warehouse-business-intelligence-resources/kimball-techniques/technical-dw-bi-system-architecture/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4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608422-3C14-4766-9093-3B43A2B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3708918"/>
            <a:ext cx="4865379" cy="2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C674C-A2B2-4DC1-B7FC-DFBDA361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6" y="2739215"/>
            <a:ext cx="4865670" cy="35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F62F7A-02E9-465E-AE09-E7B724FE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410547"/>
            <a:ext cx="2653578" cy="26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7D18D-1727-4ABE-B936-A1BDD898B159}"/>
              </a:ext>
            </a:extLst>
          </p:cNvPr>
          <p:cNvSpPr txBox="1"/>
          <p:nvPr/>
        </p:nvSpPr>
        <p:spPr>
          <a:xfrm>
            <a:off x="121298" y="4121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in both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8E4CA-7749-4405-83E6-6B91B334BF2C}"/>
              </a:ext>
            </a:extLst>
          </p:cNvPr>
          <p:cNvSpPr txBox="1"/>
          <p:nvPr/>
        </p:nvSpPr>
        <p:spPr>
          <a:xfrm>
            <a:off x="121298" y="3244334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Inmon</a:t>
            </a:r>
            <a:r>
              <a:rPr lang="en-US" dirty="0"/>
              <a:t> Corporate Information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1361-AF30-411F-AD46-332A2259757B}"/>
              </a:ext>
            </a:extLst>
          </p:cNvPr>
          <p:cNvSpPr txBox="1"/>
          <p:nvPr/>
        </p:nvSpPr>
        <p:spPr>
          <a:xfrm>
            <a:off x="6963747" y="2239739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Kimball Bus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Inmon</a:t>
            </a:r>
            <a:r>
              <a:rPr lang="en-US" sz="2800" dirty="0"/>
              <a:t> / Kimball Comparison</a:t>
            </a:r>
          </a:p>
          <a:p>
            <a:pPr algn="r"/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Kimball’s Hybrid</a:t>
            </a:r>
          </a:p>
          <a:p>
            <a:pPr algn="r"/>
            <a:r>
              <a:rPr lang="en-US" dirty="0">
                <a:hlinkClick r:id="rId2"/>
              </a:rPr>
              <a:t>https://www.kimballgroup.com/2004/03/differences-of-opinion/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4FA52-3683-486A-93D8-39BB8A7D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" y="1598951"/>
            <a:ext cx="10246664" cy="48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497633"/>
            <a:ext cx="3834882" cy="315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amounts of detail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Atomic level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Future enhancements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Largest storage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Granularity – The Most Critical Decision</a:t>
            </a:r>
          </a:p>
          <a:p>
            <a:r>
              <a:rPr lang="en-US" sz="1600" dirty="0"/>
              <a:t>Reference:  Inmon Page 41 - 53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31494" y="497632"/>
            <a:ext cx="3834882" cy="31599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Summarized or aggregated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Better for Data Warehousing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Fastest query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Lowest storage requirements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53339" y="497632"/>
            <a:ext cx="3278156" cy="31599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Best of both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table or DW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457" y="3862874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Inmon Favors Lower</a:t>
            </a:r>
          </a:p>
          <a:p>
            <a:pPr algn="ctr"/>
            <a:r>
              <a:rPr lang="en-US" sz="1400" dirty="0"/>
              <a:t>(Build summarizations in Physical Data marts)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0702" y="3816903"/>
            <a:ext cx="712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Kimball Favors Hybrid or Higher</a:t>
            </a:r>
          </a:p>
          <a:p>
            <a:pPr algn="ctr"/>
            <a:r>
              <a:rPr lang="en-US" sz="1400" dirty="0"/>
              <a:t>(Store Everything dimensionally)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5170444" y="1767372"/>
            <a:ext cx="379990" cy="6484773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63283" y="5199754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Real-World Designs Fall Here</a:t>
            </a:r>
          </a:p>
        </p:txBody>
      </p:sp>
    </p:spTree>
    <p:extLst>
      <p:ext uri="{BB962C8B-B14F-4D97-AF65-F5344CB8AC3E}">
        <p14:creationId xmlns:p14="http://schemas.microsoft.com/office/powerpoint/2010/main" val="147745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19556" y="2117335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2016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19560" y="983122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2015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Partitioning – Possible Selections</a:t>
            </a:r>
          </a:p>
          <a:p>
            <a:r>
              <a:rPr lang="en-US" dirty="0"/>
              <a:t>Reference: Inmon Page 53 – 60  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1319555" y="3246016"/>
            <a:ext cx="1965303" cy="1000565"/>
            <a:chOff x="13389428" y="2996896"/>
            <a:chExt cx="615820" cy="848768"/>
          </a:xfrm>
        </p:grpSpPr>
        <p:sp>
          <p:nvSpPr>
            <p:cNvPr id="60" name="Oval 5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2017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9563" y="406656"/>
            <a:ext cx="196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/ Date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776116" y="2117335"/>
            <a:ext cx="1965303" cy="1000565"/>
            <a:chOff x="13389428" y="2996896"/>
            <a:chExt cx="615820" cy="848768"/>
          </a:xfrm>
        </p:grpSpPr>
        <p:sp>
          <p:nvSpPr>
            <p:cNvPr id="72" name="Oval 71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North East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76120" y="983122"/>
            <a:ext cx="1965306" cy="1021864"/>
            <a:chOff x="13389427" y="2996896"/>
            <a:chExt cx="615821" cy="848768"/>
          </a:xfrm>
        </p:grpSpPr>
        <p:sp>
          <p:nvSpPr>
            <p:cNvPr id="78" name="Oval 77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North West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6115" y="3246016"/>
            <a:ext cx="1965303" cy="1000565"/>
            <a:chOff x="13389428" y="2996896"/>
            <a:chExt cx="615820" cy="848768"/>
          </a:xfrm>
        </p:grpSpPr>
        <p:sp>
          <p:nvSpPr>
            <p:cNvPr id="82" name="Oval 81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South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776123" y="406656"/>
            <a:ext cx="196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232672" y="2119173"/>
            <a:ext cx="1965303" cy="1000565"/>
            <a:chOff x="13389428" y="2996896"/>
            <a:chExt cx="615820" cy="848768"/>
          </a:xfrm>
        </p:grpSpPr>
        <p:sp>
          <p:nvSpPr>
            <p:cNvPr id="87" name="Oval 8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Online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232676" y="984960"/>
            <a:ext cx="1965306" cy="1021864"/>
            <a:chOff x="13389427" y="2996896"/>
            <a:chExt cx="615821" cy="848768"/>
          </a:xfrm>
        </p:grpSpPr>
        <p:sp>
          <p:nvSpPr>
            <p:cNvPr id="91" name="Oval 90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Retail Stores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32671" y="3247854"/>
            <a:ext cx="1965303" cy="1000565"/>
            <a:chOff x="13389428" y="2996896"/>
            <a:chExt cx="615820" cy="848768"/>
          </a:xfrm>
        </p:grpSpPr>
        <p:sp>
          <p:nvSpPr>
            <p:cNvPr id="95" name="Oval 94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Wholesale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943097" y="408494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Organizational Structure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9081619" y="2117335"/>
            <a:ext cx="1965303" cy="1000565"/>
            <a:chOff x="13389428" y="2996896"/>
            <a:chExt cx="615820" cy="848768"/>
          </a:xfrm>
        </p:grpSpPr>
        <p:sp>
          <p:nvSpPr>
            <p:cNvPr id="100" name="Oval 9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Archival Data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081623" y="983122"/>
            <a:ext cx="1965306" cy="1021864"/>
            <a:chOff x="13389427" y="2996896"/>
            <a:chExt cx="615821" cy="848768"/>
          </a:xfrm>
        </p:grpSpPr>
        <p:sp>
          <p:nvSpPr>
            <p:cNvPr id="104" name="Oval 10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Active Warehouse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938727" y="396360"/>
            <a:ext cx="23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Usage or Type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9081619" y="3246016"/>
            <a:ext cx="1965303" cy="1000565"/>
            <a:chOff x="13389428" y="2996896"/>
            <a:chExt cx="615820" cy="848768"/>
          </a:xfrm>
        </p:grpSpPr>
        <p:sp>
          <p:nvSpPr>
            <p:cNvPr id="109" name="Oval 10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Operational Reporting Data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46848" y="4696124"/>
            <a:ext cx="546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Date is most common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Business needs often dictate which to 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Multiple strategies can often be used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will change as the warehouse evolves</a:t>
            </a:r>
          </a:p>
        </p:txBody>
      </p:sp>
    </p:spTree>
    <p:extLst>
      <p:ext uri="{BB962C8B-B14F-4D97-AF65-F5344CB8AC3E}">
        <p14:creationId xmlns:p14="http://schemas.microsoft.com/office/powerpoint/2010/main" val="5905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516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Warehouse Architecture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Comparisons</dc:title>
  <dc:creator>Michael Pomatto</dc:creator>
  <cp:lastModifiedBy>Michael Pomatto</cp:lastModifiedBy>
  <cp:revision>5</cp:revision>
  <dcterms:created xsi:type="dcterms:W3CDTF">2019-09-17T00:31:55Z</dcterms:created>
  <dcterms:modified xsi:type="dcterms:W3CDTF">2021-09-14T15:54:48Z</dcterms:modified>
</cp:coreProperties>
</file>