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EC07-00C3-4E94-87CE-22D8B792A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335FA-2DE6-4C91-856D-BFC38E8E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8694C-07A1-4BF0-A6E5-7F2713BE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E5AA5-1A7D-4A3C-815D-F6001225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4E5CD-B21C-4245-B2CA-88194F72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0ACF-F503-4F6C-A6EB-A994F787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CF58A-0CE5-4C12-A6E9-3976FDA24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70E30-4109-49C8-A1E8-137B9345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0B532-A0E9-4299-A53B-1A28AAAB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4604-962E-40B6-A4C6-3D393402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7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CA582-7C27-4ADD-9326-345C11259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451F7-12CD-4012-A56E-263AD3447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89A97-B8C2-4355-97A0-8363B6E5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0733C-8246-4779-A776-D3EB6CD1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FFACB-1FA7-46DF-85CD-43824FF4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5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9B74-3224-499F-BBE4-9FABECFF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D17C-6DDC-4EE4-BCBA-CAD66ACF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BBA28-3769-4359-95BF-87B79640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F087A-69BE-491C-A186-5DAD24D5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2287-4901-4078-B9B8-0D49EAFD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F3F5-A5F7-4837-AB55-57D70A9C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AD588-2916-4E04-BAAD-11F0EC177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0173D-3197-4C08-BECA-DDE25EA4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CB51-2377-4814-9E97-216A50E9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FCA14-F61E-4201-81CF-5C114F32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427B-D11A-4536-8CCB-25B9FC29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5ECE-FFBA-4E4F-84BF-9E5804695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EF999-0EDD-4E1A-8321-3F72D40F3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8C3B8-399C-4CFE-8CDA-767526CC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5CEC5-3AEA-458A-95C4-250C11BA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5A33C-4A65-4782-BCD4-234F793E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9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8710-D188-4786-86D0-55708E73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84E23-841E-4A4A-8767-C3E36F6B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A43B4-D3A2-4BA8-8D0D-0863A8BD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69275-5186-42E9-90CD-99438854D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CB378-1774-47B2-9FFA-1AF6A91C0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BB255-C835-4FCB-A02B-3F602753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9534F-E2A8-4880-98EB-7F6783E4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8A370-CEA2-44CE-B08C-125900E9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3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67F8-7522-43CF-9C6F-2B5CB3E3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34008-54B8-4DAB-A369-6EEF184B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A62F1-D13B-49DF-AFDC-47E25B01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3D940-4F5F-45BA-8EE5-4C59E61E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4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7D8C9-BF96-4C24-9129-1FB0008B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6714D-F365-4004-BBE2-D46488E1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E8D5E-606B-4209-AED1-B7157322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C945-7852-4850-A9C0-7DA94B1A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D0B3-5393-4875-867B-CDD0D1B9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7CF1D-8867-4EA3-807A-E26604D53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E9DA2-0B6B-4904-8CF7-12EEE337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6CC0D-EC3F-46B8-AD30-F6A8DECD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962AC-5DD8-4564-9B9C-F0C4F5C4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2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0D56-CB95-4191-8F06-6E98519E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BE6F9-31D0-4C86-BAF9-ACBA2A164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0D0E2-6CBD-41F6-8114-50D856D7A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F2AE1-7CE1-4A1F-887F-3FA1C93E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F370-C3F5-44EF-9ABB-AAA4CAFD529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3A19B-B65F-4B05-B3AA-563E2977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049EB-D58A-4053-BAAE-FCFDEE56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40E2-DE3F-47E6-B3B0-6DCF14CD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8246C-51EA-4A3E-A440-D16AC3D9D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74A7C-A1A5-4108-9902-0A8684E0F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BF370-C3F5-44EF-9ABB-AAA4CAFD529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6F4F3-6E20-4C8D-9748-67622A113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E3BC-736D-460F-BDD7-8CF963903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F55B-B36C-423D-A1FF-189DA9B2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4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mation.com/big-data/structured-vs-unstructured-data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central.com/profiles/blogs/beyond-datawarehouse-the-data-lak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astechinfotrellis.com/can-big-data-replace-edw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msql.com/blog/webinar-data-lake-age-of-ml-ai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nnolitica.com/wp-content/uploads/2013/04/White_Paper_Azure_Data_Lake_Store_Innolitica_Labs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D7316-2376-4BF6-8A12-65073F26B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1" y="3353432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Unstructured and External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ADC6C-73FA-4C06-86BE-DE6B90BC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6" y="3979408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Selected Examples with References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708DBF40-706F-4ABC-A3AC-6B4E8263F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2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3F4507-25A0-469E-BA5C-8DC0010A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7" y="380819"/>
            <a:ext cx="10112576" cy="59917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6874C7-4B48-4928-9181-EC92F3099F41}"/>
              </a:ext>
            </a:extLst>
          </p:cNvPr>
          <p:cNvSpPr/>
          <p:nvPr/>
        </p:nvSpPr>
        <p:spPr>
          <a:xfrm>
            <a:off x="4418696" y="6292515"/>
            <a:ext cx="7584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https://www.datamation.com/big-data/structured-vs-unstructured-data.html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A591F-66E4-4F88-8ED9-35FE278509C0}"/>
              </a:ext>
            </a:extLst>
          </p:cNvPr>
          <p:cNvSpPr txBox="1"/>
          <p:nvPr/>
        </p:nvSpPr>
        <p:spPr>
          <a:xfrm>
            <a:off x="8356060" y="700391"/>
            <a:ext cx="3329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side-by-side comparison of</a:t>
            </a:r>
          </a:p>
          <a:p>
            <a:r>
              <a:rPr lang="en-US" dirty="0"/>
              <a:t>structured and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79923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C262C9-53E0-47E5-B4AF-FBA941A8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7" y="643466"/>
            <a:ext cx="10817605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32BA6F-C9A9-4B3D-A508-6787DAA39C97}"/>
              </a:ext>
            </a:extLst>
          </p:cNvPr>
          <p:cNvSpPr txBox="1"/>
          <p:nvPr/>
        </p:nvSpPr>
        <p:spPr>
          <a:xfrm>
            <a:off x="3317132" y="6214533"/>
            <a:ext cx="866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https://www.datasciencecentral.com/profiles/blogs/beyond-datawarehouse-the-data-lake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09133-79BD-4DD3-A75D-069734210E28}"/>
              </a:ext>
            </a:extLst>
          </p:cNvPr>
          <p:cNvSpPr txBox="1"/>
          <p:nvPr/>
        </p:nvSpPr>
        <p:spPr>
          <a:xfrm>
            <a:off x="7198468" y="418289"/>
            <a:ext cx="4732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Lakes are very popular.  Using a design</a:t>
            </a:r>
          </a:p>
          <a:p>
            <a:r>
              <a:rPr lang="en-US" dirty="0"/>
              <a:t>similar to what you see here, both unstructured </a:t>
            </a:r>
          </a:p>
          <a:p>
            <a:r>
              <a:rPr lang="en-US" dirty="0"/>
              <a:t>and structured data can be leveraged.  In this </a:t>
            </a:r>
          </a:p>
          <a:p>
            <a:r>
              <a:rPr lang="en-US" dirty="0"/>
              <a:t>Example it is upstream of the data warehouse.  </a:t>
            </a:r>
          </a:p>
        </p:txBody>
      </p:sp>
    </p:spTree>
    <p:extLst>
      <p:ext uri="{BB962C8B-B14F-4D97-AF65-F5344CB8AC3E}">
        <p14:creationId xmlns:p14="http://schemas.microsoft.com/office/powerpoint/2010/main" val="427048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5590DA-29C1-42A2-9E49-D343980CC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824" y="282101"/>
            <a:ext cx="9073252" cy="499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B420D3-257F-4B90-9B34-D22D79C0D306}"/>
              </a:ext>
            </a:extLst>
          </p:cNvPr>
          <p:cNvSpPr/>
          <p:nvPr/>
        </p:nvSpPr>
        <p:spPr>
          <a:xfrm>
            <a:off x="5984539" y="6328002"/>
            <a:ext cx="607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https://blogs.mastechinfotrellis.com/can-big-data-replace-edw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F20E7-39CB-4E57-8A32-D5FC68F478DA}"/>
              </a:ext>
            </a:extLst>
          </p:cNvPr>
          <p:cNvSpPr txBox="1"/>
          <p:nvPr/>
        </p:nvSpPr>
        <p:spPr>
          <a:xfrm>
            <a:off x="9426102" y="700391"/>
            <a:ext cx="225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you can see</a:t>
            </a:r>
          </a:p>
          <a:p>
            <a:r>
              <a:rPr lang="en-US" dirty="0"/>
              <a:t>it coexisting with a</a:t>
            </a:r>
          </a:p>
          <a:p>
            <a:r>
              <a:rPr lang="en-US" dirty="0"/>
              <a:t>traditional warehouse</a:t>
            </a:r>
          </a:p>
        </p:txBody>
      </p:sp>
    </p:spTree>
    <p:extLst>
      <p:ext uri="{BB962C8B-B14F-4D97-AF65-F5344CB8AC3E}">
        <p14:creationId xmlns:p14="http://schemas.microsoft.com/office/powerpoint/2010/main" val="420276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F730C-9F47-4B2F-BD69-A9437D7E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65" y="481806"/>
            <a:ext cx="9948333" cy="55710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6479E6-C44C-438A-8EF3-2B8D37699CBA}"/>
              </a:ext>
            </a:extLst>
          </p:cNvPr>
          <p:cNvSpPr/>
          <p:nvPr/>
        </p:nvSpPr>
        <p:spPr>
          <a:xfrm>
            <a:off x="5655013" y="6306235"/>
            <a:ext cx="6391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https://www.memsql.com/blog/webinar-data-lake-age-of-ml-ai/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1B475-FDF4-439D-988A-05325F894489}"/>
              </a:ext>
            </a:extLst>
          </p:cNvPr>
          <p:cNvSpPr txBox="1"/>
          <p:nvPr/>
        </p:nvSpPr>
        <p:spPr>
          <a:xfrm>
            <a:off x="264752" y="6306235"/>
            <a:ext cx="52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Warning:  Heavily influenced by the </a:t>
            </a:r>
            <a:r>
              <a:rPr lang="en-US" dirty="0" err="1">
                <a:solidFill>
                  <a:srgbClr val="FF0000"/>
                </a:solidFill>
              </a:rPr>
              <a:t>memSQL</a:t>
            </a:r>
            <a:r>
              <a:rPr lang="en-US" dirty="0">
                <a:solidFill>
                  <a:srgbClr val="FF0000"/>
                </a:solidFill>
              </a:rPr>
              <a:t> vendor</a:t>
            </a:r>
          </a:p>
        </p:txBody>
      </p:sp>
    </p:spTree>
    <p:extLst>
      <p:ext uri="{BB962C8B-B14F-4D97-AF65-F5344CB8AC3E}">
        <p14:creationId xmlns:p14="http://schemas.microsoft.com/office/powerpoint/2010/main" val="307567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15D7E6-07AB-41D9-A4A8-0D3495C9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91" y="125547"/>
            <a:ext cx="9794335" cy="56160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F32CCC-11EE-4C22-939E-EACADDD77440}"/>
              </a:ext>
            </a:extLst>
          </p:cNvPr>
          <p:cNvSpPr/>
          <p:nvPr/>
        </p:nvSpPr>
        <p:spPr>
          <a:xfrm>
            <a:off x="1507788" y="6284866"/>
            <a:ext cx="10544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http://innolitica.com/wp-content/uploads/2013/04/White_Paper_Azure_Data_Lake_Store_Innolitica_Labs.pdf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B077F-F7DB-4676-A433-546C56BD5569}"/>
              </a:ext>
            </a:extLst>
          </p:cNvPr>
          <p:cNvSpPr txBox="1"/>
          <p:nvPr/>
        </p:nvSpPr>
        <p:spPr>
          <a:xfrm>
            <a:off x="262646" y="5858530"/>
            <a:ext cx="1160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Warning:  Heavily influenced by the vendor.  Still a good reference for data lakes in Azure</a:t>
            </a:r>
          </a:p>
        </p:txBody>
      </p:sp>
    </p:spTree>
    <p:extLst>
      <p:ext uri="{BB962C8B-B14F-4D97-AF65-F5344CB8AC3E}">
        <p14:creationId xmlns:p14="http://schemas.microsoft.com/office/powerpoint/2010/main" val="124492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BE89B9F-F267-4C96-A3FB-2397AC0F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510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34FA50-B944-48AA-8985-206580F5E337}"/>
              </a:ext>
            </a:extLst>
          </p:cNvPr>
          <p:cNvSpPr txBox="1"/>
          <p:nvPr/>
        </p:nvSpPr>
        <p:spPr>
          <a:xfrm>
            <a:off x="5916706" y="524435"/>
            <a:ext cx="58898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Written Assignment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are some of the challenges of including external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Crossing vendors (AWS and Azure)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On-Prem and Cloud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Validation / Quality / Data Lineage / ETL vs. ELT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Strengths / weaknesses of storing external data in a data lake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Replicate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How often to copy it (real time, batch,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Think about the REQUIREMENT.  Do you need more frequent (operational) or less frequent (trending)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Explain some of the differences between storing this type of data within a structured environment such as a data warehouse and a more flexible data lake paradigm.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Start with the type of data you have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Which solution offers the best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What is driving your decision (cost, capability, agility)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1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Unstructured and External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Unstructured Data</dc:title>
  <dc:creator>Michael Pomatto</dc:creator>
  <cp:lastModifiedBy>Michael Pomatto</cp:lastModifiedBy>
  <cp:revision>3</cp:revision>
  <dcterms:created xsi:type="dcterms:W3CDTF">2019-09-25T00:35:21Z</dcterms:created>
  <dcterms:modified xsi:type="dcterms:W3CDTF">2021-09-28T19:19:33Z</dcterms:modified>
</cp:coreProperties>
</file>