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714"/>
  </p:normalViewPr>
  <p:slideViewPr>
    <p:cSldViewPr snapToGrid="0" snapToObjects="1">
      <p:cViewPr varScale="1">
        <p:scale>
          <a:sx n="137" d="100"/>
          <a:sy n="137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DDD3-6B36-9445-8F0F-97D1483EF8A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4278" y="1436914"/>
            <a:ext cx="1968759" cy="300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69568" y="1436914"/>
            <a:ext cx="1968759" cy="3004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Atomic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Warehouse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04858" y="1436913"/>
            <a:ext cx="1968759" cy="30044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Marts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40148" y="1436913"/>
            <a:ext cx="1968759" cy="300445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Individual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5498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Inmon’s Four Components</a:t>
            </a:r>
          </a:p>
          <a:p>
            <a:r>
              <a:rPr lang="en-US" sz="1600" dirty="0" smtClean="0"/>
              <a:t>Reference:  </a:t>
            </a:r>
            <a:r>
              <a:rPr lang="en-US" sz="1600" dirty="0" smtClean="0"/>
              <a:t>Inmon Page </a:t>
            </a:r>
            <a:r>
              <a:rPr lang="en-US" sz="1600" dirty="0" smtClean="0"/>
              <a:t>16, Figure 1-10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30303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3832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73616" y="3036153"/>
            <a:ext cx="466532" cy="5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Arrow 15"/>
          <p:cNvSpPr/>
          <p:nvPr/>
        </p:nvSpPr>
        <p:spPr>
          <a:xfrm>
            <a:off x="1334278" y="427356"/>
            <a:ext cx="4394718" cy="68113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Greater System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 flipH="1">
            <a:off x="6195527" y="427356"/>
            <a:ext cx="4484915" cy="68113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Greater User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4677" y="4606113"/>
            <a:ext cx="229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Primitive Data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Updated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Transactional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Day-to-Day Operations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83548" y="4569332"/>
            <a:ext cx="22948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Derived Data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Summarized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Calculated</a:t>
            </a:r>
          </a:p>
        </p:txBody>
      </p:sp>
    </p:spTree>
    <p:extLst>
      <p:ext uri="{BB962C8B-B14F-4D97-AF65-F5344CB8AC3E}">
        <p14:creationId xmlns:p14="http://schemas.microsoft.com/office/powerpoint/2010/main" val="79545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7859829" y="158619"/>
            <a:ext cx="2715208" cy="40457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Departmental Data Marts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8949" y="350070"/>
            <a:ext cx="2022324" cy="155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Transactional </a:t>
            </a:r>
          </a:p>
          <a:p>
            <a:pPr algn="ctr"/>
            <a:r>
              <a:rPr lang="en-US" dirty="0" smtClean="0"/>
              <a:t>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36503" y="129754"/>
            <a:ext cx="1175659" cy="57196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Area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68949" y="2024393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Corporate Applications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68949" y="2989588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8949" y="3954783"/>
            <a:ext cx="2022324" cy="844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Data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91273" y="4367576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91273" y="3411711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1273" y="2437186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1272" y="1135042"/>
            <a:ext cx="625151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99586" y="4362912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67738" y="480872"/>
            <a:ext cx="2022324" cy="5324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Enterprise</a:t>
            </a:r>
          </a:p>
          <a:p>
            <a:pPr algn="ctr"/>
            <a:r>
              <a:rPr lang="en-US" dirty="0" smtClean="0"/>
              <a:t>Data Warehouse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EDW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34781" y="964419"/>
            <a:ext cx="1965303" cy="1000565"/>
            <a:chOff x="13389428" y="2996896"/>
            <a:chExt cx="615820" cy="848768"/>
          </a:xfrm>
        </p:grpSpPr>
        <p:sp>
          <p:nvSpPr>
            <p:cNvPr id="19" name="Oval 1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Finance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6423" y="864032"/>
            <a:ext cx="615820" cy="867746"/>
            <a:chOff x="8546841" y="1903445"/>
            <a:chExt cx="615820" cy="867746"/>
          </a:xfrm>
        </p:grpSpPr>
        <p:sp>
          <p:nvSpPr>
            <p:cNvPr id="24" name="Oval 23"/>
            <p:cNvSpPr/>
            <p:nvPr/>
          </p:nvSpPr>
          <p:spPr>
            <a:xfrm>
              <a:off x="8546841" y="2550732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46841" y="2023163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Staging</a:t>
              </a:r>
            </a:p>
            <a:p>
              <a:pPr algn="ctr"/>
              <a:r>
                <a:rPr lang="en-US" sz="1000" dirty="0" smtClean="0"/>
                <a:t>Tables</a:t>
              </a:r>
              <a:endParaRPr lang="en-US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546841" y="190344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16423" y="2034009"/>
            <a:ext cx="615820" cy="848768"/>
            <a:chOff x="13389428" y="2996896"/>
            <a:chExt cx="615820" cy="848768"/>
          </a:xfrm>
        </p:grpSpPr>
        <p:sp>
          <p:nvSpPr>
            <p:cNvPr id="29" name="Oval 2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Staging</a:t>
              </a:r>
            </a:p>
            <a:p>
              <a:pPr algn="ctr"/>
              <a:r>
                <a:rPr lang="en-US" sz="1000" dirty="0" smtClean="0"/>
                <a:t>Tables</a:t>
              </a:r>
              <a:endParaRPr lang="en-US" sz="1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16423" y="2996657"/>
            <a:ext cx="615820" cy="848768"/>
            <a:chOff x="13389428" y="2996896"/>
            <a:chExt cx="615820" cy="848768"/>
          </a:xfrm>
        </p:grpSpPr>
        <p:sp>
          <p:nvSpPr>
            <p:cNvPr id="33" name="Oval 32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Staging</a:t>
              </a:r>
            </a:p>
            <a:p>
              <a:pPr algn="ctr"/>
              <a:r>
                <a:rPr lang="en-US" sz="1000" dirty="0" smtClean="0"/>
                <a:t>Tables</a:t>
              </a:r>
              <a:endParaRPr lang="en-US" sz="1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88433" y="3987439"/>
            <a:ext cx="615820" cy="848768"/>
            <a:chOff x="13389428" y="2996896"/>
            <a:chExt cx="615820" cy="848768"/>
          </a:xfrm>
        </p:grpSpPr>
        <p:sp>
          <p:nvSpPr>
            <p:cNvPr id="37" name="Oval 36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Staging</a:t>
              </a:r>
            </a:p>
            <a:p>
              <a:pPr algn="ctr"/>
              <a:r>
                <a:rPr lang="en-US" sz="1000" dirty="0" smtClean="0"/>
                <a:t>Tables</a:t>
              </a:r>
              <a:endParaRPr lang="en-US" sz="1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3732243" y="3418709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32243" y="1154877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32243" y="2453729"/>
            <a:ext cx="1768152" cy="46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71694" y="1000988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ETL</a:t>
            </a:r>
            <a:endParaRPr 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4434372" y="2299840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ETL</a:t>
            </a:r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4424953" y="3244043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ETL</a:t>
            </a:r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4434372" y="4204359"/>
            <a:ext cx="51076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ETL</a:t>
            </a:r>
            <a:endParaRPr lang="en-US" sz="1400"/>
          </a:p>
        </p:txBody>
      </p:sp>
      <p:grpSp>
        <p:nvGrpSpPr>
          <p:cNvPr id="49" name="Group 48"/>
          <p:cNvGrpSpPr/>
          <p:nvPr/>
        </p:nvGrpSpPr>
        <p:grpSpPr>
          <a:xfrm>
            <a:off x="8234781" y="1976378"/>
            <a:ext cx="1965306" cy="1021864"/>
            <a:chOff x="13389427" y="2996896"/>
            <a:chExt cx="615821" cy="848768"/>
          </a:xfrm>
        </p:grpSpPr>
        <p:sp>
          <p:nvSpPr>
            <p:cNvPr id="50" name="Oval 49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Sales and Marketing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234778" y="3048794"/>
            <a:ext cx="1965306" cy="938645"/>
            <a:chOff x="13389428" y="2996896"/>
            <a:chExt cx="615821" cy="848768"/>
          </a:xfrm>
        </p:grpSpPr>
        <p:sp>
          <p:nvSpPr>
            <p:cNvPr id="54" name="Oval 53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389429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Other Business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Functional Area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7490062" y="1479116"/>
            <a:ext cx="702216" cy="21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859830" y="4374815"/>
            <a:ext cx="2715208" cy="16473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Support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859829" y="6174714"/>
            <a:ext cx="2727993" cy="54683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Operational Data 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192277" y="5117086"/>
            <a:ext cx="2268719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Business Intelligence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192278" y="5497198"/>
            <a:ext cx="783771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CRM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064516" y="5497198"/>
            <a:ext cx="1396481" cy="30791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ERP Reporting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0062" y="4799030"/>
            <a:ext cx="70221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05869" y="5728996"/>
            <a:ext cx="772366" cy="6531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7307" y="6029162"/>
            <a:ext cx="549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Core Elements of Inmon’s design</a:t>
            </a:r>
          </a:p>
          <a:p>
            <a:r>
              <a:rPr lang="en-US" dirty="0" smtClean="0"/>
              <a:t>Reference: </a:t>
            </a:r>
            <a:r>
              <a:rPr lang="en-US" dirty="0" smtClean="0"/>
              <a:t>Inmon Page </a:t>
            </a:r>
            <a:r>
              <a:rPr lang="en-US" dirty="0" smtClean="0"/>
              <a:t>14 – 24  </a:t>
            </a:r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5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6449" y="2519266"/>
            <a:ext cx="1945259" cy="855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</a:t>
            </a:r>
            <a:r>
              <a:rPr lang="en-US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Proof of 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91708" y="2519266"/>
            <a:ext cx="3090334" cy="85530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II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Deploy Data Warehouse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82042" y="2519266"/>
            <a:ext cx="3733800" cy="8553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III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Create Departmental Data </a:t>
            </a:r>
            <a:r>
              <a:rPr lang="en-US" dirty="0" smtClean="0">
                <a:solidFill>
                  <a:schemeClr val="tx1"/>
                </a:solidFill>
              </a:rPr>
              <a:t>Marts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515842" y="2519266"/>
            <a:ext cx="2108200" cy="85530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 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End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5498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Inmon’s Multi-Phased Approach</a:t>
            </a:r>
            <a:endParaRPr lang="en-US" sz="2800" dirty="0" smtClean="0"/>
          </a:p>
          <a:p>
            <a:r>
              <a:rPr lang="en-US" sz="1600" dirty="0" smtClean="0"/>
              <a:t>Reference:  </a:t>
            </a:r>
            <a:r>
              <a:rPr lang="en-US" sz="1600" dirty="0" smtClean="0"/>
              <a:t>Inmon Page 39-41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 rot="16200000">
            <a:off x="1589961" y="2652183"/>
            <a:ext cx="258235" cy="1945259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107757" y="2079644"/>
            <a:ext cx="258235" cy="3090334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7519824" y="1757911"/>
            <a:ext cx="258235" cy="3733800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8592" y="375392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Six Months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91706" y="3753929"/>
            <a:ext cx="30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Twelve – Eighteen Months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87483" y="3753929"/>
            <a:ext cx="372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Multi-Year Effort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46449" y="874453"/>
            <a:ext cx="10877592" cy="66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Business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46448" y="1714901"/>
            <a:ext cx="10877593" cy="66636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Increased Cost and Complexity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497633"/>
            <a:ext cx="3834882" cy="315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Lower Granularity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Greater amounts of detail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Atomic level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Greater flexibility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Future enhancements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Largest storage 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818" y="5935808"/>
            <a:ext cx="790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Granularity – The Most Critical Decision</a:t>
            </a:r>
            <a:endParaRPr lang="en-US" sz="2800" dirty="0" smtClean="0"/>
          </a:p>
          <a:p>
            <a:r>
              <a:rPr lang="en-US" sz="1600" dirty="0" smtClean="0"/>
              <a:t>Reference:  </a:t>
            </a:r>
            <a:r>
              <a:rPr lang="en-US" sz="1600" dirty="0" smtClean="0"/>
              <a:t>Inmon Page 41 - 53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831494" y="497632"/>
            <a:ext cx="3834882" cy="31599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Higher Granularity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Summarized or aggregated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Better for Data Warehousing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Fastest query performance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Lowest storage 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53339" y="497632"/>
            <a:ext cx="3278156" cy="31599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Hybrid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Best of both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be table or DW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457" y="3862874"/>
            <a:ext cx="383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Inmon Favors Lower</a:t>
            </a:r>
          </a:p>
          <a:p>
            <a:pPr algn="ctr"/>
            <a:r>
              <a:rPr lang="en-US" sz="1400" dirty="0" smtClean="0"/>
              <a:t>(Build summarizations in Physical Data marts)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50702" y="3816903"/>
            <a:ext cx="712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Kimball Favors Hybrid or Higher</a:t>
            </a:r>
          </a:p>
          <a:p>
            <a:pPr algn="ctr"/>
            <a:r>
              <a:rPr lang="en-US" sz="1400" dirty="0" smtClean="0"/>
              <a:t>(Store Everything dimensionally)</a:t>
            </a:r>
            <a:endParaRPr lang="en-US" sz="1400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5170444" y="1767372"/>
            <a:ext cx="379990" cy="6484773"/>
          </a:xfrm>
          <a:prstGeom prst="leftBrace">
            <a:avLst>
              <a:gd name="adj1" fmla="val 8333"/>
              <a:gd name="adj2" fmla="val 482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63283" y="5199754"/>
            <a:ext cx="5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Real-World Designs Fall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5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19556" y="2117335"/>
            <a:ext cx="1965303" cy="1000565"/>
            <a:chOff x="13389428" y="2996896"/>
            <a:chExt cx="615820" cy="848768"/>
          </a:xfrm>
        </p:grpSpPr>
        <p:sp>
          <p:nvSpPr>
            <p:cNvPr id="19" name="Oval 1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19560" y="983122"/>
            <a:ext cx="1965306" cy="1021864"/>
            <a:chOff x="13389427" y="2996896"/>
            <a:chExt cx="615821" cy="848768"/>
          </a:xfrm>
        </p:grpSpPr>
        <p:sp>
          <p:nvSpPr>
            <p:cNvPr id="50" name="Oval 49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2015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67307" y="6029162"/>
            <a:ext cx="549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Partitioning – Possible Selections</a:t>
            </a:r>
            <a:endParaRPr lang="en-US" sz="2800" dirty="0" smtClean="0"/>
          </a:p>
          <a:p>
            <a:r>
              <a:rPr lang="en-US" dirty="0" smtClean="0"/>
              <a:t>Reference: </a:t>
            </a:r>
            <a:r>
              <a:rPr lang="en-US" dirty="0" smtClean="0"/>
              <a:t>Inmon Page 53 – 60   </a:t>
            </a:r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1319555" y="3246016"/>
            <a:ext cx="1965303" cy="1000565"/>
            <a:chOff x="13389428" y="2996896"/>
            <a:chExt cx="615820" cy="848768"/>
          </a:xfrm>
        </p:grpSpPr>
        <p:sp>
          <p:nvSpPr>
            <p:cNvPr id="60" name="Oval 59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2017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9563" y="406656"/>
            <a:ext cx="196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 / Date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3776116" y="2117335"/>
            <a:ext cx="1965303" cy="1000565"/>
            <a:chOff x="13389428" y="2996896"/>
            <a:chExt cx="615820" cy="848768"/>
          </a:xfrm>
        </p:grpSpPr>
        <p:sp>
          <p:nvSpPr>
            <p:cNvPr id="72" name="Oval 71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North East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76120" y="983122"/>
            <a:ext cx="1965306" cy="1021864"/>
            <a:chOff x="13389427" y="2996896"/>
            <a:chExt cx="615821" cy="848768"/>
          </a:xfrm>
        </p:grpSpPr>
        <p:sp>
          <p:nvSpPr>
            <p:cNvPr id="78" name="Oval 77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North West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6115" y="3246016"/>
            <a:ext cx="1965303" cy="1000565"/>
            <a:chOff x="13389428" y="2996896"/>
            <a:chExt cx="615820" cy="848768"/>
          </a:xfrm>
        </p:grpSpPr>
        <p:sp>
          <p:nvSpPr>
            <p:cNvPr id="82" name="Oval 81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776123" y="406656"/>
            <a:ext cx="196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Region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232672" y="2119173"/>
            <a:ext cx="1965303" cy="1000565"/>
            <a:chOff x="13389428" y="2996896"/>
            <a:chExt cx="615820" cy="848768"/>
          </a:xfrm>
        </p:grpSpPr>
        <p:sp>
          <p:nvSpPr>
            <p:cNvPr id="87" name="Oval 86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Online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232676" y="984960"/>
            <a:ext cx="1965306" cy="1021864"/>
            <a:chOff x="13389427" y="2996896"/>
            <a:chExt cx="615821" cy="848768"/>
          </a:xfrm>
        </p:grpSpPr>
        <p:sp>
          <p:nvSpPr>
            <p:cNvPr id="91" name="Oval 90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Retail Stores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32671" y="3247854"/>
            <a:ext cx="1965303" cy="1000565"/>
            <a:chOff x="13389428" y="2996896"/>
            <a:chExt cx="615820" cy="848768"/>
          </a:xfrm>
        </p:grpSpPr>
        <p:sp>
          <p:nvSpPr>
            <p:cNvPr id="95" name="Oval 94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Wholesale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943097" y="408494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Organizational Structure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9081619" y="2117335"/>
            <a:ext cx="1965303" cy="1000565"/>
            <a:chOff x="13389428" y="2996896"/>
            <a:chExt cx="615820" cy="848768"/>
          </a:xfrm>
        </p:grpSpPr>
        <p:sp>
          <p:nvSpPr>
            <p:cNvPr id="100" name="Oval 99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Archival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081623" y="983122"/>
            <a:ext cx="1965306" cy="1021864"/>
            <a:chOff x="13389427" y="2996896"/>
            <a:chExt cx="615821" cy="848768"/>
          </a:xfrm>
        </p:grpSpPr>
        <p:sp>
          <p:nvSpPr>
            <p:cNvPr id="104" name="Oval 103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3389427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Active Warehouse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8938727" y="396360"/>
            <a:ext cx="23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Usage or Type</a:t>
            </a:r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9081619" y="3246016"/>
            <a:ext cx="1965303" cy="1000565"/>
            <a:chOff x="13389428" y="2996896"/>
            <a:chExt cx="615820" cy="848768"/>
          </a:xfrm>
        </p:grpSpPr>
        <p:sp>
          <p:nvSpPr>
            <p:cNvPr id="109" name="Oval 108"/>
            <p:cNvSpPr/>
            <p:nvPr/>
          </p:nvSpPr>
          <p:spPr>
            <a:xfrm>
              <a:off x="13389428" y="3625205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389428" y="3107125"/>
              <a:ext cx="615820" cy="628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Operational Reporting 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3389428" y="2996896"/>
              <a:ext cx="615820" cy="2204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46848" y="4696124"/>
            <a:ext cx="5467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Date is most common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Business needs often dictate which to use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Multiple strategies can often be used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will change as the warehouse evolves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9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289</Words>
  <Application>Microsoft Macintosh PowerPoint</Application>
  <PresentationFormat>Widescreen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Pomatto</dc:creator>
  <cp:lastModifiedBy>Kimberly Pomatto</cp:lastModifiedBy>
  <cp:revision>11</cp:revision>
  <dcterms:created xsi:type="dcterms:W3CDTF">2016-05-11T23:55:57Z</dcterms:created>
  <dcterms:modified xsi:type="dcterms:W3CDTF">2016-05-16T23:47:51Z</dcterms:modified>
</cp:coreProperties>
</file>