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64" r:id="rId6"/>
    <p:sldId id="265" r:id="rId7"/>
    <p:sldId id="267" r:id="rId8"/>
    <p:sldId id="261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14"/>
  </p:normalViewPr>
  <p:slideViewPr>
    <p:cSldViewPr snapToGrid="0" snapToObjects="1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dw-bi-lifecycle-metho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2004/01/data-warehouse-dining-experience/" TargetMode="External"/><Relationship Id="rId2" Type="http://schemas.openxmlformats.org/officeDocument/2006/relationships/hyperlink" Target="https://www.kimballgroup.com/2015/11/design-tip-179-key-tenets-of-kimball-metho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hyperlink" Target="https://www.kimballgroup.com/data-warehouse-business-intelligence-resources/kimball-techniqu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technical-dw-bi-system-architectu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2004/03/differences-of-opinion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imballgroup.com/2004/03/differences-of-opin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Data Warehouse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Architecture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1500">
                <a:solidFill>
                  <a:srgbClr val="FFFFFF"/>
                </a:solidFill>
              </a:rPr>
              <a:t>Data 742 9/17/2019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23060D-E48F-4376-A15C-27184940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29" y="500548"/>
            <a:ext cx="10065333" cy="51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677EA-2031-4147-8C8D-DFCEFB4F3D77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Lifecycle Methodology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https://www.kimballgroup.com/data-warehouse-business-intelligence-resources/kimball-techniques/dw-bi-lifecycle-method/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23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51397-B386-45E9-9198-FECD09B81163}"/>
              </a:ext>
            </a:extLst>
          </p:cNvPr>
          <p:cNvSpPr/>
          <p:nvPr/>
        </p:nvSpPr>
        <p:spPr>
          <a:xfrm>
            <a:off x="877409" y="4687124"/>
            <a:ext cx="8700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https://www.kimballgroup.com/2015/11/design-tip-179-key-tenets-of-kimball-method/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C131E-3132-4E05-B692-D6DAEA6F650B}"/>
              </a:ext>
            </a:extLst>
          </p:cNvPr>
          <p:cNvSpPr/>
          <p:nvPr/>
        </p:nvSpPr>
        <p:spPr>
          <a:xfrm>
            <a:off x="872865" y="3773338"/>
            <a:ext cx="10679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https://www.kimballgroup.com/2004/01/data-warehouse-dining-experience/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FB5D9-B5D0-4475-A56C-1B1F286B42C6}"/>
              </a:ext>
            </a:extLst>
          </p:cNvPr>
          <p:cNvSpPr/>
          <p:nvPr/>
        </p:nvSpPr>
        <p:spPr>
          <a:xfrm>
            <a:off x="877409" y="2799070"/>
            <a:ext cx="1097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https://www.kimballgroup.com/data-warehouse-business-intelligence-resources/kimball-techniques/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38979-0F00-4652-877A-FE76DF6974EA}"/>
              </a:ext>
            </a:extLst>
          </p:cNvPr>
          <p:cNvSpPr/>
          <p:nvPr/>
        </p:nvSpPr>
        <p:spPr>
          <a:xfrm>
            <a:off x="877409" y="1640136"/>
            <a:ext cx="10437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BBAD-C8B5-48B3-89CC-C539EF356AF4}"/>
              </a:ext>
            </a:extLst>
          </p:cNvPr>
          <p:cNvSpPr txBox="1"/>
          <p:nvPr/>
        </p:nvSpPr>
        <p:spPr>
          <a:xfrm>
            <a:off x="233568" y="311792"/>
            <a:ext cx="1195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Helpful Kimball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31ACB-CD8F-4303-B6A7-22F736D43A9C}"/>
              </a:ext>
            </a:extLst>
          </p:cNvPr>
          <p:cNvSpPr txBox="1"/>
          <p:nvPr/>
        </p:nvSpPr>
        <p:spPr>
          <a:xfrm>
            <a:off x="301841" y="1174059"/>
            <a:ext cx="67813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 Information Factory (</a:t>
            </a:r>
            <a:r>
              <a:rPr lang="en-US" dirty="0" err="1"/>
              <a:t>Inmon</a:t>
            </a:r>
            <a:r>
              <a:rPr lang="en-US" dirty="0"/>
              <a:t>) vs. Kimball Bus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aspects of Kimball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Warehouse Dining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Tips</a:t>
            </a:r>
          </a:p>
        </p:txBody>
      </p:sp>
    </p:spTree>
    <p:extLst>
      <p:ext uri="{BB962C8B-B14F-4D97-AF65-F5344CB8AC3E}">
        <p14:creationId xmlns:p14="http://schemas.microsoft.com/office/powerpoint/2010/main" val="12671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4278" y="1436914"/>
            <a:ext cx="1968759" cy="300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69568" y="1436914"/>
            <a:ext cx="1968759" cy="3004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Atomic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04858" y="1436913"/>
            <a:ext cx="1968759" cy="3004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40148" y="1436913"/>
            <a:ext cx="1968759" cy="300445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Four Components</a:t>
            </a:r>
          </a:p>
          <a:p>
            <a:r>
              <a:rPr lang="en-US" sz="1600" dirty="0"/>
              <a:t>Reference:  Inmon Page 16, Figure 1-10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0303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3832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7361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1334278" y="427356"/>
            <a:ext cx="4394718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System Control</a:t>
            </a:r>
          </a:p>
        </p:txBody>
      </p:sp>
      <p:sp>
        <p:nvSpPr>
          <p:cNvPr id="17" name="Left Arrow 16"/>
          <p:cNvSpPr/>
          <p:nvPr/>
        </p:nvSpPr>
        <p:spPr>
          <a:xfrm flipH="1">
            <a:off x="6195527" y="427356"/>
            <a:ext cx="4484915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Greater User Control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4677" y="4606113"/>
            <a:ext cx="229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Primitive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Updated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Transactional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Day-to-Day Operations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3548" y="4569332"/>
            <a:ext cx="22948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Data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Summarized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7859829" y="158619"/>
            <a:ext cx="2715208" cy="40457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Departmental Data Marts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49" y="350070"/>
            <a:ext cx="2022324" cy="155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Transactional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36503" y="129754"/>
            <a:ext cx="1175659" cy="57196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949" y="202439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Corporate Applications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8949" y="2989588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49" y="395478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1273" y="436757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91273" y="3411711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1273" y="243718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1272" y="1135042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9586" y="4362912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67738" y="480872"/>
            <a:ext cx="2022324" cy="532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</a:t>
            </a:r>
          </a:p>
          <a:p>
            <a:pPr algn="ctr"/>
            <a:r>
              <a:rPr lang="en-US" dirty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EDW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34781" y="964419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6423" y="864032"/>
            <a:ext cx="615820" cy="867746"/>
            <a:chOff x="8546841" y="1903445"/>
            <a:chExt cx="615820" cy="867746"/>
          </a:xfrm>
        </p:grpSpPr>
        <p:sp>
          <p:nvSpPr>
            <p:cNvPr id="24" name="Oval 23"/>
            <p:cNvSpPr/>
            <p:nvPr/>
          </p:nvSpPr>
          <p:spPr>
            <a:xfrm>
              <a:off x="8546841" y="2550732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46841" y="2023163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8546841" y="190344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6423" y="2034009"/>
            <a:ext cx="615820" cy="848768"/>
            <a:chOff x="13389428" y="2996896"/>
            <a:chExt cx="615820" cy="848768"/>
          </a:xfrm>
        </p:grpSpPr>
        <p:sp>
          <p:nvSpPr>
            <p:cNvPr id="29" name="Oval 2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6423" y="2996657"/>
            <a:ext cx="615820" cy="848768"/>
            <a:chOff x="13389428" y="2996896"/>
            <a:chExt cx="615820" cy="848768"/>
          </a:xfrm>
        </p:grpSpPr>
        <p:sp>
          <p:nvSpPr>
            <p:cNvPr id="33" name="Oval 32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88433" y="3987439"/>
            <a:ext cx="615820" cy="848768"/>
            <a:chOff x="13389428" y="2996896"/>
            <a:chExt cx="615820" cy="848768"/>
          </a:xfrm>
        </p:grpSpPr>
        <p:sp>
          <p:nvSpPr>
            <p:cNvPr id="37" name="Oval 3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Staging</a:t>
              </a:r>
            </a:p>
            <a:p>
              <a:pPr algn="ctr"/>
              <a:r>
                <a:rPr lang="en-US" sz="1000" dirty="0"/>
                <a:t>Tables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732243" y="341870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32243" y="1154877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2243" y="245372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71694" y="1000988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4372" y="2299840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4953" y="3244043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34372" y="4204359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ETL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234781" y="1976378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Sales and Marketing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34778" y="3048794"/>
            <a:ext cx="1965306" cy="938645"/>
            <a:chOff x="13389428" y="2996896"/>
            <a:chExt cx="615821" cy="848768"/>
          </a:xfrm>
        </p:grpSpPr>
        <p:sp>
          <p:nvSpPr>
            <p:cNvPr id="54" name="Oval 5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89429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Other Business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Functional Area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490062" y="1479116"/>
            <a:ext cx="702216" cy="21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859830" y="4374815"/>
            <a:ext cx="2715208" cy="1647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Support Applications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59829" y="6174714"/>
            <a:ext cx="2727993" cy="5468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Data Store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92277" y="5117086"/>
            <a:ext cx="2268719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Intelligence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192278" y="5497198"/>
            <a:ext cx="78377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064516" y="5497198"/>
            <a:ext cx="139648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ERP Reporting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0062" y="4799030"/>
            <a:ext cx="7022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5869" y="5728996"/>
            <a:ext cx="772366" cy="653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Elements of Inmon’s design</a:t>
            </a:r>
          </a:p>
          <a:p>
            <a:r>
              <a:rPr lang="en-US" dirty="0"/>
              <a:t>Reference: Inmon Page 14 – 24 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449" y="2519266"/>
            <a:ext cx="1945259" cy="85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Proof of Concept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1708" y="2519266"/>
            <a:ext cx="3090334" cy="855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Deploy Data Warehouse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82042" y="2519266"/>
            <a:ext cx="3733800" cy="855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III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Departmental Data Marts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15842" y="2519266"/>
            <a:ext cx="2108200" cy="85530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End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Inmon’s Multi-Phased Approach</a:t>
            </a:r>
          </a:p>
          <a:p>
            <a:r>
              <a:rPr lang="en-US" sz="1600" dirty="0"/>
              <a:t>Reference:  Inmon Page 39-41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1589961" y="2652183"/>
            <a:ext cx="258235" cy="1945259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07757" y="2079644"/>
            <a:ext cx="258235" cy="3090334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519824" y="1757911"/>
            <a:ext cx="258235" cy="3733800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8592" y="375392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Six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1706" y="3753929"/>
            <a:ext cx="30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Twelve – Eighteen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7483" y="3753929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Multi-Year Effort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46449" y="874453"/>
            <a:ext cx="10877592" cy="66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Business Value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46448" y="1714901"/>
            <a:ext cx="10877593" cy="66636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Cost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696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9EDAB-22BE-4401-8928-446BFC8D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1" y="606878"/>
            <a:ext cx="8899071" cy="4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F60F9-9175-4147-8D37-F14CDB4551E0}"/>
              </a:ext>
            </a:extLst>
          </p:cNvPr>
          <p:cNvSpPr txBox="1"/>
          <p:nvPr/>
        </p:nvSpPr>
        <p:spPr>
          <a:xfrm>
            <a:off x="152703" y="6027003"/>
            <a:ext cx="1195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Kimball Architecture</a:t>
            </a:r>
          </a:p>
          <a:p>
            <a:r>
              <a:rPr lang="en-US" sz="1600" dirty="0">
                <a:hlinkClick r:id="rId3"/>
              </a:rPr>
              <a:t>https://www.kimballgroup.com/data-warehouse-business-intelligence-resources/kimball-techniques/technical-dw-bi-system-architecture/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4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608422-3C14-4766-9093-3B43A2B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3708918"/>
            <a:ext cx="4865379" cy="2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C674C-A2B2-4DC1-B7FC-DFBDA361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6" y="2739215"/>
            <a:ext cx="4865670" cy="35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F62F7A-02E9-465E-AE09-E7B724FE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" y="410547"/>
            <a:ext cx="2653578" cy="26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7D18D-1727-4ABE-B936-A1BDD898B159}"/>
              </a:ext>
            </a:extLst>
          </p:cNvPr>
          <p:cNvSpPr txBox="1"/>
          <p:nvPr/>
        </p:nvSpPr>
        <p:spPr>
          <a:xfrm>
            <a:off x="121298" y="4121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in both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8E4CA-7749-4405-83E6-6B91B334BF2C}"/>
              </a:ext>
            </a:extLst>
          </p:cNvPr>
          <p:cNvSpPr txBox="1"/>
          <p:nvPr/>
        </p:nvSpPr>
        <p:spPr>
          <a:xfrm>
            <a:off x="121298" y="3244334"/>
            <a:ext cx="369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Inmon</a:t>
            </a:r>
            <a:r>
              <a:rPr lang="en-US" dirty="0"/>
              <a:t> Corporate Information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1361-AF30-411F-AD46-332A2259757B}"/>
              </a:ext>
            </a:extLst>
          </p:cNvPr>
          <p:cNvSpPr txBox="1"/>
          <p:nvPr/>
        </p:nvSpPr>
        <p:spPr>
          <a:xfrm>
            <a:off x="6963747" y="2239739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Kimball Bus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Inmon</a:t>
            </a:r>
            <a:r>
              <a:rPr lang="en-US" sz="2800" dirty="0"/>
              <a:t> / Kimball Comparison</a:t>
            </a:r>
          </a:p>
          <a:p>
            <a:pPr algn="r"/>
            <a:r>
              <a:rPr lang="en-US" dirty="0">
                <a:hlinkClick r:id="rId5"/>
              </a:rPr>
              <a:t>https://www.kimballgroup.com/2004/03/differences-of-opinion/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3F07C-51DE-4A45-8C0E-B8071B765006}"/>
              </a:ext>
            </a:extLst>
          </p:cNvPr>
          <p:cNvSpPr txBox="1"/>
          <p:nvPr/>
        </p:nvSpPr>
        <p:spPr>
          <a:xfrm>
            <a:off x="256790" y="410547"/>
            <a:ext cx="1125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Kimball’s Hybrid</a:t>
            </a:r>
          </a:p>
          <a:p>
            <a:pPr algn="r"/>
            <a:r>
              <a:rPr lang="en-US" dirty="0">
                <a:hlinkClick r:id="rId2"/>
              </a:rPr>
              <a:t>https://www.kimballgroup.com/2004/03/differences-of-opinion/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4FA52-3683-486A-93D8-39BB8A7D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8" y="1598951"/>
            <a:ext cx="10246664" cy="48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EAA9B48-7AE6-4012-8A66-614E1051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6" y="105129"/>
            <a:ext cx="9848292" cy="66477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C18CABB-D451-4C17-9697-14F46191B610}"/>
              </a:ext>
            </a:extLst>
          </p:cNvPr>
          <p:cNvSpPr txBox="1"/>
          <p:nvPr/>
        </p:nvSpPr>
        <p:spPr>
          <a:xfrm>
            <a:off x="9934113" y="339525"/>
            <a:ext cx="178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Modern</a:t>
            </a:r>
          </a:p>
          <a:p>
            <a:pPr algn="r"/>
            <a:r>
              <a:rPr lang="en-US" sz="2800" dirty="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31340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497633"/>
            <a:ext cx="3834882" cy="315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amounts of detail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Atomic level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Greater 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Future enhancements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Largest storage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Granularity – The Most Critical Decision</a:t>
            </a:r>
          </a:p>
          <a:p>
            <a:r>
              <a:rPr lang="en-US" sz="1600" dirty="0"/>
              <a:t>Reference:  Inmon Page 41 - 53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31494" y="497632"/>
            <a:ext cx="3834882" cy="31599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Summarized or aggregated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Better for Data Warehousing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Fastest query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Lowest storage requirements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53339" y="497632"/>
            <a:ext cx="3278156" cy="31599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Best of both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table or DW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457" y="3862874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Inmon Favors Lower</a:t>
            </a:r>
          </a:p>
          <a:p>
            <a:pPr algn="ctr"/>
            <a:r>
              <a:rPr lang="en-US" sz="1400" dirty="0"/>
              <a:t>(Build summarizations in Physical Data marts)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0702" y="3816903"/>
            <a:ext cx="712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Kimball Favors Hybrid or Higher</a:t>
            </a:r>
          </a:p>
          <a:p>
            <a:pPr algn="ctr"/>
            <a:r>
              <a:rPr lang="en-US" sz="1400" dirty="0"/>
              <a:t>(Store Everything dimensionally)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5170444" y="1767372"/>
            <a:ext cx="379990" cy="6484773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63283" y="5199754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Real-World Designs Fall Here</a:t>
            </a:r>
          </a:p>
        </p:txBody>
      </p:sp>
    </p:spTree>
    <p:extLst>
      <p:ext uri="{BB962C8B-B14F-4D97-AF65-F5344CB8AC3E}">
        <p14:creationId xmlns:p14="http://schemas.microsoft.com/office/powerpoint/2010/main" val="14774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Warehouse Architecture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Comparisons</dc:title>
  <dc:creator>Michael Pomatto</dc:creator>
  <cp:lastModifiedBy>Michael Pomatto</cp:lastModifiedBy>
  <cp:revision>2</cp:revision>
  <dcterms:created xsi:type="dcterms:W3CDTF">2019-09-17T00:31:55Z</dcterms:created>
  <dcterms:modified xsi:type="dcterms:W3CDTF">2019-09-17T00:34:02Z</dcterms:modified>
</cp:coreProperties>
</file>