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57" r:id="rId4"/>
    <p:sldId id="271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CDDA3-78F9-4E1F-9CFC-D37AA89732D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8436F-2327-47C7-8019-1C77E906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Definitions are taken from Data Science Central; however, they are broadly accepted across the industry.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3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4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8436F-2327-47C7-8019-1C77E90643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9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1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DDD3-6B36-9445-8F0F-97D1483EF8A5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1B01-697E-F34B-B53A-E27D96EC5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0A36A-CD5A-44FE-9239-2F7398E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1767754"/>
            <a:ext cx="6105194" cy="2031055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rgbClr val="FFFFFF"/>
                </a:solidFill>
              </a:rPr>
              <a:t>Segmentation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25043-CAB2-4FAA-B69E-78E31809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29334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Michael Pomatto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Data 728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07CB1-552D-4412-9B1C-67D80130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238" y="5997831"/>
            <a:ext cx="603504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3062F-6660-434B-94B8-D25E5E72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22" y="1998581"/>
            <a:ext cx="5638800" cy="3181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3FCB9-88AA-453E-A99D-102C84ADCDCB}"/>
              </a:ext>
            </a:extLst>
          </p:cNvPr>
          <p:cNvSpPr txBox="1"/>
          <p:nvPr/>
        </p:nvSpPr>
        <p:spPr>
          <a:xfrm>
            <a:off x="1099226" y="1210797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Demonstration of creating simulated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4CCD0-64B8-433C-857D-F6807596DF4D}"/>
              </a:ext>
            </a:extLst>
          </p:cNvPr>
          <p:cNvSpPr txBox="1"/>
          <p:nvPr/>
        </p:nvSpPr>
        <p:spPr>
          <a:xfrm>
            <a:off x="1996343" y="5937289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Refer to the Demonstration Stream</a:t>
            </a:r>
          </a:p>
        </p:txBody>
      </p:sp>
    </p:spTree>
    <p:extLst>
      <p:ext uri="{BB962C8B-B14F-4D97-AF65-F5344CB8AC3E}">
        <p14:creationId xmlns:p14="http://schemas.microsoft.com/office/powerpoint/2010/main" val="81724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A4AA04-BACE-4412-9B1B-E1304F2E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94" y="823123"/>
            <a:ext cx="10210800" cy="5810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3FCB9-88AA-453E-A99D-102C84ADCDCB}"/>
              </a:ext>
            </a:extLst>
          </p:cNvPr>
          <p:cNvSpPr txBox="1"/>
          <p:nvPr/>
        </p:nvSpPr>
        <p:spPr>
          <a:xfrm>
            <a:off x="6096000" y="4158812"/>
            <a:ext cx="54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Anomaly Detection and Removal</a:t>
            </a:r>
          </a:p>
        </p:txBody>
      </p:sp>
    </p:spTree>
    <p:extLst>
      <p:ext uri="{BB962C8B-B14F-4D97-AF65-F5344CB8AC3E}">
        <p14:creationId xmlns:p14="http://schemas.microsoft.com/office/powerpoint/2010/main" val="40882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F2A626-92AB-4A58-895B-AD0FF97DF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955791"/>
            <a:ext cx="11696700" cy="577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3FCB9-88AA-453E-A99D-102C84ADCDCB}"/>
              </a:ext>
            </a:extLst>
          </p:cNvPr>
          <p:cNvSpPr txBox="1"/>
          <p:nvPr/>
        </p:nvSpPr>
        <p:spPr>
          <a:xfrm>
            <a:off x="327638" y="1737771"/>
            <a:ext cx="534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Cluster Evaluation</a:t>
            </a:r>
          </a:p>
        </p:txBody>
      </p:sp>
    </p:spTree>
    <p:extLst>
      <p:ext uri="{BB962C8B-B14F-4D97-AF65-F5344CB8AC3E}">
        <p14:creationId xmlns:p14="http://schemas.microsoft.com/office/powerpoint/2010/main" val="263369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3FCB9-88AA-453E-A99D-102C84ADCDCB}"/>
              </a:ext>
            </a:extLst>
          </p:cNvPr>
          <p:cNvSpPr txBox="1"/>
          <p:nvPr/>
        </p:nvSpPr>
        <p:spPr>
          <a:xfrm>
            <a:off x="6074572" y="892762"/>
            <a:ext cx="534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Cluster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B185E-D7A2-4DCF-B1FF-F6A2DF722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8" y="1362511"/>
            <a:ext cx="11092774" cy="51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6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187475"/>
            <a:ext cx="58686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your final production model</a:t>
            </a:r>
          </a:p>
          <a:p>
            <a:endParaRPr lang="en-US" dirty="0"/>
          </a:p>
          <a:p>
            <a:r>
              <a:rPr lang="en-US" sz="2400" dirty="0"/>
              <a:t>CRISP-DM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Weekly Objectives – Week Seven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E3113925-EACD-41A2-B114-BB2EF55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0" y="1608990"/>
            <a:ext cx="4175148" cy="4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EEF256-4C28-471C-A211-E6EAF1FE3D0C}"/>
              </a:ext>
            </a:extLst>
          </p:cNvPr>
          <p:cNvSpPr txBox="1"/>
          <p:nvPr/>
        </p:nvSpPr>
        <p:spPr>
          <a:xfrm>
            <a:off x="6935191" y="823123"/>
            <a:ext cx="484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Cross-Industry Process for Data Mining (CRISP-DM)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876E-AFE6-4C48-9C01-82ED93BEDA4B}"/>
              </a:ext>
            </a:extLst>
          </p:cNvPr>
          <p:cNvSpPr/>
          <p:nvPr/>
        </p:nvSpPr>
        <p:spPr>
          <a:xfrm>
            <a:off x="6935191" y="3140541"/>
            <a:ext cx="2962953" cy="119578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833A2-1294-47EE-9920-89F4795DC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26" y="955791"/>
            <a:ext cx="10765136" cy="56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6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187475"/>
            <a:ext cx="58686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Define your business objective.</a:t>
            </a:r>
          </a:p>
          <a:p>
            <a:pPr marL="342900" indent="-342900">
              <a:buAutoNum type="arabicPeriod"/>
            </a:pPr>
            <a:r>
              <a:rPr lang="en-US" dirty="0"/>
              <a:t>Define the modeling approach and design a modeling process.  This may include additional data that you choose to bring into your model in addition to files provided.</a:t>
            </a:r>
          </a:p>
          <a:p>
            <a:pPr marL="342900" indent="-342900">
              <a:buAutoNum type="arabicPeriod"/>
            </a:pPr>
            <a:r>
              <a:rPr lang="en-US" dirty="0"/>
              <a:t>Investigate your data sources</a:t>
            </a:r>
          </a:p>
          <a:p>
            <a:pPr marL="342900" indent="-342900">
              <a:buAutoNum type="arabicPeriod"/>
            </a:pPr>
            <a:r>
              <a:rPr lang="en-US" dirty="0"/>
              <a:t>Select which to use</a:t>
            </a:r>
          </a:p>
          <a:p>
            <a:pPr marL="342900" indent="-342900">
              <a:buAutoNum type="arabicPeriod"/>
            </a:pPr>
            <a:r>
              <a:rPr lang="en-US" dirty="0"/>
              <a:t>Perform basic exploration of your data, validation, and cleaning.</a:t>
            </a:r>
          </a:p>
          <a:p>
            <a:pPr marL="342900" indent="-342900">
              <a:buAutoNum type="arabicPeriod"/>
            </a:pPr>
            <a:r>
              <a:rPr lang="en-US" dirty="0"/>
              <a:t>Enrich your data.</a:t>
            </a:r>
          </a:p>
          <a:p>
            <a:pPr marL="342900" indent="-342900">
              <a:buAutoNum type="arabicPeriod"/>
            </a:pPr>
            <a:r>
              <a:rPr lang="en-US" dirty="0"/>
              <a:t>Provide guidance on the validation of your data.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sz="2400" dirty="0"/>
              <a:t>CRISP-DM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Weekly Objectives – Week Five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E3113925-EACD-41A2-B114-BB2EF55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0" y="1608990"/>
            <a:ext cx="4175148" cy="4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EEF256-4C28-471C-A211-E6EAF1FE3D0C}"/>
              </a:ext>
            </a:extLst>
          </p:cNvPr>
          <p:cNvSpPr txBox="1"/>
          <p:nvPr/>
        </p:nvSpPr>
        <p:spPr>
          <a:xfrm>
            <a:off x="6935191" y="823123"/>
            <a:ext cx="484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Cross-Industry Process for Data Mining (CRISP-DM)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876E-AFE6-4C48-9C01-82ED93BEDA4B}"/>
              </a:ext>
            </a:extLst>
          </p:cNvPr>
          <p:cNvSpPr/>
          <p:nvPr/>
        </p:nvSpPr>
        <p:spPr>
          <a:xfrm>
            <a:off x="7999887" y="2106039"/>
            <a:ext cx="3255015" cy="140564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031827"/>
            <a:ext cx="538230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Classification Modeling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One that attempts to draw some conclusion from observed values.  This typically will take the form of one of two types: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Supervised – Training data is an input into a classification algorithm and compared against a known outcome.  For example, classifying if an e-mail is spam or not based on previous examples.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Unsupervised – Commonly seen as clustering.  This looks for anomalies or outliers.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Classification and Behavioral Segmentation Modeling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32D9C-E489-4D54-BCAF-80883DA4DEC6}"/>
              </a:ext>
            </a:extLst>
          </p:cNvPr>
          <p:cNvSpPr txBox="1"/>
          <p:nvPr/>
        </p:nvSpPr>
        <p:spPr>
          <a:xfrm>
            <a:off x="5953328" y="1031827"/>
            <a:ext cx="60081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Behavioral Segmentation Modeling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Dividing a heterogeneous market into relatively more homogenous segments based on certain parameters like geographical location, demographics, etc.</a:t>
            </a:r>
          </a:p>
          <a:p>
            <a:endParaRPr lang="en-US" dirty="0"/>
          </a:p>
          <a:p>
            <a:r>
              <a:rPr lang="en-US" dirty="0"/>
              <a:t>Purpose:  Minimize risk by determining which products have the best chances for gaining a target market share.</a:t>
            </a:r>
          </a:p>
          <a:p>
            <a:endParaRPr lang="en-US" dirty="0"/>
          </a:p>
          <a:p>
            <a:r>
              <a:rPr lang="en-US" dirty="0"/>
              <a:t>Value:  Allows you to reach a particular customer segment more effectively.  It can also help retain customers.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D3F2F4-9B2E-4455-B1E9-3C89E4EBD29E}"/>
              </a:ext>
            </a:extLst>
          </p:cNvPr>
          <p:cNvSpPr/>
          <p:nvPr/>
        </p:nvSpPr>
        <p:spPr>
          <a:xfrm>
            <a:off x="415382" y="4951379"/>
            <a:ext cx="11448979" cy="16067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02FE6-6D94-4C33-8B82-C5BD321FF410}"/>
              </a:ext>
            </a:extLst>
          </p:cNvPr>
          <p:cNvSpPr txBox="1"/>
          <p:nvPr/>
        </p:nvSpPr>
        <p:spPr>
          <a:xfrm>
            <a:off x="415381" y="4508960"/>
            <a:ext cx="1144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728 Approach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A9017-5743-4807-9867-2A6C8906A061}"/>
              </a:ext>
            </a:extLst>
          </p:cNvPr>
          <p:cNvSpPr txBox="1"/>
          <p:nvPr/>
        </p:nvSpPr>
        <p:spPr>
          <a:xfrm>
            <a:off x="571026" y="5087072"/>
            <a:ext cx="499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heavier on supervised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Bagging and Boosting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Models: Decision Trees, CHAID, Bayesian, SVM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DA2DC-257A-418A-8D12-747F3D9AD168}"/>
              </a:ext>
            </a:extLst>
          </p:cNvPr>
          <p:cNvSpPr txBox="1"/>
          <p:nvPr/>
        </p:nvSpPr>
        <p:spPr>
          <a:xfrm>
            <a:off x="6096000" y="5087071"/>
            <a:ext cx="4993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Behavioral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heavier on unsupervised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 evaluation and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Models: K-Means and Two-Step</a:t>
            </a:r>
          </a:p>
        </p:txBody>
      </p:sp>
    </p:spTree>
    <p:extLst>
      <p:ext uri="{BB962C8B-B14F-4D97-AF65-F5344CB8AC3E}">
        <p14:creationId xmlns:p14="http://schemas.microsoft.com/office/powerpoint/2010/main" val="79545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Datasets Provided – Segmentation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4521F-EF85-4403-8FB4-DC18028B4871}"/>
              </a:ext>
            </a:extLst>
          </p:cNvPr>
          <p:cNvSpPr txBox="1"/>
          <p:nvPr/>
        </p:nvSpPr>
        <p:spPr>
          <a:xfrm>
            <a:off x="327638" y="3679466"/>
            <a:ext cx="84729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simply a sample dataset representing different types of telephonic activity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CID:  Customer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Fixed Out:  Land line phone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Mobile:  Cellular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Broadband:  Internet traffic (relative measurement)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PRC:  Recovery phone calls (fixed, mobile, international)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2678B-4D9E-4C55-BD8B-A0C014854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19" y="1222365"/>
            <a:ext cx="11864362" cy="21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7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A62CA8-524A-452D-B6D1-0CFB3D06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1019"/>
            <a:ext cx="12192000" cy="4934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87762" y="965874"/>
            <a:ext cx="643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 Model – Primary Component Analysis (PCA), no partition, no anomaly detection, auto clustering</a:t>
            </a:r>
          </a:p>
        </p:txBody>
      </p:sp>
    </p:spTree>
    <p:extLst>
      <p:ext uri="{BB962C8B-B14F-4D97-AF65-F5344CB8AC3E}">
        <p14:creationId xmlns:p14="http://schemas.microsoft.com/office/powerpoint/2010/main" val="294858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287762" y="965874"/>
            <a:ext cx="643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 Model – Primary Component Analysis (PCA), no partition, no anomaly detection, auto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9AF0A-614C-4D44-BE85-FB8C34654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98" y="1816511"/>
            <a:ext cx="7721685" cy="3669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2F7746-8CA0-40EF-A5C3-D6B54A4F0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469" y="3351830"/>
            <a:ext cx="5339543" cy="2277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78D7C-5F55-49CB-B80B-E20D598F1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75" y="5852158"/>
            <a:ext cx="12192000" cy="9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6433A-6E29-4759-80E7-37515301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036191"/>
            <a:ext cx="11668125" cy="4178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099226" y="87647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Partition and Anomaly Detection Implemented</a:t>
            </a:r>
          </a:p>
        </p:txBody>
      </p:sp>
    </p:spTree>
    <p:extLst>
      <p:ext uri="{BB962C8B-B14F-4D97-AF65-F5344CB8AC3E}">
        <p14:creationId xmlns:p14="http://schemas.microsoft.com/office/powerpoint/2010/main" val="25037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E6EE3B-C3C4-41CA-91B8-CB9B792B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5791"/>
            <a:ext cx="9084591" cy="445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CRISP-DM Framework: Full Segmentation Model</a:t>
            </a:r>
          </a:p>
        </p:txBody>
      </p:sp>
      <p:pic>
        <p:nvPicPr>
          <p:cNvPr id="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9B19D942-DB0E-4B86-BB13-E4403CE0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774" y="402036"/>
            <a:ext cx="2489588" cy="24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795A00-5C6E-4285-AD61-119AE16BB464}"/>
              </a:ext>
            </a:extLst>
          </p:cNvPr>
          <p:cNvSpPr txBox="1"/>
          <p:nvPr/>
        </p:nvSpPr>
        <p:spPr>
          <a:xfrm>
            <a:off x="1099226" y="876473"/>
            <a:ext cx="6431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Partition and Anomaly Detection Implemented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B1BC-4F65-4A4E-BA5B-3618A1A95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38" y="4581528"/>
            <a:ext cx="5067317" cy="1305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BE755-F76F-4513-BD40-40EE07681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017494"/>
            <a:ext cx="12192000" cy="8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8" y="297423"/>
            <a:ext cx="603504" cy="65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8F92A4-6B36-4667-BE52-977AE360FA66}"/>
              </a:ext>
            </a:extLst>
          </p:cNvPr>
          <p:cNvSpPr txBox="1"/>
          <p:nvPr/>
        </p:nvSpPr>
        <p:spPr>
          <a:xfrm>
            <a:off x="415382" y="1187475"/>
            <a:ext cx="58686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Assess the internal cohesion and separation of the clustering solution</a:t>
            </a:r>
          </a:p>
          <a:p>
            <a:pPr marL="342900" indent="-342900">
              <a:buAutoNum type="arabicPeriod"/>
            </a:pPr>
            <a:r>
              <a:rPr lang="en-US" dirty="0"/>
              <a:t>Examine the number of clusters and size of the clusters</a:t>
            </a:r>
          </a:p>
          <a:p>
            <a:pPr marL="342900" indent="-342900">
              <a:buAutoNum type="arabicPeriod"/>
            </a:pPr>
            <a:r>
              <a:rPr lang="en-US" dirty="0"/>
              <a:t>Profile the revealed segments</a:t>
            </a:r>
          </a:p>
          <a:p>
            <a:pPr marL="342900" indent="-342900">
              <a:buAutoNum type="arabicPeriod"/>
            </a:pPr>
            <a:r>
              <a:rPr lang="en-US" dirty="0"/>
              <a:t>Select the optimal cluster solution</a:t>
            </a:r>
          </a:p>
          <a:p>
            <a:pPr marL="342900" indent="-342900">
              <a:buAutoNum type="arabicPeriod"/>
            </a:pPr>
            <a:r>
              <a:rPr lang="en-US" dirty="0"/>
              <a:t>Leave notes in your SPSS stream to document the model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sz="2400" dirty="0"/>
              <a:t>CRISP-DM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A4181-0997-4376-9DD2-62E84E4E40F0}"/>
              </a:ext>
            </a:extLst>
          </p:cNvPr>
          <p:cNvSpPr txBox="1"/>
          <p:nvPr/>
        </p:nvSpPr>
        <p:spPr>
          <a:xfrm>
            <a:off x="1099226" y="299903"/>
            <a:ext cx="1076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Weekly Objectives – Week Six</a:t>
            </a:r>
          </a:p>
        </p:txBody>
      </p:sp>
      <p:pic>
        <p:nvPicPr>
          <p:cNvPr id="1026" name="Picture 2" descr="CRISP-DM – a Standard Methodology to Ensure a Good Outcome - Data Science  Central">
            <a:extLst>
              <a:ext uri="{FF2B5EF4-FFF2-40B4-BE49-F238E27FC236}">
                <a16:creationId xmlns:a16="http://schemas.microsoft.com/office/drawing/2014/main" id="{E3113925-EACD-41A2-B114-BB2EF559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30" y="1608990"/>
            <a:ext cx="4175148" cy="418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EEF256-4C28-471C-A211-E6EAF1FE3D0C}"/>
              </a:ext>
            </a:extLst>
          </p:cNvPr>
          <p:cNvSpPr txBox="1"/>
          <p:nvPr/>
        </p:nvSpPr>
        <p:spPr>
          <a:xfrm>
            <a:off x="6935191" y="823123"/>
            <a:ext cx="484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Cross-Industry Process for Data Mining (CRISP-DM)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876E-AFE6-4C48-9C01-82ED93BEDA4B}"/>
              </a:ext>
            </a:extLst>
          </p:cNvPr>
          <p:cNvSpPr/>
          <p:nvPr/>
        </p:nvSpPr>
        <p:spPr>
          <a:xfrm>
            <a:off x="8188463" y="3843364"/>
            <a:ext cx="3255015" cy="140564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550</Words>
  <Application>Microsoft Office PowerPoint</Application>
  <PresentationFormat>Widescreen</PresentationFormat>
  <Paragraphs>97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Segmentation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Architecture Comparisons</dc:title>
  <dc:creator>Michael Pomatto</dc:creator>
  <cp:lastModifiedBy>Michael Pomatto</cp:lastModifiedBy>
  <cp:revision>40</cp:revision>
  <dcterms:created xsi:type="dcterms:W3CDTF">2019-09-17T00:31:55Z</dcterms:created>
  <dcterms:modified xsi:type="dcterms:W3CDTF">2021-02-23T14:55:54Z</dcterms:modified>
</cp:coreProperties>
</file>