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66" r:id="rId2"/>
    <p:sldId id="267" r:id="rId3"/>
    <p:sldId id="257" r:id="rId4"/>
    <p:sldId id="271" r:id="rId5"/>
    <p:sldId id="272" r:id="rId6"/>
    <p:sldId id="273" r:id="rId7"/>
    <p:sldId id="268" r:id="rId8"/>
    <p:sldId id="269" r:id="rId9"/>
    <p:sldId id="274" r:id="rId10"/>
    <p:sldId id="275" r:id="rId11"/>
    <p:sldId id="270" r:id="rId12"/>
    <p:sldId id="277" r:id="rId13"/>
    <p:sldId id="276" r:id="rId14"/>
    <p:sldId id="278" r:id="rId15"/>
    <p:sldId id="279" r:id="rId16"/>
    <p:sldId id="280" r:id="rId17"/>
    <p:sldId id="282" r:id="rId18"/>
    <p:sldId id="283" r:id="rId19"/>
    <p:sldId id="281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3" r:id="rId29"/>
    <p:sldId id="292" r:id="rId30"/>
    <p:sldId id="294" r:id="rId31"/>
    <p:sldId id="296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9" autoAdjust="0"/>
    <p:restoredTop sz="94714"/>
  </p:normalViewPr>
  <p:slideViewPr>
    <p:cSldViewPr snapToGrid="0" snapToObjects="1">
      <p:cViewPr varScale="1">
        <p:scale>
          <a:sx n="81" d="100"/>
          <a:sy n="81" d="100"/>
        </p:scale>
        <p:origin x="11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CDDA3-78F9-4E1F-9CFC-D37AA89732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8436F-2327-47C7-8019-1C77E906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Definitions are taken from Data Science Central; however, they are broadly accepted across the industry.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04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Uses the Titanic dataset for this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06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Uses the Titanic dataset for this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09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Definitions are taken from Data Science Central; however, they are broadly accepted across the industry.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36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47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03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88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39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84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3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2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78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81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8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2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50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47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01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96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42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81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49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36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Definitions are taken from Data Science Central; however, they are broadly accepted across the industry.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33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87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31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Definitions are taken from Data Science Central; however, they are broadly accepted across the industry.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8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9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9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3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1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7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7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9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DDD3-6B36-9445-8F0F-97D1483EF8A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0A36A-CD5A-44FE-9239-2F7398E00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767754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rgbClr val="FFFFFF"/>
                </a:solidFill>
              </a:rPr>
              <a:t>Classification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25043-CAB2-4FAA-B69E-78E31809C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129334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Michael Pomatto</a:t>
            </a:r>
          </a:p>
          <a:p>
            <a:r>
              <a:rPr lang="en-US" sz="2800" dirty="0">
                <a:solidFill>
                  <a:srgbClr val="FFFFFF"/>
                </a:solidFill>
              </a:rPr>
              <a:t>Data 728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07CB1-552D-4412-9B1C-67D80130E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14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Data Understanding</a:t>
            </a:r>
          </a:p>
        </p:txBody>
      </p:sp>
      <p:pic>
        <p:nvPicPr>
          <p:cNvPr id="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9B19D942-DB0E-4B86-BB13-E4403CE0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774" y="402036"/>
            <a:ext cx="2489588" cy="249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7C953A-EAFE-4926-B74B-8D6A43C31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823" y="1284257"/>
            <a:ext cx="3148798" cy="2118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723767-5DE5-4124-8C88-8A89E5EE85C1}"/>
              </a:ext>
            </a:extLst>
          </p:cNvPr>
          <p:cNvSpPr txBox="1"/>
          <p:nvPr/>
        </p:nvSpPr>
        <p:spPr>
          <a:xfrm>
            <a:off x="312822" y="912205"/>
            <a:ext cx="314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Product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B6A29C-F434-414F-8887-E45810D07A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988" y="1284257"/>
            <a:ext cx="4004024" cy="27513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6C0A54-D8E6-4EB3-8D67-A56ECF80C4D7}"/>
              </a:ext>
            </a:extLst>
          </p:cNvPr>
          <p:cNvSpPr txBox="1"/>
          <p:nvPr/>
        </p:nvSpPr>
        <p:spPr>
          <a:xfrm>
            <a:off x="4093987" y="885688"/>
            <a:ext cx="400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Transaction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62CCFF-FB09-4D3D-B338-29EB708D41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38" y="4409067"/>
            <a:ext cx="3598730" cy="22093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AB14CE-0EEC-4626-8F80-41376EB242F8}"/>
              </a:ext>
            </a:extLst>
          </p:cNvPr>
          <p:cNvSpPr txBox="1"/>
          <p:nvPr/>
        </p:nvSpPr>
        <p:spPr>
          <a:xfrm>
            <a:off x="327638" y="4003523"/>
            <a:ext cx="314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Promotion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BE4E6-C1C7-4EFD-AED4-1F8DE119AF9D}"/>
              </a:ext>
            </a:extLst>
          </p:cNvPr>
          <p:cNvSpPr txBox="1"/>
          <p:nvPr/>
        </p:nvSpPr>
        <p:spPr>
          <a:xfrm>
            <a:off x="8515222" y="3429000"/>
            <a:ext cx="3148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for illustrative purposes only.  Your analysis should look beyond what is being checked in this example.</a:t>
            </a:r>
          </a:p>
          <a:p>
            <a:endParaRPr lang="en-US" sz="2000" dirty="0"/>
          </a:p>
          <a:p>
            <a:r>
              <a:rPr lang="en-US" sz="2000" dirty="0"/>
              <a:t>The deliverable should be the SPSS stream(s) clearly labeled as you see here.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44D7E2-713B-43F9-BCC1-81D9EFA80E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3314" y="4566474"/>
            <a:ext cx="1870150" cy="20145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629C44-22B3-4822-9018-E9332EDC30E3}"/>
              </a:ext>
            </a:extLst>
          </p:cNvPr>
          <p:cNvSpPr txBox="1"/>
          <p:nvPr/>
        </p:nvSpPr>
        <p:spPr>
          <a:xfrm>
            <a:off x="5153314" y="4157142"/>
            <a:ext cx="187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4111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Data Preparation</a:t>
            </a:r>
          </a:p>
        </p:txBody>
      </p:sp>
      <p:pic>
        <p:nvPicPr>
          <p:cNvPr id="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9B19D942-DB0E-4B86-BB13-E4403CE0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774" y="402036"/>
            <a:ext cx="2489588" cy="249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DB1552-5D09-438D-BB67-E1EF29E61CB3}"/>
              </a:ext>
            </a:extLst>
          </p:cNvPr>
          <p:cNvSpPr txBox="1"/>
          <p:nvPr/>
        </p:nvSpPr>
        <p:spPr>
          <a:xfrm>
            <a:off x="327638" y="1066893"/>
            <a:ext cx="94479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Purpose: </a:t>
            </a:r>
            <a:r>
              <a:rPr lang="en-US" dirty="0"/>
              <a:t> Using the information documented in the first two steps, begin analyzing the data to prepare it for more advanced modeling.</a:t>
            </a:r>
          </a:p>
          <a:p>
            <a:endParaRPr lang="en-US" dirty="0"/>
          </a:p>
          <a:p>
            <a:r>
              <a:rPr lang="en-US" dirty="0"/>
              <a:t>Profile Data: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Basic Techniques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Purpose – Fundamental description of the data in numeric terms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Goal – Validate the data is consistent and formatted correctly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 – Distinct count and percentages, Summary statistics, percent of zero / null.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Advanced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Purpose – Identify deeper numerical / analytical relationships in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Goal – Validate the data is consistent where needed for advanced data profiling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 – Key integrity (keys present, accurate, not-null), cardinality (relationships), pattern and frequency distribution.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Contextual Profiling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Understanding each feature to ascertain its role in the business context (drivers)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Goal – Comprehend and contextualize the data / business rules and identify data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 – Identify data hierarchies, identify unanticipated business rules, 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290437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Data Preparation</a:t>
            </a:r>
          </a:p>
        </p:txBody>
      </p:sp>
      <p:pic>
        <p:nvPicPr>
          <p:cNvPr id="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9B19D942-DB0E-4B86-BB13-E4403CE0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774" y="402036"/>
            <a:ext cx="2489588" cy="249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723767-5DE5-4124-8C88-8A89E5EE85C1}"/>
              </a:ext>
            </a:extLst>
          </p:cNvPr>
          <p:cNvSpPr txBox="1"/>
          <p:nvPr/>
        </p:nvSpPr>
        <p:spPr>
          <a:xfrm>
            <a:off x="471339" y="1027063"/>
            <a:ext cx="7866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Summary Statistics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C0A54-D8E6-4EB3-8D67-A56ECF80C4D7}"/>
              </a:ext>
            </a:extLst>
          </p:cNvPr>
          <p:cNvSpPr txBox="1"/>
          <p:nvPr/>
        </p:nvSpPr>
        <p:spPr>
          <a:xfrm>
            <a:off x="990607" y="2809089"/>
            <a:ext cx="2254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Categorical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C85693-B1C4-4174-A984-C1C82469C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40" y="1427173"/>
            <a:ext cx="7866485" cy="1182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372434-366B-47C1-81F0-EF85D16A5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8" y="3209199"/>
            <a:ext cx="2324100" cy="18440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507028-7A95-4158-B296-3FC3CE0BD1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2991" y="3213630"/>
            <a:ext cx="2103120" cy="16611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CA080E-4B8A-44CD-957D-2A7BC3C5BF36}"/>
              </a:ext>
            </a:extLst>
          </p:cNvPr>
          <p:cNvSpPr txBox="1"/>
          <p:nvPr/>
        </p:nvSpPr>
        <p:spPr>
          <a:xfrm>
            <a:off x="4281339" y="2820410"/>
            <a:ext cx="2254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Field Values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0C1B7D-E325-4882-B848-B490DC250A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2482" y="3296353"/>
            <a:ext cx="3844583" cy="33012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3E8E7B-5765-4F09-9B81-EACB1EE3B901}"/>
              </a:ext>
            </a:extLst>
          </p:cNvPr>
          <p:cNvSpPr txBox="1"/>
          <p:nvPr/>
        </p:nvSpPr>
        <p:spPr>
          <a:xfrm>
            <a:off x="7548733" y="2907933"/>
            <a:ext cx="365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Bivariate Analysis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BF7BC4-9910-4F1A-A929-6FF2F6FEAC08}"/>
              </a:ext>
            </a:extLst>
          </p:cNvPr>
          <p:cNvSpPr txBox="1"/>
          <p:nvPr/>
        </p:nvSpPr>
        <p:spPr>
          <a:xfrm>
            <a:off x="763571" y="5268010"/>
            <a:ext cx="6371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Obtain data (provided or your additions)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Profile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Scrub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Explore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Model data (next week)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Interpret data (final week)</a:t>
            </a:r>
          </a:p>
        </p:txBody>
      </p:sp>
    </p:spTree>
    <p:extLst>
      <p:ext uri="{BB962C8B-B14F-4D97-AF65-F5344CB8AC3E}">
        <p14:creationId xmlns:p14="http://schemas.microsoft.com/office/powerpoint/2010/main" val="250901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Data Preparation</a:t>
            </a:r>
          </a:p>
        </p:txBody>
      </p:sp>
      <p:pic>
        <p:nvPicPr>
          <p:cNvPr id="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9B19D942-DB0E-4B86-BB13-E4403CE0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774" y="402036"/>
            <a:ext cx="2489588" cy="249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4BB38E3-5E1B-463F-BFE0-A5C416886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76" y="1390601"/>
            <a:ext cx="7229475" cy="50006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5A92DA1-2FB3-440E-9E53-1081DFE87C5A}"/>
              </a:ext>
            </a:extLst>
          </p:cNvPr>
          <p:cNvSpPr txBox="1"/>
          <p:nvPr/>
        </p:nvSpPr>
        <p:spPr>
          <a:xfrm>
            <a:off x="8515222" y="4142100"/>
            <a:ext cx="31487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for illustrative purposes only.  Your may be different from this example.</a:t>
            </a:r>
          </a:p>
          <a:p>
            <a:endParaRPr lang="en-US" sz="2000" dirty="0"/>
          </a:p>
          <a:p>
            <a:r>
              <a:rPr lang="en-US" sz="2000" dirty="0"/>
              <a:t>The deliverable should be the SPSS stream(s) clearly labeled as you see here.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CC97B0-DD4A-4544-B30C-056A617BBCEE}"/>
              </a:ext>
            </a:extLst>
          </p:cNvPr>
          <p:cNvSpPr txBox="1"/>
          <p:nvPr/>
        </p:nvSpPr>
        <p:spPr>
          <a:xfrm>
            <a:off x="931142" y="993367"/>
            <a:ext cx="643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Example Stream – Do Not Simply Submit as Your Work</a:t>
            </a:r>
          </a:p>
        </p:txBody>
      </p:sp>
    </p:spTree>
    <p:extLst>
      <p:ext uri="{BB962C8B-B14F-4D97-AF65-F5344CB8AC3E}">
        <p14:creationId xmlns:p14="http://schemas.microsoft.com/office/powerpoint/2010/main" val="197421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8F92A4-6B36-4667-BE52-977AE360FA66}"/>
              </a:ext>
            </a:extLst>
          </p:cNvPr>
          <p:cNvSpPr txBox="1"/>
          <p:nvPr/>
        </p:nvSpPr>
        <p:spPr>
          <a:xfrm>
            <a:off x="415382" y="1187475"/>
            <a:ext cx="651980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 elements for the submission:</a:t>
            </a:r>
          </a:p>
          <a:p>
            <a:pPr marL="342900" indent="-342900">
              <a:buAutoNum type="arabicPeriod"/>
            </a:pPr>
            <a:r>
              <a:rPr lang="en-US" dirty="0"/>
              <a:t>Build variants of your stream</a:t>
            </a:r>
          </a:p>
          <a:p>
            <a:pPr marL="342900" indent="-342900">
              <a:buAutoNum type="arabicPeriod"/>
            </a:pPr>
            <a:r>
              <a:rPr lang="en-US" dirty="0"/>
              <a:t>Use the bagging technique</a:t>
            </a:r>
          </a:p>
          <a:p>
            <a:pPr marL="342900" indent="-342900">
              <a:buAutoNum type="arabicPeriod"/>
            </a:pPr>
            <a:r>
              <a:rPr lang="en-US" dirty="0"/>
              <a:t>Use the bootstrapping technique</a:t>
            </a:r>
          </a:p>
          <a:p>
            <a:pPr marL="342900" indent="-342900">
              <a:buAutoNum type="arabicPeriod"/>
            </a:pPr>
            <a:r>
              <a:rPr lang="en-US" dirty="0"/>
              <a:t>Evaluate your model</a:t>
            </a:r>
          </a:p>
          <a:p>
            <a:endParaRPr lang="en-US" dirty="0"/>
          </a:p>
          <a:p>
            <a:r>
              <a:rPr lang="en-US" dirty="0"/>
              <a:t>What you will turn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document updated to include the learning from these four steps.  You may want to have that as a separate document or (preferred) submit as additional information on your current classification analysis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SPSS streams that you build or revise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data beyond the files provided as part of the assignment</a:t>
            </a:r>
          </a:p>
          <a:p>
            <a:endParaRPr lang="en-US" dirty="0"/>
          </a:p>
          <a:p>
            <a:r>
              <a:rPr lang="en-US" sz="2400" dirty="0"/>
              <a:t>CRISP-DM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Weekly Objectives – Week Three</a:t>
            </a:r>
          </a:p>
        </p:txBody>
      </p:sp>
      <p:pic>
        <p:nvPicPr>
          <p:cNvPr id="102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E3113925-EACD-41A2-B114-BB2EF559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30" y="1608990"/>
            <a:ext cx="4175148" cy="418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EEF256-4C28-471C-A211-E6EAF1FE3D0C}"/>
              </a:ext>
            </a:extLst>
          </p:cNvPr>
          <p:cNvSpPr txBox="1"/>
          <p:nvPr/>
        </p:nvSpPr>
        <p:spPr>
          <a:xfrm>
            <a:off x="6935191" y="823123"/>
            <a:ext cx="484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Cross-Industry Process for Data Mining (CRISP-DM)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1876E-AFE6-4C48-9C01-82ED93BEDA4B}"/>
              </a:ext>
            </a:extLst>
          </p:cNvPr>
          <p:cNvSpPr/>
          <p:nvPr/>
        </p:nvSpPr>
        <p:spPr>
          <a:xfrm>
            <a:off x="8348678" y="3843364"/>
            <a:ext cx="2897499" cy="140564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8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Modeling and Evaluation</a:t>
            </a:r>
          </a:p>
        </p:txBody>
      </p:sp>
      <p:pic>
        <p:nvPicPr>
          <p:cNvPr id="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9B19D942-DB0E-4B86-BB13-E4403CE0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774" y="402036"/>
            <a:ext cx="2489588" cy="249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1D1E80-DEB2-40EF-ABDA-B47286397230}"/>
              </a:ext>
            </a:extLst>
          </p:cNvPr>
          <p:cNvSpPr txBox="1"/>
          <p:nvPr/>
        </p:nvSpPr>
        <p:spPr>
          <a:xfrm>
            <a:off x="327639" y="1291014"/>
            <a:ext cx="90471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Purpose: </a:t>
            </a:r>
            <a:r>
              <a:rPr lang="en-US" dirty="0"/>
              <a:t> Using the information you have built in the previous steps, take the data and create models.</a:t>
            </a:r>
          </a:p>
          <a:p>
            <a:endParaRPr lang="en-US" dirty="0"/>
          </a:p>
          <a:p>
            <a:r>
              <a:rPr lang="en-US" b="1" dirty="0"/>
              <a:t>Example 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are your KPIs / Metrics of success?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analytical methods are best suited to the task and why?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will you evaluate those methods and why?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do the chosen methods align to the stated problem objectives?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Does the model you produce align with the data requirements and business understanding?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Does the model show correlation?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issues do you currently see with the model you produced?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are some variants that could be produced?</a:t>
            </a:r>
          </a:p>
        </p:txBody>
      </p:sp>
    </p:spTree>
    <p:extLst>
      <p:ext uri="{BB962C8B-B14F-4D97-AF65-F5344CB8AC3E}">
        <p14:creationId xmlns:p14="http://schemas.microsoft.com/office/powerpoint/2010/main" val="213695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Modeling</a:t>
            </a:r>
          </a:p>
        </p:txBody>
      </p:sp>
      <p:pic>
        <p:nvPicPr>
          <p:cNvPr id="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9B19D942-DB0E-4B86-BB13-E4403CE0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774" y="402036"/>
            <a:ext cx="2489588" cy="249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95A00-5C6E-4285-AD61-119AE16BB464}"/>
              </a:ext>
            </a:extLst>
          </p:cNvPr>
          <p:cNvSpPr txBox="1"/>
          <p:nvPr/>
        </p:nvSpPr>
        <p:spPr>
          <a:xfrm>
            <a:off x="1204425" y="823123"/>
            <a:ext cx="643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Example Stream – Do Not Simply Submit as Your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DD0C-7009-47B6-9EAD-0DC52FFFF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90" y="1301709"/>
            <a:ext cx="7651766" cy="51611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91057B-9A2D-4D15-A26F-AC302416A56F}"/>
              </a:ext>
            </a:extLst>
          </p:cNvPr>
          <p:cNvSpPr txBox="1"/>
          <p:nvPr/>
        </p:nvSpPr>
        <p:spPr>
          <a:xfrm>
            <a:off x="8515222" y="3429000"/>
            <a:ext cx="31487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the finalized data preparation stream.  It is in a super node to keep things clean.</a:t>
            </a:r>
          </a:p>
          <a:p>
            <a:endParaRPr lang="en-US" sz="2000" dirty="0"/>
          </a:p>
          <a:p>
            <a:r>
              <a:rPr lang="en-US" sz="2000" dirty="0"/>
              <a:t>We will explore two parts of this in greater detail.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814E4CD-A67A-4579-8989-36BD1D5C4296}"/>
              </a:ext>
            </a:extLst>
          </p:cNvPr>
          <p:cNvSpPr/>
          <p:nvPr/>
        </p:nvSpPr>
        <p:spPr>
          <a:xfrm rot="6909233">
            <a:off x="5357568" y="3206291"/>
            <a:ext cx="527901" cy="445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BF7A6-40BF-4169-AF77-2B0095C974E3}"/>
              </a:ext>
            </a:extLst>
          </p:cNvPr>
          <p:cNvSpPr txBox="1"/>
          <p:nvPr/>
        </p:nvSpPr>
        <p:spPr>
          <a:xfrm>
            <a:off x="5935300" y="3362472"/>
            <a:ext cx="2523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Auto Data Prep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422004-4DB2-421C-98CA-23672CFD7CD3}"/>
              </a:ext>
            </a:extLst>
          </p:cNvPr>
          <p:cNvSpPr txBox="1"/>
          <p:nvPr/>
        </p:nvSpPr>
        <p:spPr>
          <a:xfrm>
            <a:off x="5465531" y="5821792"/>
            <a:ext cx="2523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Normalizing Manually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815A696-9459-4CBC-9E34-E65CABDD43BC}"/>
              </a:ext>
            </a:extLst>
          </p:cNvPr>
          <p:cNvSpPr/>
          <p:nvPr/>
        </p:nvSpPr>
        <p:spPr>
          <a:xfrm rot="8983213">
            <a:off x="5541816" y="5426126"/>
            <a:ext cx="527901" cy="445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84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Modeling – Auto Prep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95A00-5C6E-4285-AD61-119AE16BB464}"/>
              </a:ext>
            </a:extLst>
          </p:cNvPr>
          <p:cNvSpPr txBox="1"/>
          <p:nvPr/>
        </p:nvSpPr>
        <p:spPr>
          <a:xfrm>
            <a:off x="1204425" y="823123"/>
            <a:ext cx="643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Example Stream – Do Not Simply Submit as Your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057B-9A2D-4D15-A26F-AC302416A56F}"/>
              </a:ext>
            </a:extLst>
          </p:cNvPr>
          <p:cNvSpPr txBox="1"/>
          <p:nvPr/>
        </p:nvSpPr>
        <p:spPr>
          <a:xfrm>
            <a:off x="3853228" y="1486081"/>
            <a:ext cx="31487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Analyze data will run your data through the presets.</a:t>
            </a:r>
          </a:p>
          <a:p>
            <a:pPr marL="457200" indent="-457200">
              <a:buAutoNum type="arabicPeriod"/>
            </a:pPr>
            <a:r>
              <a:rPr lang="en-US" sz="2000" dirty="0"/>
              <a:t>Analysis will give you the results</a:t>
            </a:r>
          </a:p>
          <a:p>
            <a:pPr marL="457200" indent="-457200">
              <a:buAutoNum type="arabicPeriod"/>
            </a:pPr>
            <a:r>
              <a:rPr lang="en-US" sz="2000" dirty="0"/>
              <a:t>Three options of the summary, field information, and 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6EE78-0BE6-4974-9722-1C4F51955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60" y="1479011"/>
            <a:ext cx="3393825" cy="23779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D52C62-CB89-46CA-A8A9-BCDC77E6C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560" y="1847222"/>
            <a:ext cx="3733800" cy="401955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AF6ACE-6D61-4C22-BBA6-E3D3F7D2BE18}"/>
              </a:ext>
            </a:extLst>
          </p:cNvPr>
          <p:cNvCxnSpPr>
            <a:cxnSpLocks/>
          </p:cNvCxnSpPr>
          <p:nvPr/>
        </p:nvCxnSpPr>
        <p:spPr>
          <a:xfrm flipH="1" flipV="1">
            <a:off x="2620652" y="1734791"/>
            <a:ext cx="1232576" cy="2131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8F9D7-42C9-4D97-99B9-A39C34456ECE}"/>
              </a:ext>
            </a:extLst>
          </p:cNvPr>
          <p:cNvCxnSpPr>
            <a:cxnSpLocks/>
          </p:cNvCxnSpPr>
          <p:nvPr/>
        </p:nvCxnSpPr>
        <p:spPr>
          <a:xfrm flipH="1" flipV="1">
            <a:off x="1705404" y="2134901"/>
            <a:ext cx="2147824" cy="41742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1DDEDA-E5E9-4CD6-9517-89D299E18EDF}"/>
              </a:ext>
            </a:extLst>
          </p:cNvPr>
          <p:cNvSpPr txBox="1"/>
          <p:nvPr/>
        </p:nvSpPr>
        <p:spPr>
          <a:xfrm>
            <a:off x="368060" y="4142850"/>
            <a:ext cx="7365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this telling us?</a:t>
            </a:r>
          </a:p>
          <a:p>
            <a:pPr marL="457200" indent="-457200">
              <a:buAutoNum type="arabicPeriod"/>
            </a:pPr>
            <a:r>
              <a:rPr lang="en-US" dirty="0"/>
              <a:t>Based on your data, all predictors used in the input should be considered</a:t>
            </a:r>
          </a:p>
          <a:p>
            <a:pPr marL="457200" indent="-457200">
              <a:buAutoNum type="arabicPeriod"/>
            </a:pPr>
            <a:r>
              <a:rPr lang="en-US" dirty="0"/>
              <a:t>The node is providing transformed versions of all fields.  You have to decide whether or not this makes sense.</a:t>
            </a:r>
          </a:p>
          <a:p>
            <a:pPr marL="457200" indent="-457200">
              <a:buAutoNum type="arabicPeriod"/>
            </a:pPr>
            <a:r>
              <a:rPr lang="en-US" dirty="0"/>
              <a:t>Example:  The record identifier is being considered as one of the predictors.  You would want to filter that out on a model.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Anything downstream of an auto note will filter out your original fields, leaving only the transformed ones.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DAB9E0-5AF5-4013-BEF2-9872026E2A2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890230" y="3856997"/>
            <a:ext cx="1155330" cy="86686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9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Modeling – Auto Prep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95A00-5C6E-4285-AD61-119AE16BB464}"/>
              </a:ext>
            </a:extLst>
          </p:cNvPr>
          <p:cNvSpPr txBox="1"/>
          <p:nvPr/>
        </p:nvSpPr>
        <p:spPr>
          <a:xfrm>
            <a:off x="1204425" y="823123"/>
            <a:ext cx="643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Example Stream – Do Not Simply Submit as Your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993E0-6C09-4962-98E0-F99706FDF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098" y="1346344"/>
            <a:ext cx="7596211" cy="42762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9EDE01-1CB8-40BF-8E1A-84950210ED50}"/>
              </a:ext>
            </a:extLst>
          </p:cNvPr>
          <p:cNvSpPr txBox="1"/>
          <p:nvPr/>
        </p:nvSpPr>
        <p:spPr>
          <a:xfrm>
            <a:off x="368060" y="1385773"/>
            <a:ext cx="36006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this telling us?</a:t>
            </a:r>
          </a:p>
          <a:p>
            <a:pPr marL="457200" indent="-457200">
              <a:buAutoNum type="arabicPeriod"/>
            </a:pPr>
            <a:r>
              <a:rPr lang="en-US" dirty="0"/>
              <a:t>The field selected (Sales Amount) does not have any missing values</a:t>
            </a:r>
          </a:p>
          <a:p>
            <a:pPr marL="457200" indent="-457200">
              <a:buAutoNum type="arabicPeriod"/>
            </a:pPr>
            <a:r>
              <a:rPr lang="en-US" dirty="0"/>
              <a:t>Original values have a rather large standard deviation, and it is skewed.  You could also see this if you were to graph the field in the raw form.</a:t>
            </a:r>
          </a:p>
          <a:p>
            <a:pPr marL="457200" indent="-457200">
              <a:buAutoNum type="arabicPeriod"/>
            </a:pPr>
            <a:r>
              <a:rPr lang="en-US" dirty="0"/>
              <a:t>The transformed fields will set it to a SD of 1, which will make many types of analysis much more accurate.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r>
              <a:rPr lang="en-US" dirty="0"/>
              <a:t>Note:  Given the relatively small size of the data, the auto prep node is for investigation only.  It probably would not make sense in this situation.  Do it manually.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AD3DD-61F0-4FE0-85BF-6D919422A556}"/>
              </a:ext>
            </a:extLst>
          </p:cNvPr>
          <p:cNvSpPr txBox="1"/>
          <p:nvPr/>
        </p:nvSpPr>
        <p:spPr>
          <a:xfrm>
            <a:off x="4235778" y="5910088"/>
            <a:ext cx="79750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Further reading on the auto prep node.  This is for the cloud product, but with respect to this functionality it is almost identical.  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https://www.ibm.com/support/producthub/icpdata/docs/content/SSQNUZ_latest/wsd/nodes/autodataprep.html</a:t>
            </a:r>
          </a:p>
        </p:txBody>
      </p:sp>
    </p:spTree>
    <p:extLst>
      <p:ext uri="{BB962C8B-B14F-4D97-AF65-F5344CB8AC3E}">
        <p14:creationId xmlns:p14="http://schemas.microsoft.com/office/powerpoint/2010/main" val="506927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Modeling – Normalizing Fields Manually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95A00-5C6E-4285-AD61-119AE16BB464}"/>
              </a:ext>
            </a:extLst>
          </p:cNvPr>
          <p:cNvSpPr txBox="1"/>
          <p:nvPr/>
        </p:nvSpPr>
        <p:spPr>
          <a:xfrm>
            <a:off x="1204425" y="823123"/>
            <a:ext cx="643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Example Stream – Do Not Simply Submit as Your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057B-9A2D-4D15-A26F-AC302416A56F}"/>
              </a:ext>
            </a:extLst>
          </p:cNvPr>
          <p:cNvSpPr txBox="1"/>
          <p:nvPr/>
        </p:nvSpPr>
        <p:spPr>
          <a:xfrm>
            <a:off x="398744" y="1278956"/>
            <a:ext cx="314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a derive node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4E8F4-2CF0-456A-A25E-FAAE2B08A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00" y="2828592"/>
            <a:ext cx="3111156" cy="35006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C9E793-0460-4524-A4B6-94033E845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4" y="1703502"/>
            <a:ext cx="523875" cy="666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2FDF6D-CEA2-43A3-B5A9-DC0641B8B5A9}"/>
              </a:ext>
            </a:extLst>
          </p:cNvPr>
          <p:cNvSpPr txBox="1"/>
          <p:nvPr/>
        </p:nvSpPr>
        <p:spPr>
          <a:xfrm>
            <a:off x="474758" y="2420986"/>
            <a:ext cx="314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Derive as a formula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902916-578B-4D69-A52E-50C57C0778A9}"/>
              </a:ext>
            </a:extLst>
          </p:cNvPr>
          <p:cNvCxnSpPr>
            <a:cxnSpLocks/>
          </p:cNvCxnSpPr>
          <p:nvPr/>
        </p:nvCxnSpPr>
        <p:spPr>
          <a:xfrm flipH="1">
            <a:off x="1739298" y="3422966"/>
            <a:ext cx="2224726" cy="71643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C415AD4-38DD-4D93-AAB5-C1F7DB8EF59A}"/>
              </a:ext>
            </a:extLst>
          </p:cNvPr>
          <p:cNvSpPr txBox="1"/>
          <p:nvPr/>
        </p:nvSpPr>
        <p:spPr>
          <a:xfrm>
            <a:off x="3996745" y="3184593"/>
            <a:ext cx="2009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Fields to normalize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390BD4-7FE3-4970-B6BC-659D24D8137F}"/>
              </a:ext>
            </a:extLst>
          </p:cNvPr>
          <p:cNvSpPr txBox="1"/>
          <p:nvPr/>
        </p:nvSpPr>
        <p:spPr>
          <a:xfrm>
            <a:off x="3922499" y="4235848"/>
            <a:ext cx="2009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Derived field name (suffix)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26E9D6-A428-4364-B4A4-F9FD16DD044C}"/>
              </a:ext>
            </a:extLst>
          </p:cNvPr>
          <p:cNvCxnSpPr>
            <a:cxnSpLocks/>
          </p:cNvCxnSpPr>
          <p:nvPr/>
        </p:nvCxnSpPr>
        <p:spPr>
          <a:xfrm flipH="1" flipV="1">
            <a:off x="1974968" y="4459341"/>
            <a:ext cx="1922867" cy="1945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B7F2DD-A9B4-4BCB-ADF3-631C3FB932B3}"/>
              </a:ext>
            </a:extLst>
          </p:cNvPr>
          <p:cNvSpPr txBox="1"/>
          <p:nvPr/>
        </p:nvSpPr>
        <p:spPr>
          <a:xfrm>
            <a:off x="3922499" y="5019920"/>
            <a:ext cx="2009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Keep field type the same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045F4B-7DB1-4E1F-8EDB-025D45A2ABB1}"/>
              </a:ext>
            </a:extLst>
          </p:cNvPr>
          <p:cNvCxnSpPr>
            <a:cxnSpLocks/>
          </p:cNvCxnSpPr>
          <p:nvPr/>
        </p:nvCxnSpPr>
        <p:spPr>
          <a:xfrm flipH="1" flipV="1">
            <a:off x="1766880" y="4779280"/>
            <a:ext cx="2197144" cy="47386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574A64-2E2C-4DCF-9F0B-46207E05BFC8}"/>
              </a:ext>
            </a:extLst>
          </p:cNvPr>
          <p:cNvCxnSpPr>
            <a:cxnSpLocks/>
          </p:cNvCxnSpPr>
          <p:nvPr/>
        </p:nvCxnSpPr>
        <p:spPr>
          <a:xfrm flipH="1" flipV="1">
            <a:off x="1890128" y="5443412"/>
            <a:ext cx="2073896" cy="5364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49B52A-922C-4C51-8FDB-C4C9C68B2B56}"/>
              </a:ext>
            </a:extLst>
          </p:cNvPr>
          <p:cNvSpPr txBox="1"/>
          <p:nvPr/>
        </p:nvSpPr>
        <p:spPr>
          <a:xfrm>
            <a:off x="3955220" y="5946715"/>
            <a:ext cx="2009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Enter formula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66B9E86-A599-45F2-9674-356966607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9864" y="1332389"/>
            <a:ext cx="6263434" cy="51062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95DF4A7-8488-4E90-8103-0126DD2AEF93}"/>
              </a:ext>
            </a:extLst>
          </p:cNvPr>
          <p:cNvSpPr/>
          <p:nvPr/>
        </p:nvSpPr>
        <p:spPr>
          <a:xfrm>
            <a:off x="5589542" y="3184593"/>
            <a:ext cx="6431286" cy="45608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8DC31C-0407-44DD-86FD-84C8209F2C6B}"/>
              </a:ext>
            </a:extLst>
          </p:cNvPr>
          <p:cNvSpPr/>
          <p:nvPr/>
        </p:nvSpPr>
        <p:spPr>
          <a:xfrm>
            <a:off x="5589542" y="5617111"/>
            <a:ext cx="6431286" cy="45608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3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8F92A4-6B36-4667-BE52-977AE360FA66}"/>
              </a:ext>
            </a:extLst>
          </p:cNvPr>
          <p:cNvSpPr txBox="1"/>
          <p:nvPr/>
        </p:nvSpPr>
        <p:spPr>
          <a:xfrm>
            <a:off x="415382" y="1187475"/>
            <a:ext cx="58686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Define your business objective.</a:t>
            </a:r>
          </a:p>
          <a:p>
            <a:pPr marL="342900" indent="-342900">
              <a:buAutoNum type="arabicPeriod"/>
            </a:pPr>
            <a:r>
              <a:rPr lang="en-US" dirty="0"/>
              <a:t>Define the modeling approach and design a modeling process.  This may include additional data that you choose to bring into your model in addition to files provided.</a:t>
            </a:r>
          </a:p>
          <a:p>
            <a:pPr marL="342900" indent="-342900">
              <a:buAutoNum type="arabicPeriod"/>
            </a:pPr>
            <a:r>
              <a:rPr lang="en-US" dirty="0"/>
              <a:t>Investigate your data sources</a:t>
            </a:r>
          </a:p>
          <a:p>
            <a:pPr marL="342900" indent="-342900">
              <a:buAutoNum type="arabicPeriod"/>
            </a:pPr>
            <a:r>
              <a:rPr lang="en-US" dirty="0"/>
              <a:t>Select which to use</a:t>
            </a:r>
          </a:p>
          <a:p>
            <a:pPr marL="342900" indent="-342900">
              <a:buAutoNum type="arabicPeriod"/>
            </a:pPr>
            <a:r>
              <a:rPr lang="en-US" dirty="0"/>
              <a:t>Perform basic exploration of your data, validation, and cleaning.</a:t>
            </a:r>
          </a:p>
          <a:p>
            <a:pPr marL="342900" indent="-342900">
              <a:buAutoNum type="arabicPeriod"/>
            </a:pPr>
            <a:r>
              <a:rPr lang="en-US" dirty="0"/>
              <a:t>Enrich your data.</a:t>
            </a:r>
          </a:p>
          <a:p>
            <a:pPr marL="342900" indent="-342900">
              <a:buAutoNum type="arabicPeriod"/>
            </a:pPr>
            <a:r>
              <a:rPr lang="en-US" dirty="0"/>
              <a:t>Provide guidance on the validation of your data.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sz="2400" dirty="0"/>
              <a:t>CRISP-DM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Preparation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Weekly Objectives – Week Two</a:t>
            </a:r>
          </a:p>
        </p:txBody>
      </p:sp>
      <p:pic>
        <p:nvPicPr>
          <p:cNvPr id="102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E3113925-EACD-41A2-B114-BB2EF559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30" y="1608990"/>
            <a:ext cx="4175148" cy="418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EEF256-4C28-471C-A211-E6EAF1FE3D0C}"/>
              </a:ext>
            </a:extLst>
          </p:cNvPr>
          <p:cNvSpPr txBox="1"/>
          <p:nvPr/>
        </p:nvSpPr>
        <p:spPr>
          <a:xfrm>
            <a:off x="6935191" y="823123"/>
            <a:ext cx="484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Cross-Industry Process for Data Mining (CRISP-DM)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1876E-AFE6-4C48-9C01-82ED93BEDA4B}"/>
              </a:ext>
            </a:extLst>
          </p:cNvPr>
          <p:cNvSpPr/>
          <p:nvPr/>
        </p:nvSpPr>
        <p:spPr>
          <a:xfrm>
            <a:off x="7999887" y="2106039"/>
            <a:ext cx="3255015" cy="140564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5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Modeling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95A00-5C6E-4285-AD61-119AE16BB464}"/>
              </a:ext>
            </a:extLst>
          </p:cNvPr>
          <p:cNvSpPr txBox="1"/>
          <p:nvPr/>
        </p:nvSpPr>
        <p:spPr>
          <a:xfrm>
            <a:off x="1204425" y="823123"/>
            <a:ext cx="643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Example Stream – Do Not Simply Submit as Your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AA179-A8EC-4039-B679-A9A20CE41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38" y="1479011"/>
            <a:ext cx="9297490" cy="50790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4BF7A6-40BF-4169-AF77-2B0095C974E3}"/>
              </a:ext>
            </a:extLst>
          </p:cNvPr>
          <p:cNvSpPr txBox="1"/>
          <p:nvPr/>
        </p:nvSpPr>
        <p:spPr>
          <a:xfrm>
            <a:off x="9444491" y="925786"/>
            <a:ext cx="25235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Data Preparation </a:t>
            </a:r>
            <a:r>
              <a:rPr lang="en-US" sz="2000" dirty="0" err="1"/>
              <a:t>Supernode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Type node to filter down fields we want to model</a:t>
            </a:r>
          </a:p>
          <a:p>
            <a:pPr marL="457200" indent="-457200">
              <a:buAutoNum type="arabicPeriod"/>
            </a:pPr>
            <a:r>
              <a:rPr lang="en-US" sz="2000" dirty="0"/>
              <a:t>Partition node to split training and testing datasets</a:t>
            </a:r>
          </a:p>
          <a:p>
            <a:pPr marL="457200" indent="-457200">
              <a:buAutoNum type="arabicPeriod"/>
            </a:pPr>
            <a:r>
              <a:rPr lang="en-US" sz="2000" dirty="0"/>
              <a:t>Feature selection node to help identify the top features</a:t>
            </a:r>
          </a:p>
          <a:p>
            <a:pPr marL="457200" indent="-457200">
              <a:buAutoNum type="arabicPeriod"/>
            </a:pPr>
            <a:r>
              <a:rPr lang="en-US" sz="2000" dirty="0"/>
              <a:t>Auto classifier node to build multiple models</a:t>
            </a:r>
          </a:p>
          <a:p>
            <a:pPr marL="457200" indent="-457200">
              <a:buAutoNum type="arabicPeriod"/>
            </a:pPr>
            <a:r>
              <a:rPr lang="en-US" sz="2000" dirty="0"/>
              <a:t>CHAID node (manual) to explore</a:t>
            </a:r>
          </a:p>
        </p:txBody>
      </p:sp>
    </p:spTree>
    <p:extLst>
      <p:ext uri="{BB962C8B-B14F-4D97-AF65-F5344CB8AC3E}">
        <p14:creationId xmlns:p14="http://schemas.microsoft.com/office/powerpoint/2010/main" val="2437573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Modeling – Auto Classifier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95A00-5C6E-4285-AD61-119AE16BB464}"/>
              </a:ext>
            </a:extLst>
          </p:cNvPr>
          <p:cNvSpPr txBox="1"/>
          <p:nvPr/>
        </p:nvSpPr>
        <p:spPr>
          <a:xfrm>
            <a:off x="1204425" y="823123"/>
            <a:ext cx="643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Example Stream – Do Not Simply Submit as Your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7A6B9-6745-483A-BA75-D145C6A3E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99" y="1223233"/>
            <a:ext cx="10850045" cy="43294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DB0F96-8578-47B2-9E86-7974F678E9CA}"/>
              </a:ext>
            </a:extLst>
          </p:cNvPr>
          <p:cNvSpPr txBox="1"/>
          <p:nvPr/>
        </p:nvSpPr>
        <p:spPr>
          <a:xfrm>
            <a:off x="1684636" y="5552649"/>
            <a:ext cx="9046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this telling us?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C5 model appears to have the best and the CHAID has the worst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Overall accuracy and lift numbers are not ideal.  Additional tuning is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 an ensemble model</a:t>
            </a:r>
          </a:p>
        </p:txBody>
      </p:sp>
    </p:spTree>
    <p:extLst>
      <p:ext uri="{BB962C8B-B14F-4D97-AF65-F5344CB8AC3E}">
        <p14:creationId xmlns:p14="http://schemas.microsoft.com/office/powerpoint/2010/main" val="3989149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Modeling – Predictor Importance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95A00-5C6E-4285-AD61-119AE16BB464}"/>
              </a:ext>
            </a:extLst>
          </p:cNvPr>
          <p:cNvSpPr txBox="1"/>
          <p:nvPr/>
        </p:nvSpPr>
        <p:spPr>
          <a:xfrm>
            <a:off x="1204425" y="823123"/>
            <a:ext cx="643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Example Stream – Do Not Simply Submit as Your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B0F96-8578-47B2-9E86-7974F678E9CA}"/>
              </a:ext>
            </a:extLst>
          </p:cNvPr>
          <p:cNvSpPr txBox="1"/>
          <p:nvPr/>
        </p:nvSpPr>
        <p:spPr>
          <a:xfrm>
            <a:off x="1684636" y="5552649"/>
            <a:ext cx="9046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this telling us?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data has lower predictive value using this current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Customer ID is still being used in the model.  This is an issue because it is only a record identifier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506C0-10EF-45A2-B5F3-69128E929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568" y="1223233"/>
            <a:ext cx="7147745" cy="435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5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Modeling – Feature Selection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95A00-5C6E-4285-AD61-119AE16BB464}"/>
              </a:ext>
            </a:extLst>
          </p:cNvPr>
          <p:cNvSpPr txBox="1"/>
          <p:nvPr/>
        </p:nvSpPr>
        <p:spPr>
          <a:xfrm>
            <a:off x="1204425" y="823123"/>
            <a:ext cx="643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Example Stream – Do Not Simply Submit as Your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B0F96-8578-47B2-9E86-7974F678E9CA}"/>
              </a:ext>
            </a:extLst>
          </p:cNvPr>
          <p:cNvSpPr txBox="1"/>
          <p:nvPr/>
        </p:nvSpPr>
        <p:spPr>
          <a:xfrm>
            <a:off x="1099226" y="5434712"/>
            <a:ext cx="10032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this telling us?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Four features are important (Category, Quantity, Unit Price and Sales Amount) in predicting Promo Response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almost a “too perfect” situation.  When you see this, you should dive deeper into your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615E9-61E3-4F18-89CC-48D3AFF37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635" y="1223233"/>
            <a:ext cx="9046169" cy="420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68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Modeling – Ensembles, Bagging, and Boosting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87EBE-896C-444F-A11C-D09266798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0" y="919014"/>
            <a:ext cx="6882158" cy="54698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D2BE18-99AD-405C-AD2F-8F0A31752903}"/>
              </a:ext>
            </a:extLst>
          </p:cNvPr>
          <p:cNvSpPr txBox="1"/>
          <p:nvPr/>
        </p:nvSpPr>
        <p:spPr>
          <a:xfrm>
            <a:off x="6664751" y="889843"/>
            <a:ext cx="53033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Ensemble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Ensemble modeling – weak learners are combined to create a strong learner with better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Multiple models using multi-classifiers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Bagging and boosting create random sampling replacements in the training stage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Goal – Higher model stability</a:t>
            </a:r>
          </a:p>
          <a:p>
            <a:r>
              <a:rPr lang="en-US" b="1" dirty="0"/>
              <a:t>Bagging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Every element has the same probability to show up in the final sample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Simple average weighted in parallel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Best option to address high variance (over-fitting)</a:t>
            </a:r>
          </a:p>
          <a:p>
            <a:r>
              <a:rPr lang="en-US" b="1" dirty="0"/>
              <a:t>Boosting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Elements are weighted, resulting in some showing up more often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Weighted average sequentially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Best option to reduce bias (under-fitting)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83B58-C1B3-448F-81EF-04DD0FDD996A}"/>
              </a:ext>
            </a:extLst>
          </p:cNvPr>
          <p:cNvSpPr txBox="1"/>
          <p:nvPr/>
        </p:nvSpPr>
        <p:spPr>
          <a:xfrm>
            <a:off x="5649012" y="5902748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https://quantdare.com/what-is-the-difference-between-bagging-and-boosting/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FCE3DE-BF41-445D-A3EA-B0D827E55ADF}"/>
              </a:ext>
            </a:extLst>
          </p:cNvPr>
          <p:cNvSpPr txBox="1"/>
          <p:nvPr/>
        </p:nvSpPr>
        <p:spPr>
          <a:xfrm>
            <a:off x="5649012" y="6156380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https://towardsdatascience.com/ensemble-methods-bagging-boosting-and-stacking-c9214a10a205</a:t>
            </a:r>
          </a:p>
        </p:txBody>
      </p:sp>
    </p:spTree>
    <p:extLst>
      <p:ext uri="{BB962C8B-B14F-4D97-AF65-F5344CB8AC3E}">
        <p14:creationId xmlns:p14="http://schemas.microsoft.com/office/powerpoint/2010/main" val="881892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Modeling – Bagging and Boosting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B0F96-8578-47B2-9E86-7974F678E9CA}"/>
              </a:ext>
            </a:extLst>
          </p:cNvPr>
          <p:cNvSpPr txBox="1"/>
          <p:nvPr/>
        </p:nvSpPr>
        <p:spPr>
          <a:xfrm>
            <a:off x="6481794" y="2136338"/>
            <a:ext cx="51005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setup Bagging and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 build options, there are options for these techniques.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all models are applicable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Doing this will create an ensemble model which combines a sequence of models to get a better prediction.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will increase the time to build for the better accuracy.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BA3BC-D4FC-445A-A980-BFD2FD2B0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38" y="1387444"/>
            <a:ext cx="5966002" cy="48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3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Modeling – Bagging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0BC6E-7C22-45A6-B5B2-B97952301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38" y="1223829"/>
            <a:ext cx="7174057" cy="4410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A5D0A-FA26-4077-BC05-52BA740B7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705" y="4196330"/>
            <a:ext cx="5124450" cy="2552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01E54A-4B68-427F-A914-4A93973463C5}"/>
              </a:ext>
            </a:extLst>
          </p:cNvPr>
          <p:cNvSpPr txBox="1"/>
          <p:nvPr/>
        </p:nvSpPr>
        <p:spPr>
          <a:xfrm>
            <a:off x="6570024" y="2261818"/>
            <a:ext cx="5204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this telling us?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confusion matrix demonstrates that this model has very low ability to predict the outcome correctly.</a:t>
            </a:r>
          </a:p>
        </p:txBody>
      </p:sp>
    </p:spTree>
    <p:extLst>
      <p:ext uri="{BB962C8B-B14F-4D97-AF65-F5344CB8AC3E}">
        <p14:creationId xmlns:p14="http://schemas.microsoft.com/office/powerpoint/2010/main" val="3627236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Modeling – Boosting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6F9FB-5389-4C2B-99C6-E3490AB27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38" y="955791"/>
            <a:ext cx="7792601" cy="4926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FF4752-2EF8-494B-AB69-ED821B7EDA05}"/>
              </a:ext>
            </a:extLst>
          </p:cNvPr>
          <p:cNvSpPr txBox="1"/>
          <p:nvPr/>
        </p:nvSpPr>
        <p:spPr>
          <a:xfrm>
            <a:off x="6915903" y="2091238"/>
            <a:ext cx="5204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this telling us?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confusion matrix demonstrates that this model has essentially the same problems as bagging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D64B06-4ECA-45B6-8514-593222DCB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387" y="3711769"/>
            <a:ext cx="5133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7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Modeling – Ensemble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ECD2B-AE06-4980-B420-A1178D02B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62" y="1400714"/>
            <a:ext cx="100488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37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57D023-5165-4857-AEF4-BDA16D273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38" y="1116532"/>
            <a:ext cx="8770319" cy="5441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Modeling – Ensemble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4A0E1-2855-4AD4-98B6-D4F861C3B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2975" y="4185500"/>
            <a:ext cx="4475838" cy="2112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E27198-87E8-40D8-A4E3-C2CF4422802B}"/>
              </a:ext>
            </a:extLst>
          </p:cNvPr>
          <p:cNvSpPr txBox="1"/>
          <p:nvPr/>
        </p:nvSpPr>
        <p:spPr>
          <a:xfrm>
            <a:off x="7812556" y="2270347"/>
            <a:ext cx="4096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this telling us?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improves with an ensemble approach.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still has areas that can be tuned further</a:t>
            </a:r>
          </a:p>
        </p:txBody>
      </p:sp>
    </p:spTree>
    <p:extLst>
      <p:ext uri="{BB962C8B-B14F-4D97-AF65-F5344CB8AC3E}">
        <p14:creationId xmlns:p14="http://schemas.microsoft.com/office/powerpoint/2010/main" val="381047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8F92A4-6B36-4667-BE52-977AE360FA66}"/>
              </a:ext>
            </a:extLst>
          </p:cNvPr>
          <p:cNvSpPr txBox="1"/>
          <p:nvPr/>
        </p:nvSpPr>
        <p:spPr>
          <a:xfrm>
            <a:off x="415382" y="1031827"/>
            <a:ext cx="538230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Classification Modeling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One that attempts to draw some conclusion from observed values.  This typically will take the form of one of two types: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Supervised – Training data is an input into a classification algorithm and compared against a known outcome.  For example, classifying if an e-mail is spam or not based on previous examples.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Unsupervised – Commonly seen as clustering.  This looks for anomalies or outliers.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Classification and Behavioral Segmentation Modeling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232D9C-E489-4D54-BCAF-80883DA4DEC6}"/>
              </a:ext>
            </a:extLst>
          </p:cNvPr>
          <p:cNvSpPr txBox="1"/>
          <p:nvPr/>
        </p:nvSpPr>
        <p:spPr>
          <a:xfrm>
            <a:off x="5953328" y="1031827"/>
            <a:ext cx="600811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Behavioral Segmentation Modeling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Dividing a heterogeneous market into relatively more homogenous segments based on certain parameters like geographical location, demographics, etc.</a:t>
            </a:r>
          </a:p>
          <a:p>
            <a:endParaRPr lang="en-US" dirty="0"/>
          </a:p>
          <a:p>
            <a:r>
              <a:rPr lang="en-US" dirty="0"/>
              <a:t>Purpose:  Minimize risk by determining which products have the best chances for gaining a target market share.</a:t>
            </a:r>
          </a:p>
          <a:p>
            <a:endParaRPr lang="en-US" dirty="0"/>
          </a:p>
          <a:p>
            <a:r>
              <a:rPr lang="en-US" dirty="0"/>
              <a:t>Value:  Allows you to reach a particular customer segment more effectively.  It can also help retain customers.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D3F2F4-9B2E-4455-B1E9-3C89E4EBD29E}"/>
              </a:ext>
            </a:extLst>
          </p:cNvPr>
          <p:cNvSpPr/>
          <p:nvPr/>
        </p:nvSpPr>
        <p:spPr>
          <a:xfrm>
            <a:off x="415382" y="4951379"/>
            <a:ext cx="11448979" cy="16067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02FE6-6D94-4C33-8B82-C5BD321FF410}"/>
              </a:ext>
            </a:extLst>
          </p:cNvPr>
          <p:cNvSpPr txBox="1"/>
          <p:nvPr/>
        </p:nvSpPr>
        <p:spPr>
          <a:xfrm>
            <a:off x="415381" y="4508960"/>
            <a:ext cx="11448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728 Approach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0A9017-5743-4807-9867-2A6C8906A061}"/>
              </a:ext>
            </a:extLst>
          </p:cNvPr>
          <p:cNvSpPr txBox="1"/>
          <p:nvPr/>
        </p:nvSpPr>
        <p:spPr>
          <a:xfrm>
            <a:off x="571026" y="5087072"/>
            <a:ext cx="4993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heavier on supervised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Bagging and Boosting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Models: Decision Trees, CHAID, Bayesian, SVM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EDA2DC-257A-418A-8D12-747F3D9AD168}"/>
              </a:ext>
            </a:extLst>
          </p:cNvPr>
          <p:cNvSpPr txBox="1"/>
          <p:nvPr/>
        </p:nvSpPr>
        <p:spPr>
          <a:xfrm>
            <a:off x="6096000" y="5087071"/>
            <a:ext cx="4993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Behavioral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heavier on unsupervised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Clustering evaluation and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Models: K-Means and Two-Step</a:t>
            </a:r>
          </a:p>
        </p:txBody>
      </p:sp>
    </p:spTree>
    <p:extLst>
      <p:ext uri="{BB962C8B-B14F-4D97-AF65-F5344CB8AC3E}">
        <p14:creationId xmlns:p14="http://schemas.microsoft.com/office/powerpoint/2010/main" val="795455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Modeling – Side-by-Side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3D783-EFFE-412A-AC71-218CAB217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28" y="1145053"/>
            <a:ext cx="8892226" cy="54176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634C44-DA1B-4EBB-9AA2-31CC3E7AE796}"/>
              </a:ext>
            </a:extLst>
          </p:cNvPr>
          <p:cNvSpPr/>
          <p:nvPr/>
        </p:nvSpPr>
        <p:spPr>
          <a:xfrm>
            <a:off x="1366333" y="1175268"/>
            <a:ext cx="8211299" cy="133226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E571C5-A208-4947-8E3E-C12C5C7AB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650" y="4351686"/>
            <a:ext cx="50101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70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8F92A4-6B36-4667-BE52-977AE360FA66}"/>
              </a:ext>
            </a:extLst>
          </p:cNvPr>
          <p:cNvSpPr txBox="1"/>
          <p:nvPr/>
        </p:nvSpPr>
        <p:spPr>
          <a:xfrm>
            <a:off x="415382" y="1187475"/>
            <a:ext cx="651980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elements for the submission:</a:t>
            </a:r>
          </a:p>
          <a:p>
            <a:pPr marL="342900" indent="-342900">
              <a:buAutoNum type="arabicPeriod"/>
            </a:pPr>
            <a:r>
              <a:rPr lang="en-US" dirty="0"/>
              <a:t>Complete any additional evaluation / tuning required on your final model</a:t>
            </a:r>
          </a:p>
          <a:p>
            <a:pPr marL="342900" indent="-342900">
              <a:buAutoNum type="arabicPeriod"/>
            </a:pPr>
            <a:r>
              <a:rPr lang="en-US" dirty="0"/>
              <a:t>Prepare a new stream showing the final deployment package</a:t>
            </a:r>
          </a:p>
          <a:p>
            <a:endParaRPr lang="en-US" dirty="0"/>
          </a:p>
          <a:p>
            <a:r>
              <a:rPr lang="en-US" dirty="0"/>
              <a:t>What you will turn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document updated to include the learning from these steps.  You may want to have that as a separate document or (preferred) submit as additional information on your current classification analysis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SPSS streams that you build or revise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data beyond the files provided as part of the assignment</a:t>
            </a:r>
          </a:p>
          <a:p>
            <a:endParaRPr lang="en-US" dirty="0"/>
          </a:p>
          <a:p>
            <a:r>
              <a:rPr lang="en-US" sz="2400" dirty="0"/>
              <a:t>CRISP-DM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Weekly Objectives – Week Four</a:t>
            </a:r>
          </a:p>
        </p:txBody>
      </p:sp>
      <p:pic>
        <p:nvPicPr>
          <p:cNvPr id="102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E3113925-EACD-41A2-B114-BB2EF559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30" y="1608990"/>
            <a:ext cx="4175148" cy="418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EEF256-4C28-471C-A211-E6EAF1FE3D0C}"/>
              </a:ext>
            </a:extLst>
          </p:cNvPr>
          <p:cNvSpPr txBox="1"/>
          <p:nvPr/>
        </p:nvSpPr>
        <p:spPr>
          <a:xfrm>
            <a:off x="6935191" y="823123"/>
            <a:ext cx="484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Cross-Industry Process for Data Mining (CRISP-DM)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1876E-AFE6-4C48-9C01-82ED93BEDA4B}"/>
              </a:ext>
            </a:extLst>
          </p:cNvPr>
          <p:cNvSpPr/>
          <p:nvPr/>
        </p:nvSpPr>
        <p:spPr>
          <a:xfrm>
            <a:off x="7268330" y="3238052"/>
            <a:ext cx="2693251" cy="201095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12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27198-87E8-40D8-A4E3-C2CF4422802B}"/>
              </a:ext>
            </a:extLst>
          </p:cNvPr>
          <p:cNvSpPr txBox="1"/>
          <p:nvPr/>
        </p:nvSpPr>
        <p:spPr>
          <a:xfrm>
            <a:off x="2629773" y="1024292"/>
            <a:ext cx="303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SPSS Deployment Stream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643FC-47E3-4811-8447-66E4764AB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436" y="2303527"/>
            <a:ext cx="5534025" cy="1085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550825-D74C-4152-9C85-2C7E2B527AF1}"/>
              </a:ext>
            </a:extLst>
          </p:cNvPr>
          <p:cNvSpPr/>
          <p:nvPr/>
        </p:nvSpPr>
        <p:spPr>
          <a:xfrm>
            <a:off x="1489329" y="1512491"/>
            <a:ext cx="1016127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E684C4-024B-41B0-B654-B45388014CAF}"/>
              </a:ext>
            </a:extLst>
          </p:cNvPr>
          <p:cNvSpPr/>
          <p:nvPr/>
        </p:nvSpPr>
        <p:spPr>
          <a:xfrm>
            <a:off x="2505456" y="1515517"/>
            <a:ext cx="2297229" cy="6583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ETL / Data Prep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ECE07-D691-42AE-B2E4-523ACC0307B9}"/>
              </a:ext>
            </a:extLst>
          </p:cNvPr>
          <p:cNvSpPr/>
          <p:nvPr/>
        </p:nvSpPr>
        <p:spPr>
          <a:xfrm>
            <a:off x="4807593" y="1515517"/>
            <a:ext cx="1372070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593434-8227-4DA0-863B-D632B44779E5}"/>
              </a:ext>
            </a:extLst>
          </p:cNvPr>
          <p:cNvSpPr/>
          <p:nvPr/>
        </p:nvSpPr>
        <p:spPr>
          <a:xfrm>
            <a:off x="6185334" y="1512491"/>
            <a:ext cx="1177671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1026" name="Picture 2" descr="Microsoft Word 2019 Icon - Free Download, PNG and Vector">
            <a:extLst>
              <a:ext uri="{FF2B5EF4-FFF2-40B4-BE49-F238E27FC236}">
                <a16:creationId xmlns:a16="http://schemas.microsoft.com/office/drawing/2014/main" id="{18806D84-A0FC-4B83-BB93-745E03F7C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570" y="1395792"/>
            <a:ext cx="1736994" cy="173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F75FF1-4D5E-43CB-97B4-0409FBC283F2}"/>
              </a:ext>
            </a:extLst>
          </p:cNvPr>
          <p:cNvSpPr txBox="1"/>
          <p:nvPr/>
        </p:nvSpPr>
        <p:spPr>
          <a:xfrm>
            <a:off x="8269044" y="1026460"/>
            <a:ext cx="303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Analysis Document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54D88-13D7-40B6-A1BC-D79C411C72D6}"/>
              </a:ext>
            </a:extLst>
          </p:cNvPr>
          <p:cNvSpPr txBox="1"/>
          <p:nvPr/>
        </p:nvSpPr>
        <p:spPr>
          <a:xfrm>
            <a:off x="1017204" y="3418472"/>
            <a:ext cx="66314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include the golden nugget model for your final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SPSS stream should be able to stand on its own.  Make sure you execute it before submitting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 can either be to a table or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This part of the exercise simulates the production of a final model.  </a:t>
            </a:r>
          </a:p>
          <a:p>
            <a:endParaRPr lang="en-US" dirty="0"/>
          </a:p>
          <a:p>
            <a:r>
              <a:rPr lang="en-US" dirty="0"/>
              <a:t>It should not have the partition node in the data preparation, because at this stage you would want to see all data including new data beyond your training and test sets.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349526-A103-49E9-9A12-BF92EDC40724}"/>
              </a:ext>
            </a:extLst>
          </p:cNvPr>
          <p:cNvSpPr txBox="1"/>
          <p:nvPr/>
        </p:nvSpPr>
        <p:spPr>
          <a:xfrm>
            <a:off x="7928385" y="3389377"/>
            <a:ext cx="4022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final deployment instructions that would be specific to your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Results of your analysis (what did you learn?)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This part of the exercise simulates the interpretation of the results from your model.  </a:t>
            </a:r>
          </a:p>
        </p:txBody>
      </p:sp>
    </p:spTree>
    <p:extLst>
      <p:ext uri="{BB962C8B-B14F-4D97-AF65-F5344CB8AC3E}">
        <p14:creationId xmlns:p14="http://schemas.microsoft.com/office/powerpoint/2010/main" val="276937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Datasets Provided – Promotions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69227-E32E-4A69-BF4D-A1928E88EDDA}"/>
              </a:ext>
            </a:extLst>
          </p:cNvPr>
          <p:cNvSpPr txBox="1"/>
          <p:nvPr/>
        </p:nvSpPr>
        <p:spPr>
          <a:xfrm>
            <a:off x="7850229" y="1120676"/>
            <a:ext cx="4182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file contains information regarding three promotional campaigns.  Customers were sent all three, and it was recorded on whether they responded back to the promotion.  It included a purchase discount, and the amount that each customer received as a discount was also recorded.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9482F-34C6-4A2E-9508-96631FCBF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38" y="1185263"/>
            <a:ext cx="7425533" cy="1793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4521F-EF85-4403-8FB4-DC18028B4871}"/>
              </a:ext>
            </a:extLst>
          </p:cNvPr>
          <p:cNvSpPr txBox="1"/>
          <p:nvPr/>
        </p:nvSpPr>
        <p:spPr>
          <a:xfrm>
            <a:off x="327638" y="3058307"/>
            <a:ext cx="1000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Metadata: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Customer_ID</a:t>
            </a:r>
            <a:r>
              <a:rPr lang="en-US" dirty="0"/>
              <a:t>:  Customer identifier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Promo_*_Response:  Whether or not the customer responded (0 = no, 1 = yes)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Promo_*_Discount:  The amount of discount they received on their purchase in response to the offer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95CE7-0D9D-4C19-97C1-0168651B3C7A}"/>
              </a:ext>
            </a:extLst>
          </p:cNvPr>
          <p:cNvSpPr/>
          <p:nvPr/>
        </p:nvSpPr>
        <p:spPr>
          <a:xfrm>
            <a:off x="1913640" y="5214445"/>
            <a:ext cx="2582945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07E453-E2C7-46CC-8C8F-2039120FAAD5}"/>
              </a:ext>
            </a:extLst>
          </p:cNvPr>
          <p:cNvSpPr/>
          <p:nvPr/>
        </p:nvSpPr>
        <p:spPr>
          <a:xfrm>
            <a:off x="6826576" y="5214445"/>
            <a:ext cx="2582945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Promotions File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8B630-2210-463B-9491-1C436EE9EB83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496585" y="5539670"/>
            <a:ext cx="23299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39426A-7F66-4092-9193-1EA9EC37C4F0}"/>
              </a:ext>
            </a:extLst>
          </p:cNvPr>
          <p:cNvSpPr txBox="1"/>
          <p:nvPr/>
        </p:nvSpPr>
        <p:spPr>
          <a:xfrm>
            <a:off x="5045644" y="515771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Customer_ID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7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Datasets Provided – Transaction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69227-E32E-4A69-BF4D-A1928E88EDDA}"/>
              </a:ext>
            </a:extLst>
          </p:cNvPr>
          <p:cNvSpPr txBox="1"/>
          <p:nvPr/>
        </p:nvSpPr>
        <p:spPr>
          <a:xfrm>
            <a:off x="6975835" y="1120676"/>
            <a:ext cx="5056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file contains the detailed transaction data from all purchases relevant to the same time frame the promotions were active.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4521F-EF85-4403-8FB4-DC18028B4871}"/>
              </a:ext>
            </a:extLst>
          </p:cNvPr>
          <p:cNvSpPr txBox="1"/>
          <p:nvPr/>
        </p:nvSpPr>
        <p:spPr>
          <a:xfrm>
            <a:off x="327638" y="3058307"/>
            <a:ext cx="11389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Metadata: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Customer_ID</a:t>
            </a:r>
            <a:r>
              <a:rPr lang="en-US" dirty="0"/>
              <a:t>:  Customer identifier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Transaction_ID</a:t>
            </a:r>
            <a:r>
              <a:rPr lang="en-US" dirty="0"/>
              <a:t>:  The transaction identifier.  The combination of </a:t>
            </a:r>
            <a:r>
              <a:rPr lang="en-US" dirty="0" err="1"/>
              <a:t>Customer_ID</a:t>
            </a:r>
            <a:r>
              <a:rPr lang="en-US" dirty="0"/>
              <a:t> and </a:t>
            </a:r>
            <a:r>
              <a:rPr lang="en-US" dirty="0" err="1"/>
              <a:t>Transaction_ID</a:t>
            </a:r>
            <a:r>
              <a:rPr lang="en-US" dirty="0"/>
              <a:t> make up the primary key of this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Payment_Method</a:t>
            </a:r>
            <a:r>
              <a:rPr lang="en-US" dirty="0"/>
              <a:t>:  Type of payment used in the transaction.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Timestamp:  Time of the transaction.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Product_Code</a:t>
            </a:r>
            <a:r>
              <a:rPr lang="en-US" dirty="0"/>
              <a:t>:  What product was purchased in the transaction.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Qty:  How many of that product were purchased.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Sales_Amount</a:t>
            </a:r>
            <a:r>
              <a:rPr lang="en-US" dirty="0"/>
              <a:t>:  Total sales amount of that transaction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5ECE8C-9BE1-4656-BC41-4F985A4E3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38" y="1167472"/>
            <a:ext cx="6568440" cy="18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of Creating a New Dataset for the 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69227-E32E-4A69-BF4D-A1928E88EDDA}"/>
              </a:ext>
            </a:extLst>
          </p:cNvPr>
          <p:cNvSpPr txBox="1"/>
          <p:nvPr/>
        </p:nvSpPr>
        <p:spPr>
          <a:xfrm>
            <a:off x="3817856" y="1205336"/>
            <a:ext cx="7882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decide to create your own dataset to help enrich the data, it is important that you document the purpose in your analysis document.  Here is an example from a previous student who created a Products table.  It essentially used the product code to which he added a product category and unit cost.  Adding data like this allowed further analysis beyond the elementary pieces of just the discount or purchasing behavior.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4521F-EF85-4403-8FB4-DC18028B4871}"/>
              </a:ext>
            </a:extLst>
          </p:cNvPr>
          <p:cNvSpPr txBox="1"/>
          <p:nvPr/>
        </p:nvSpPr>
        <p:spPr>
          <a:xfrm>
            <a:off x="3817856" y="2959662"/>
            <a:ext cx="6966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Metadata: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Product_Code</a:t>
            </a:r>
            <a:r>
              <a:rPr lang="en-US" dirty="0"/>
              <a:t>:  The product code of the particular item.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Product Category:  Each product falls into one category.  This really becomes valuable when doing clustering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Unit Price:  The cost of one unit.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FA3F9-EDBE-4B58-AF74-C214D34C7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00" y="1266988"/>
            <a:ext cx="3063240" cy="3124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326530-71CF-4DA8-A7D7-E98C720706DE}"/>
              </a:ext>
            </a:extLst>
          </p:cNvPr>
          <p:cNvSpPr/>
          <p:nvPr/>
        </p:nvSpPr>
        <p:spPr>
          <a:xfrm>
            <a:off x="677859" y="4669777"/>
            <a:ext cx="2582945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78138-3DF5-4BC3-B65A-434EA5A1FC14}"/>
              </a:ext>
            </a:extLst>
          </p:cNvPr>
          <p:cNvSpPr/>
          <p:nvPr/>
        </p:nvSpPr>
        <p:spPr>
          <a:xfrm>
            <a:off x="8005740" y="5327439"/>
            <a:ext cx="2582945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Promotions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02DD0-5742-4E24-BFDA-2CDF8C18827A}"/>
              </a:ext>
            </a:extLst>
          </p:cNvPr>
          <p:cNvSpPr txBox="1"/>
          <p:nvPr/>
        </p:nvSpPr>
        <p:spPr>
          <a:xfrm>
            <a:off x="6519703" y="5218043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Customer_ID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BE2DFE-C071-48EF-9B6C-CCAD9A29D6BF}"/>
              </a:ext>
            </a:extLst>
          </p:cNvPr>
          <p:cNvSpPr/>
          <p:nvPr/>
        </p:nvSpPr>
        <p:spPr>
          <a:xfrm>
            <a:off x="732147" y="5856464"/>
            <a:ext cx="2582945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File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716C1EFB-5AB4-4FFB-9E17-12BBB89DE485}"/>
              </a:ext>
            </a:extLst>
          </p:cNvPr>
          <p:cNvSpPr/>
          <p:nvPr/>
        </p:nvSpPr>
        <p:spPr>
          <a:xfrm>
            <a:off x="5263099" y="5157756"/>
            <a:ext cx="1246106" cy="98981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D6F01E-211E-4F4F-B3DE-676C7CD65EEA}"/>
              </a:ext>
            </a:extLst>
          </p:cNvPr>
          <p:cNvCxnSpPr>
            <a:cxnSpLocks/>
            <a:stCxn id="9" idx="3"/>
            <a:endCxn id="20" idx="3"/>
          </p:cNvCxnSpPr>
          <p:nvPr/>
        </p:nvCxnSpPr>
        <p:spPr>
          <a:xfrm>
            <a:off x="3260804" y="4995002"/>
            <a:ext cx="2002295" cy="657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570BD6-3447-4028-B6C0-2D0FD77505FA}"/>
              </a:ext>
            </a:extLst>
          </p:cNvPr>
          <p:cNvCxnSpPr>
            <a:cxnSpLocks/>
            <a:stCxn id="14" idx="3"/>
            <a:endCxn id="20" idx="3"/>
          </p:cNvCxnSpPr>
          <p:nvPr/>
        </p:nvCxnSpPr>
        <p:spPr>
          <a:xfrm flipV="1">
            <a:off x="3315092" y="5652664"/>
            <a:ext cx="1948007" cy="529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6E2DFA-4BE1-47E8-ACF3-168C423FECC7}"/>
              </a:ext>
            </a:extLst>
          </p:cNvPr>
          <p:cNvCxnSpPr>
            <a:cxnSpLocks/>
            <a:stCxn id="20" idx="0"/>
            <a:endCxn id="11" idx="1"/>
          </p:cNvCxnSpPr>
          <p:nvPr/>
        </p:nvCxnSpPr>
        <p:spPr>
          <a:xfrm>
            <a:off x="6509205" y="5652664"/>
            <a:ext cx="14965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F36883A-A901-4E1D-87D1-3546777F13AA}"/>
              </a:ext>
            </a:extLst>
          </p:cNvPr>
          <p:cNvSpPr txBox="1"/>
          <p:nvPr/>
        </p:nvSpPr>
        <p:spPr>
          <a:xfrm>
            <a:off x="3122195" y="5411499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Product_Code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9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Business Understanding</a:t>
            </a:r>
          </a:p>
        </p:txBody>
      </p:sp>
      <p:pic>
        <p:nvPicPr>
          <p:cNvPr id="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9B19D942-DB0E-4B86-BB13-E4403CE0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774" y="402036"/>
            <a:ext cx="2489588" cy="249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269227-E32E-4A69-BF4D-A1928E88EDDA}"/>
              </a:ext>
            </a:extLst>
          </p:cNvPr>
          <p:cNvSpPr txBox="1"/>
          <p:nvPr/>
        </p:nvSpPr>
        <p:spPr>
          <a:xfrm>
            <a:off x="327639" y="1151716"/>
            <a:ext cx="90471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Purpose: </a:t>
            </a:r>
            <a:r>
              <a:rPr lang="en-US" dirty="0"/>
              <a:t> To establish understanding of the business problem from the customer perspective.</a:t>
            </a:r>
          </a:p>
          <a:p>
            <a:endParaRPr lang="en-US" dirty="0"/>
          </a:p>
          <a:p>
            <a:r>
              <a:rPr lang="en-US" b="1" dirty="0"/>
              <a:t>Example 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strategic approach?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Who are the key customers?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are the customer’s broad objectives?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customer doing today around the problem?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are the specific needs to improve the current state and/or fulfill objectives?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are the model / output components that would determine a successful deliverable?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Have the components been restated back to the customer, and if so what was the response?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Deliverable:</a:t>
            </a:r>
            <a:r>
              <a:rPr lang="en-US" dirty="0"/>
              <a:t>  Analysis document</a:t>
            </a:r>
          </a:p>
        </p:txBody>
      </p:sp>
    </p:spTree>
    <p:extLst>
      <p:ext uri="{BB962C8B-B14F-4D97-AF65-F5344CB8AC3E}">
        <p14:creationId xmlns:p14="http://schemas.microsoft.com/office/powerpoint/2010/main" val="28903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Data Understanding</a:t>
            </a:r>
          </a:p>
        </p:txBody>
      </p:sp>
      <p:pic>
        <p:nvPicPr>
          <p:cNvPr id="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9B19D942-DB0E-4B86-BB13-E4403CE0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774" y="402036"/>
            <a:ext cx="2489588" cy="249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1D1E80-DEB2-40EF-ABDA-B47286397230}"/>
              </a:ext>
            </a:extLst>
          </p:cNvPr>
          <p:cNvSpPr txBox="1"/>
          <p:nvPr/>
        </p:nvSpPr>
        <p:spPr>
          <a:xfrm>
            <a:off x="327639" y="1291014"/>
            <a:ext cx="90471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Purpose: </a:t>
            </a:r>
            <a:r>
              <a:rPr lang="en-US" dirty="0"/>
              <a:t> To establish understanding of what data sources are available to address this problem.</a:t>
            </a:r>
          </a:p>
          <a:p>
            <a:endParaRPr lang="en-US" dirty="0"/>
          </a:p>
          <a:p>
            <a:r>
              <a:rPr lang="en-US" b="1" dirty="0"/>
              <a:t>Example 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data sources are available?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sources can be used to map to the output components?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will those data sources be accessed?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features will be extracted from each data source?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are the qualities of the data that can be mapped back to the KPIs?</a:t>
            </a:r>
          </a:p>
          <a:p>
            <a:endParaRPr lang="en-US" dirty="0"/>
          </a:p>
          <a:p>
            <a:r>
              <a:rPr lang="en-US" b="1" dirty="0"/>
              <a:t>Deliverable: </a:t>
            </a:r>
            <a:r>
              <a:rPr lang="en-US" dirty="0"/>
              <a:t> SPSS Stream with Data Understanding</a:t>
            </a:r>
          </a:p>
          <a:p>
            <a:endParaRPr lang="en-US" dirty="0"/>
          </a:p>
          <a:p>
            <a:r>
              <a:rPr lang="en-US" dirty="0"/>
              <a:t>These items will come when you get to the </a:t>
            </a:r>
            <a:r>
              <a:rPr lang="en-US" b="1" dirty="0"/>
              <a:t>modeling</a:t>
            </a:r>
            <a:r>
              <a:rPr lang="en-US" dirty="0"/>
              <a:t> step.  It is a good idea to start thinking about them early because it may help influence decisions with the data understanding.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are your KPIs / Metrics of success?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analytical methods are best suited to the task and why?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will you evaluate those methods and why?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do the chosen methods align to the stated problem objectives?</a:t>
            </a:r>
          </a:p>
        </p:txBody>
      </p:sp>
    </p:spTree>
    <p:extLst>
      <p:ext uri="{BB962C8B-B14F-4D97-AF65-F5344CB8AC3E}">
        <p14:creationId xmlns:p14="http://schemas.microsoft.com/office/powerpoint/2010/main" val="21370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Data Understanding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C647B-89B5-459D-85AD-3CCD3C7CE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662789"/>
            <a:ext cx="12120664" cy="5131981"/>
          </a:xfrm>
          <a:prstGeom prst="rect">
            <a:avLst/>
          </a:prstGeom>
        </p:spPr>
      </p:pic>
      <p:pic>
        <p:nvPicPr>
          <p:cNvPr id="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9B19D942-DB0E-4B86-BB13-E4403CE0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774" y="402036"/>
            <a:ext cx="2489588" cy="249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95A00-5C6E-4285-AD61-119AE16BB464}"/>
              </a:ext>
            </a:extLst>
          </p:cNvPr>
          <p:cNvSpPr txBox="1"/>
          <p:nvPr/>
        </p:nvSpPr>
        <p:spPr>
          <a:xfrm>
            <a:off x="629390" y="1350909"/>
            <a:ext cx="643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Example Stream – Do Not Simply Submit as Your Work</a:t>
            </a:r>
          </a:p>
        </p:txBody>
      </p:sp>
    </p:spTree>
    <p:extLst>
      <p:ext uri="{BB962C8B-B14F-4D97-AF65-F5344CB8AC3E}">
        <p14:creationId xmlns:p14="http://schemas.microsoft.com/office/powerpoint/2010/main" val="294858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2682</Words>
  <Application>Microsoft Office PowerPoint</Application>
  <PresentationFormat>Widescreen</PresentationFormat>
  <Paragraphs>339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Classification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Architecture Comparisons</dc:title>
  <dc:creator>Michael Pomatto</dc:creator>
  <cp:lastModifiedBy>Michael Pomatto</cp:lastModifiedBy>
  <cp:revision>33</cp:revision>
  <dcterms:created xsi:type="dcterms:W3CDTF">2019-09-17T00:31:55Z</dcterms:created>
  <dcterms:modified xsi:type="dcterms:W3CDTF">2021-01-26T16:49:56Z</dcterms:modified>
</cp:coreProperties>
</file>