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63" r:id="rId5"/>
    <p:sldId id="264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48E11-C36C-43EF-8A31-639E89824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508FF-2C2F-4F24-AE3C-318E6532B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11CC-CF19-472E-BE61-6A846D70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926E-4EEC-48C7-AFC0-7F786E9B633D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58C1-9308-4454-A79C-C642128A0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9A075-ED0E-45AA-BEB7-DA0DFED4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E52E-BE5A-43EA-A20F-9EFAFA96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7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614B-1885-4498-924B-19B97641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9C627-EE9E-46C9-A4AA-966BDD4D2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1F11C-D84B-4CC0-BE2D-E783AC682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926E-4EEC-48C7-AFC0-7F786E9B633D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11983-2593-4946-BA9C-3825A493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6DCF8-7823-4CB1-A1B7-C65D4440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E52E-BE5A-43EA-A20F-9EFAFA96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0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BD485-F09F-48ED-A536-0B13A6EA8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60616-EFDD-4BEF-A32B-ACFC2AB59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6A90-8DDC-4883-A8DA-54991707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926E-4EEC-48C7-AFC0-7F786E9B633D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2C2B1-34B6-470D-8C7B-17C0C1B3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C620F-057A-4734-B477-E12A2A55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E52E-BE5A-43EA-A20F-9EFAFA96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0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9965-4C09-4451-A09E-79C6399F5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A2ACD-83DA-422B-AF97-157EE7AD6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5F13A-A368-41A8-90A1-F679390E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926E-4EEC-48C7-AFC0-7F786E9B633D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364C8-AF41-4591-8751-42A54471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B7025-4776-4B6F-B0A6-0461A88B2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E52E-BE5A-43EA-A20F-9EFAFA96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5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9B13-0CC9-4C1A-BD00-2DB052CD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2DDD2-1630-4DCD-A6E6-13BD1A341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DFA91-BA68-4A35-BC23-02E72428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926E-4EEC-48C7-AFC0-7F786E9B633D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9DBCB-003A-4F84-8C88-103D5F39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89B58-86A6-4D54-A344-E6C04023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E52E-BE5A-43EA-A20F-9EFAFA96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6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2484C-631A-4AFB-BF9C-4D74C8CCC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5E22-BD54-43B3-99B4-8FFE5B4F9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05C04-0423-420F-9909-5B5C2CBD1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C9A5A-40A7-4DC1-A686-CDEDD9E65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926E-4EEC-48C7-AFC0-7F786E9B633D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D18E7-D8FD-4E3A-BD8C-7BD101DA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91034-5876-4BD6-9F4B-2D80FE54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E52E-BE5A-43EA-A20F-9EFAFA96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1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4912-DC42-4132-9EC0-54F16CFE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CA25F-F10B-486E-8329-D6239A16E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73E9A-6C2C-4ABE-A30F-EAE9C0DB6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DB74D-90D2-4AD6-AC01-F8060D36A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D8B51-BAE9-40D6-9AE2-BFBFA4FD0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A43B48-1C0B-4C39-A602-6F00BDC0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926E-4EEC-48C7-AFC0-7F786E9B633D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E87297-E3A4-49CB-BDE5-4BF33F23E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ABF2C-6863-440E-9724-D4D48A67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E52E-BE5A-43EA-A20F-9EFAFA96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BFD2-586A-4EF9-A669-58D155C5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6CC0C-2B9B-40B8-A249-CA02E157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926E-4EEC-48C7-AFC0-7F786E9B633D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82372-9A78-4619-BAA4-F80A36F8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3816A-F292-4042-82C0-62B03CD94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E52E-BE5A-43EA-A20F-9EFAFA96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4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9E6460-6E56-49B2-BA8B-9366720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926E-4EEC-48C7-AFC0-7F786E9B633D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4B4E8-6B01-49DD-9364-E6F23B5A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178AA-7AE8-42D0-A142-3AC8E8E1A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E52E-BE5A-43EA-A20F-9EFAFA96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C1620-C6E0-41CE-8222-BBC95A397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D493F-84DE-47D0-BAB0-5E614A1F3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0A273-4431-4EB2-8E2D-2A6131154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7CF2C-4FBC-4D4B-8353-2C9997E41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926E-4EEC-48C7-AFC0-7F786E9B633D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23926-5501-44F7-A71D-A759A4C6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13647-0B11-4330-83A8-C43BAAF2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E52E-BE5A-43EA-A20F-9EFAFA96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1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661F4-8D2C-479E-A78B-BB68ADFD8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31F30F-4D8C-4E8E-BA8D-24D760100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EB3ED-38CA-4D9B-BF01-76EC67432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30843-1147-4446-8C32-35E32477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926E-4EEC-48C7-AFC0-7F786E9B633D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878BC-7EBF-486B-BF3E-5F3A7B8F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FE081-75C5-454A-8D7F-1C2AA2C1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E52E-BE5A-43EA-A20F-9EFAFA96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2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F74052-A9B9-4C9B-A8F4-1711BCE6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660FC-269D-4DA4-9810-BD672BAEE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CE9C5-A6AD-4740-B4C9-C6A25049D3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A926E-4EEC-48C7-AFC0-7F786E9B633D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01F18-F1C5-4846-943C-A4E06C12C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F91F6-56C3-420C-8B5E-F34968320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AE52E-BE5A-43EA-A20F-9EFAFA96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790FF33-BD68-481A-B9CB-24FE8E359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877" y="387343"/>
            <a:ext cx="8177772" cy="43962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4E93EA-1D61-4643-9218-C5286D913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Describe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8568E-2419-4CB6-9E23-0E411F3A8ED1}"/>
              </a:ext>
            </a:extLst>
          </p:cNvPr>
          <p:cNvSpPr txBox="1"/>
          <p:nvPr/>
        </p:nvSpPr>
        <p:spPr>
          <a:xfrm>
            <a:off x="3929974" y="4783638"/>
            <a:ext cx="69844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par(</a:t>
            </a:r>
            <a:r>
              <a:rPr lang="en-US" sz="1200" dirty="0" err="1"/>
              <a:t>mfrow</a:t>
            </a:r>
            <a:r>
              <a:rPr lang="en-US" sz="1200" dirty="0"/>
              <a:t>=c(2,3))</a:t>
            </a:r>
          </a:p>
          <a:p>
            <a:r>
              <a:rPr lang="en-US" sz="1200" dirty="0" err="1"/>
              <a:t>hist</a:t>
            </a:r>
            <a:r>
              <a:rPr lang="en-US" sz="1200" dirty="0"/>
              <a:t>(</a:t>
            </a:r>
            <a:r>
              <a:rPr lang="en-US" sz="1200" dirty="0" err="1"/>
              <a:t>phoneRawData$Fixed.Calls,main</a:t>
            </a:r>
            <a:r>
              <a:rPr lang="en-US" sz="1200" dirty="0"/>
              <a:t>="Fixed Calls",</a:t>
            </a:r>
            <a:r>
              <a:rPr lang="en-US" sz="1200" dirty="0" err="1"/>
              <a:t>xlab</a:t>
            </a:r>
            <a:r>
              <a:rPr lang="en-US" sz="1200" dirty="0"/>
              <a:t>="")</a:t>
            </a:r>
          </a:p>
          <a:p>
            <a:r>
              <a:rPr lang="en-US" sz="1200" dirty="0" err="1"/>
              <a:t>hist</a:t>
            </a:r>
            <a:r>
              <a:rPr lang="en-US" sz="1200" dirty="0"/>
              <a:t>(</a:t>
            </a:r>
            <a:r>
              <a:rPr lang="en-US" sz="1200" dirty="0" err="1"/>
              <a:t>phoneRawData$Duration,main</a:t>
            </a:r>
            <a:r>
              <a:rPr lang="en-US" sz="1200" dirty="0"/>
              <a:t>="Duration",</a:t>
            </a:r>
            <a:r>
              <a:rPr lang="en-US" sz="1200" dirty="0" err="1"/>
              <a:t>xlab</a:t>
            </a:r>
            <a:r>
              <a:rPr lang="en-US" sz="1200" dirty="0"/>
              <a:t>="")</a:t>
            </a:r>
          </a:p>
          <a:p>
            <a:r>
              <a:rPr lang="en-US" sz="1200" dirty="0" err="1"/>
              <a:t>hist</a:t>
            </a:r>
            <a:r>
              <a:rPr lang="en-US" sz="1200" dirty="0"/>
              <a:t>(</a:t>
            </a:r>
            <a:r>
              <a:rPr lang="en-US" sz="1200" dirty="0" err="1"/>
              <a:t>phoneRawData$Mobile,main</a:t>
            </a:r>
            <a:r>
              <a:rPr lang="en-US" sz="1200" dirty="0"/>
              <a:t>="Mobile",</a:t>
            </a:r>
            <a:r>
              <a:rPr lang="en-US" sz="1200" dirty="0" err="1"/>
              <a:t>xlab</a:t>
            </a:r>
            <a:r>
              <a:rPr lang="en-US" sz="1200" dirty="0"/>
              <a:t>="")</a:t>
            </a:r>
          </a:p>
          <a:p>
            <a:r>
              <a:rPr lang="en-US" sz="1200" dirty="0" err="1"/>
              <a:t>hist</a:t>
            </a:r>
            <a:r>
              <a:rPr lang="en-US" sz="1200" dirty="0"/>
              <a:t>(</a:t>
            </a:r>
            <a:r>
              <a:rPr lang="en-US" sz="1200" dirty="0" err="1"/>
              <a:t>phoneRawData$International,main</a:t>
            </a:r>
            <a:r>
              <a:rPr lang="en-US" sz="1200" dirty="0"/>
              <a:t>="International",</a:t>
            </a:r>
            <a:r>
              <a:rPr lang="en-US" sz="1200" dirty="0" err="1"/>
              <a:t>xlab</a:t>
            </a:r>
            <a:r>
              <a:rPr lang="en-US" sz="1200" dirty="0"/>
              <a:t>="")</a:t>
            </a:r>
          </a:p>
          <a:p>
            <a:r>
              <a:rPr lang="en-US" sz="1200" dirty="0" err="1"/>
              <a:t>hist</a:t>
            </a:r>
            <a:r>
              <a:rPr lang="en-US" sz="1200" dirty="0"/>
              <a:t>(</a:t>
            </a:r>
            <a:r>
              <a:rPr lang="en-US" sz="1200" dirty="0" err="1"/>
              <a:t>phoneRawData$Broadband,main</a:t>
            </a:r>
            <a:r>
              <a:rPr lang="en-US" sz="1200" dirty="0"/>
              <a:t>="Broadband",</a:t>
            </a:r>
            <a:r>
              <a:rPr lang="en-US" sz="1200" dirty="0" err="1"/>
              <a:t>xlab</a:t>
            </a:r>
            <a:r>
              <a:rPr lang="en-US" sz="1200" dirty="0"/>
              <a:t>="")</a:t>
            </a:r>
          </a:p>
          <a:p>
            <a:r>
              <a:rPr lang="en-US" sz="1200" dirty="0"/>
              <a:t>par(</a:t>
            </a:r>
            <a:r>
              <a:rPr lang="en-US" sz="1200" dirty="0" err="1"/>
              <a:t>mfrow</a:t>
            </a:r>
            <a:r>
              <a:rPr lang="en-US" sz="1200" dirty="0"/>
              <a:t>=c(1,1))   #Reset graph window</a:t>
            </a:r>
          </a:p>
        </p:txBody>
      </p:sp>
    </p:spTree>
    <p:extLst>
      <p:ext uri="{BB962C8B-B14F-4D97-AF65-F5344CB8AC3E}">
        <p14:creationId xmlns:p14="http://schemas.microsoft.com/office/powerpoint/2010/main" val="203430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2CD30F3-3358-41F2-B634-7BC0FC4BE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440" y="96954"/>
            <a:ext cx="8515553" cy="57201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B6F126-E07C-48EA-A105-567A6066A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Raw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Inspection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92519F-DD56-497B-834B-DEE3A37D6377}"/>
              </a:ext>
            </a:extLst>
          </p:cNvPr>
          <p:cNvSpPr txBox="1"/>
          <p:nvPr/>
        </p:nvSpPr>
        <p:spPr>
          <a:xfrm>
            <a:off x="4406629" y="5931502"/>
            <a:ext cx="717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plot(</a:t>
            </a:r>
            <a:r>
              <a:rPr lang="en-US" b="1" dirty="0" err="1"/>
              <a:t>phoneRawData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714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06BE0C41-2A78-43F5-9981-CD4FB969B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679" y="387342"/>
            <a:ext cx="8226463" cy="4174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AA59C2-0E0C-464A-8D1E-EE71C475E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Build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6EF01-9512-4A20-A88E-794C18C2652C}"/>
              </a:ext>
            </a:extLst>
          </p:cNvPr>
          <p:cNvSpPr txBox="1"/>
          <p:nvPr/>
        </p:nvSpPr>
        <p:spPr>
          <a:xfrm>
            <a:off x="2500009" y="5362662"/>
            <a:ext cx="9513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phoneDataPivot</a:t>
            </a:r>
            <a:r>
              <a:rPr lang="en-US" sz="1200" dirty="0"/>
              <a:t> &lt;- gather(</a:t>
            </a:r>
            <a:r>
              <a:rPr lang="en-US" sz="1200" dirty="0" err="1"/>
              <a:t>phoneRawData,key</a:t>
            </a:r>
            <a:r>
              <a:rPr lang="en-US" sz="1200" dirty="0"/>
              <a:t>=</a:t>
            </a:r>
            <a:r>
              <a:rPr lang="en-US" sz="1200" dirty="0" err="1"/>
              <a:t>Call.Type,value</a:t>
            </a:r>
            <a:r>
              <a:rPr lang="en-US" sz="1200" dirty="0"/>
              <a:t>="Length",Fixed.Calls,Duration,Mobile,International,Broadband,-ID,factor_key=TRUE)</a:t>
            </a:r>
          </a:p>
          <a:p>
            <a:endParaRPr lang="en-US" dirty="0"/>
          </a:p>
          <a:p>
            <a:r>
              <a:rPr lang="en-US" sz="1200" dirty="0" err="1"/>
              <a:t>phoneTree</a:t>
            </a:r>
            <a:r>
              <a:rPr lang="en-US" sz="1200" dirty="0"/>
              <a:t> &lt;- </a:t>
            </a:r>
            <a:r>
              <a:rPr lang="en-US" sz="1200" dirty="0" err="1"/>
              <a:t>ctree</a:t>
            </a:r>
            <a:r>
              <a:rPr lang="en-US" sz="1200" dirty="0"/>
              <a:t>(</a:t>
            </a:r>
            <a:r>
              <a:rPr lang="en-US" sz="1200" dirty="0" err="1"/>
              <a:t>Call.Type</a:t>
            </a:r>
            <a:r>
              <a:rPr lang="en-US" sz="1200" dirty="0"/>
              <a:t> ~ </a:t>
            </a:r>
            <a:r>
              <a:rPr lang="en-US" sz="1200" dirty="0" err="1"/>
              <a:t>Call.Type</a:t>
            </a:r>
            <a:r>
              <a:rPr lang="en-US" sz="1200" dirty="0"/>
              <a:t>, data=</a:t>
            </a:r>
            <a:r>
              <a:rPr lang="en-US" sz="1200" dirty="0" err="1"/>
              <a:t>phoneDataPivot</a:t>
            </a:r>
            <a:r>
              <a:rPr lang="en-US" sz="1200" dirty="0"/>
              <a:t>)</a:t>
            </a:r>
          </a:p>
          <a:p>
            <a:r>
              <a:rPr lang="en-US" sz="1200" dirty="0"/>
              <a:t>plot(</a:t>
            </a:r>
            <a:r>
              <a:rPr lang="en-US" sz="1200" dirty="0" err="1"/>
              <a:t>phoneTree</a:t>
            </a:r>
            <a:r>
              <a:rPr lang="en-US" sz="1200" dirty="0"/>
              <a:t>, las=2)</a:t>
            </a:r>
          </a:p>
        </p:txBody>
      </p:sp>
    </p:spTree>
    <p:extLst>
      <p:ext uri="{BB962C8B-B14F-4D97-AF65-F5344CB8AC3E}">
        <p14:creationId xmlns:p14="http://schemas.microsoft.com/office/powerpoint/2010/main" val="209386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08F7E53-98EA-4367-AFC5-ABDA5241F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679" y="250358"/>
            <a:ext cx="8496385" cy="31786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5CAC27-5E56-47F3-9255-D90F33A5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7FA997-08D7-45CD-B4D2-D89CC23FCF2E}"/>
              </a:ext>
            </a:extLst>
          </p:cNvPr>
          <p:cNvSpPr txBox="1"/>
          <p:nvPr/>
        </p:nvSpPr>
        <p:spPr>
          <a:xfrm>
            <a:off x="4032513" y="3209991"/>
            <a:ext cx="771849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phoneData</a:t>
            </a:r>
            <a:r>
              <a:rPr lang="en-US" sz="900" dirty="0"/>
              <a:t> &lt;- select(phoneRawData,Fixed.Calls,Duration,Mobile,International,Broadband)</a:t>
            </a:r>
          </a:p>
          <a:p>
            <a:endParaRPr lang="en-US" sz="900" dirty="0"/>
          </a:p>
          <a:p>
            <a:r>
              <a:rPr lang="en-US" sz="900" dirty="0"/>
              <a:t># Individual variable outliers</a:t>
            </a:r>
          </a:p>
          <a:p>
            <a:endParaRPr lang="en-US" sz="900" dirty="0"/>
          </a:p>
          <a:p>
            <a:r>
              <a:rPr lang="en-US" sz="900" dirty="0"/>
              <a:t># Fixed Calls</a:t>
            </a:r>
          </a:p>
          <a:p>
            <a:r>
              <a:rPr lang="en-US" sz="900" dirty="0" err="1"/>
              <a:t>boxplot.stats</a:t>
            </a:r>
            <a:r>
              <a:rPr lang="en-US" sz="900" dirty="0"/>
              <a:t>(</a:t>
            </a:r>
            <a:r>
              <a:rPr lang="en-US" sz="900" dirty="0" err="1"/>
              <a:t>phoneData$Fixed.Calls</a:t>
            </a:r>
            <a:r>
              <a:rPr lang="en-US" sz="900" dirty="0"/>
              <a:t>)$out</a:t>
            </a:r>
          </a:p>
          <a:p>
            <a:r>
              <a:rPr lang="en-US" sz="900" dirty="0"/>
              <a:t># Duration</a:t>
            </a:r>
          </a:p>
          <a:p>
            <a:r>
              <a:rPr lang="en-US" sz="900" dirty="0" err="1"/>
              <a:t>boxplot.stats</a:t>
            </a:r>
            <a:r>
              <a:rPr lang="en-US" sz="900" dirty="0"/>
              <a:t>(</a:t>
            </a:r>
            <a:r>
              <a:rPr lang="en-US" sz="900" dirty="0" err="1"/>
              <a:t>phoneData$Duration</a:t>
            </a:r>
            <a:r>
              <a:rPr lang="en-US" sz="900" dirty="0"/>
              <a:t>)$out</a:t>
            </a:r>
          </a:p>
          <a:p>
            <a:r>
              <a:rPr lang="en-US" sz="900" dirty="0"/>
              <a:t># Mobile</a:t>
            </a:r>
          </a:p>
          <a:p>
            <a:r>
              <a:rPr lang="en-US" sz="900" dirty="0" err="1"/>
              <a:t>boxplot.stats</a:t>
            </a:r>
            <a:r>
              <a:rPr lang="en-US" sz="900" dirty="0"/>
              <a:t>(</a:t>
            </a:r>
            <a:r>
              <a:rPr lang="en-US" sz="900" dirty="0" err="1"/>
              <a:t>phoneData$Mobile</a:t>
            </a:r>
            <a:r>
              <a:rPr lang="en-US" sz="900" dirty="0"/>
              <a:t>)$out</a:t>
            </a:r>
          </a:p>
          <a:p>
            <a:r>
              <a:rPr lang="en-US" sz="900" dirty="0"/>
              <a:t># International</a:t>
            </a:r>
          </a:p>
          <a:p>
            <a:r>
              <a:rPr lang="en-US" sz="900" dirty="0" err="1"/>
              <a:t>boxplot.stats</a:t>
            </a:r>
            <a:r>
              <a:rPr lang="en-US" sz="900" dirty="0"/>
              <a:t>(</a:t>
            </a:r>
            <a:r>
              <a:rPr lang="en-US" sz="900" dirty="0" err="1"/>
              <a:t>phoneData$International</a:t>
            </a:r>
            <a:r>
              <a:rPr lang="en-US" sz="900" dirty="0"/>
              <a:t>)$out</a:t>
            </a:r>
          </a:p>
          <a:p>
            <a:r>
              <a:rPr lang="en-US" sz="900" dirty="0"/>
              <a:t># Broadband</a:t>
            </a:r>
          </a:p>
          <a:p>
            <a:r>
              <a:rPr lang="en-US" sz="900" dirty="0" err="1"/>
              <a:t>boxplot.stats</a:t>
            </a:r>
            <a:r>
              <a:rPr lang="en-US" sz="900" dirty="0"/>
              <a:t>(</a:t>
            </a:r>
            <a:r>
              <a:rPr lang="en-US" sz="900" dirty="0" err="1"/>
              <a:t>phoneData$Broadband</a:t>
            </a:r>
            <a:r>
              <a:rPr lang="en-US" sz="900" dirty="0"/>
              <a:t>)$out</a:t>
            </a:r>
          </a:p>
          <a:p>
            <a:endParaRPr lang="en-US" sz="900" dirty="0"/>
          </a:p>
          <a:p>
            <a:r>
              <a:rPr lang="en-US" sz="900" dirty="0"/>
              <a:t># Multi-variant outlier detection</a:t>
            </a:r>
          </a:p>
          <a:p>
            <a:r>
              <a:rPr lang="en-US" sz="900" dirty="0" err="1"/>
              <a:t>outlier.scores</a:t>
            </a:r>
            <a:r>
              <a:rPr lang="en-US" sz="900" dirty="0"/>
              <a:t> &lt;- </a:t>
            </a:r>
            <a:r>
              <a:rPr lang="en-US" sz="900" dirty="0" err="1"/>
              <a:t>lofactor</a:t>
            </a:r>
            <a:r>
              <a:rPr lang="en-US" sz="900" dirty="0"/>
              <a:t>(</a:t>
            </a:r>
            <a:r>
              <a:rPr lang="en-US" sz="900" dirty="0" err="1"/>
              <a:t>phoneData</a:t>
            </a:r>
            <a:r>
              <a:rPr lang="en-US" sz="900" dirty="0"/>
              <a:t>, k=10)</a:t>
            </a:r>
          </a:p>
          <a:p>
            <a:r>
              <a:rPr lang="en-US" sz="900" dirty="0"/>
              <a:t>plot(density(</a:t>
            </a:r>
            <a:r>
              <a:rPr lang="en-US" sz="900" dirty="0" err="1"/>
              <a:t>outlier.scores</a:t>
            </a:r>
            <a:r>
              <a:rPr lang="en-US" sz="900" dirty="0"/>
              <a:t>, na.rm=TRUE))</a:t>
            </a:r>
          </a:p>
          <a:p>
            <a:endParaRPr lang="en-US" sz="900" dirty="0"/>
          </a:p>
          <a:p>
            <a:r>
              <a:rPr lang="en-US" sz="900" dirty="0"/>
              <a:t># Top Multi-variant Outliers</a:t>
            </a:r>
          </a:p>
          <a:p>
            <a:r>
              <a:rPr lang="en-US" sz="900" dirty="0" err="1"/>
              <a:t>outliersOrdered</a:t>
            </a:r>
            <a:r>
              <a:rPr lang="en-US" sz="900" dirty="0"/>
              <a:t> &lt;- order(</a:t>
            </a:r>
            <a:r>
              <a:rPr lang="en-US" sz="900" dirty="0" err="1"/>
              <a:t>outlier.scores</a:t>
            </a:r>
            <a:r>
              <a:rPr lang="en-US" sz="900" dirty="0"/>
              <a:t>, decreasing=T)[1:100]</a:t>
            </a:r>
          </a:p>
          <a:p>
            <a:endParaRPr lang="en-US" sz="900" dirty="0"/>
          </a:p>
          <a:p>
            <a:r>
              <a:rPr lang="en-US" sz="900" dirty="0"/>
              <a:t># Location of the top outliers</a:t>
            </a:r>
          </a:p>
          <a:p>
            <a:r>
              <a:rPr lang="en-US" sz="900" dirty="0" err="1"/>
              <a:t>outliersOrdered</a:t>
            </a:r>
            <a:endParaRPr lang="en-US" sz="900" dirty="0"/>
          </a:p>
          <a:p>
            <a:r>
              <a:rPr lang="en-US" sz="900" dirty="0" err="1"/>
              <a:t>phoneData.outliersRemoved</a:t>
            </a:r>
            <a:r>
              <a:rPr lang="en-US" sz="900" dirty="0"/>
              <a:t> &lt;- </a:t>
            </a:r>
            <a:r>
              <a:rPr lang="en-US" sz="900" dirty="0" err="1"/>
              <a:t>phoneData</a:t>
            </a:r>
            <a:r>
              <a:rPr lang="en-US" sz="900" dirty="0"/>
              <a:t>[-</a:t>
            </a:r>
            <a:r>
              <a:rPr lang="en-US" sz="900" dirty="0" err="1"/>
              <a:t>outliersOrdered</a:t>
            </a:r>
            <a:r>
              <a:rPr lang="en-US" sz="900" dirty="0"/>
              <a:t>,]        # Not used but kept as an example</a:t>
            </a:r>
          </a:p>
        </p:txBody>
      </p:sp>
    </p:spTree>
    <p:extLst>
      <p:ext uri="{BB962C8B-B14F-4D97-AF65-F5344CB8AC3E}">
        <p14:creationId xmlns:p14="http://schemas.microsoft.com/office/powerpoint/2010/main" val="324643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3AD884A-95B0-459F-8B6E-87E6F5BCC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679" y="-1"/>
            <a:ext cx="8582802" cy="3477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9AE80D-A955-4E1E-A966-12F2E8938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PCA Factoring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91C3CC-D6A5-4402-BD2F-165BB13E3D48}"/>
              </a:ext>
            </a:extLst>
          </p:cNvPr>
          <p:cNvSpPr txBox="1"/>
          <p:nvPr/>
        </p:nvSpPr>
        <p:spPr>
          <a:xfrm>
            <a:off x="3754878" y="3265943"/>
            <a:ext cx="81128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wssplot</a:t>
            </a:r>
            <a:r>
              <a:rPr lang="en-US" sz="1000" dirty="0"/>
              <a:t> &lt;- function(</a:t>
            </a:r>
            <a:r>
              <a:rPr lang="en-US" sz="1000" dirty="0" err="1"/>
              <a:t>wssData</a:t>
            </a:r>
            <a:r>
              <a:rPr lang="en-US" sz="1000" dirty="0"/>
              <a:t>, </a:t>
            </a:r>
            <a:r>
              <a:rPr lang="en-US" sz="1000" dirty="0" err="1"/>
              <a:t>numClust</a:t>
            </a:r>
            <a:r>
              <a:rPr lang="en-US" sz="1000" dirty="0"/>
              <a:t>=12, seed=12345){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wss</a:t>
            </a:r>
            <a:r>
              <a:rPr lang="en-US" sz="1000" dirty="0"/>
              <a:t> &lt;- (</a:t>
            </a:r>
            <a:r>
              <a:rPr lang="en-US" sz="1000" dirty="0" err="1"/>
              <a:t>nrow</a:t>
            </a:r>
            <a:r>
              <a:rPr lang="en-US" sz="1000" dirty="0"/>
              <a:t>(</a:t>
            </a:r>
            <a:r>
              <a:rPr lang="en-US" sz="1000" dirty="0" err="1"/>
              <a:t>wssData</a:t>
            </a:r>
            <a:r>
              <a:rPr lang="en-US" sz="1000" dirty="0"/>
              <a:t>)-1)*sum(apply(wssData,2,var))</a:t>
            </a:r>
          </a:p>
          <a:p>
            <a:r>
              <a:rPr lang="en-US" sz="1000" dirty="0"/>
              <a:t>  for (</a:t>
            </a:r>
            <a:r>
              <a:rPr lang="en-US" sz="1000" dirty="0" err="1"/>
              <a:t>i</a:t>
            </a:r>
            <a:r>
              <a:rPr lang="en-US" sz="1000" dirty="0"/>
              <a:t> in 2:numClust){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set.seed</a:t>
            </a:r>
            <a:r>
              <a:rPr lang="en-US" sz="1000" dirty="0"/>
              <a:t>(seed)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wss</a:t>
            </a:r>
            <a:r>
              <a:rPr lang="en-US" sz="1000" dirty="0"/>
              <a:t>[</a:t>
            </a:r>
            <a:r>
              <a:rPr lang="en-US" sz="1000" dirty="0" err="1"/>
              <a:t>i</a:t>
            </a:r>
            <a:r>
              <a:rPr lang="en-US" sz="1000" dirty="0"/>
              <a:t>] &lt;- sum(</a:t>
            </a:r>
            <a:r>
              <a:rPr lang="en-US" sz="1000" dirty="0" err="1"/>
              <a:t>kmeans</a:t>
            </a:r>
            <a:r>
              <a:rPr lang="en-US" sz="1000" dirty="0"/>
              <a:t>(</a:t>
            </a:r>
            <a:r>
              <a:rPr lang="en-US" sz="1000" dirty="0" err="1"/>
              <a:t>wssData</a:t>
            </a:r>
            <a:r>
              <a:rPr lang="en-US" sz="1000" dirty="0"/>
              <a:t>, centers=</a:t>
            </a:r>
            <a:r>
              <a:rPr lang="en-US" sz="1000" dirty="0" err="1"/>
              <a:t>i</a:t>
            </a:r>
            <a:r>
              <a:rPr lang="en-US" sz="1000" dirty="0"/>
              <a:t>)$</a:t>
            </a:r>
            <a:r>
              <a:rPr lang="en-US" sz="1000" dirty="0" err="1"/>
              <a:t>withinss</a:t>
            </a:r>
            <a:r>
              <a:rPr lang="en-US" sz="1000" dirty="0"/>
              <a:t>)</a:t>
            </a:r>
          </a:p>
          <a:p>
            <a:r>
              <a:rPr lang="en-US" sz="1000" dirty="0"/>
              <a:t>  }</a:t>
            </a:r>
          </a:p>
          <a:p>
            <a:r>
              <a:rPr lang="en-US" sz="1000" dirty="0"/>
              <a:t>  plot(1:numClust, </a:t>
            </a:r>
            <a:r>
              <a:rPr lang="en-US" sz="1000" dirty="0" err="1"/>
              <a:t>wss</a:t>
            </a:r>
            <a:r>
              <a:rPr lang="en-US" sz="1000" dirty="0"/>
              <a:t>, type="b", </a:t>
            </a:r>
            <a:r>
              <a:rPr lang="en-US" sz="1000" dirty="0" err="1"/>
              <a:t>xlab</a:t>
            </a:r>
            <a:r>
              <a:rPr lang="en-US" sz="1000" dirty="0"/>
              <a:t>="Number of Clusters", </a:t>
            </a:r>
            <a:r>
              <a:rPr lang="en-US" sz="1000" dirty="0" err="1"/>
              <a:t>ylab</a:t>
            </a:r>
            <a:r>
              <a:rPr lang="en-US" sz="1000" dirty="0"/>
              <a:t>="Within groups sum of squares")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# Run PCA analysis to identify variables for clustering</a:t>
            </a:r>
          </a:p>
          <a:p>
            <a:r>
              <a:rPr lang="en-US" sz="1000" dirty="0"/>
              <a:t>model &lt;- </a:t>
            </a:r>
            <a:r>
              <a:rPr lang="en-US" sz="1000" dirty="0" err="1"/>
              <a:t>prcomp</a:t>
            </a:r>
            <a:r>
              <a:rPr lang="en-US" sz="1000" dirty="0"/>
              <a:t>(</a:t>
            </a:r>
            <a:r>
              <a:rPr lang="en-US" sz="1000" dirty="0" err="1"/>
              <a:t>phoneData,center</a:t>
            </a:r>
            <a:r>
              <a:rPr lang="en-US" sz="1000" dirty="0"/>
              <a:t>=TRUE, scale = TRUE)</a:t>
            </a:r>
          </a:p>
          <a:p>
            <a:r>
              <a:rPr lang="en-US" sz="1000" dirty="0"/>
              <a:t>summary(model)</a:t>
            </a:r>
          </a:p>
          <a:p>
            <a:r>
              <a:rPr lang="en-US" sz="1000" dirty="0"/>
              <a:t>plot(</a:t>
            </a:r>
            <a:r>
              <a:rPr lang="en-US" sz="1000" dirty="0" err="1"/>
              <a:t>model,main</a:t>
            </a:r>
            <a:r>
              <a:rPr lang="en-US" sz="1000" dirty="0"/>
              <a:t>="",col="blue")</a:t>
            </a:r>
          </a:p>
          <a:p>
            <a:r>
              <a:rPr lang="en-US" sz="1000" dirty="0"/>
              <a:t>biplot(</a:t>
            </a:r>
            <a:r>
              <a:rPr lang="en-US" sz="1000" dirty="0" err="1"/>
              <a:t>model,scale</a:t>
            </a:r>
            <a:r>
              <a:rPr lang="en-US" sz="1000" dirty="0"/>
              <a:t>=0, </a:t>
            </a:r>
            <a:r>
              <a:rPr lang="en-US" sz="1000" dirty="0" err="1"/>
              <a:t>cex</a:t>
            </a:r>
            <a:r>
              <a:rPr lang="en-US" sz="1000" dirty="0"/>
              <a:t>=.7)</a:t>
            </a:r>
          </a:p>
          <a:p>
            <a:endParaRPr lang="en-US" sz="1000" dirty="0"/>
          </a:p>
          <a:p>
            <a:r>
              <a:rPr lang="en-US" sz="1000" dirty="0"/>
              <a:t>pairs(</a:t>
            </a:r>
            <a:r>
              <a:rPr lang="en-US" sz="1000" dirty="0" err="1"/>
              <a:t>phoneData</a:t>
            </a:r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/>
              <a:t># Remove Broadband &amp; International</a:t>
            </a:r>
          </a:p>
          <a:p>
            <a:r>
              <a:rPr lang="en-US" sz="1000" dirty="0" err="1"/>
              <a:t>phoneDataScale</a:t>
            </a:r>
            <a:r>
              <a:rPr lang="en-US" sz="1000" dirty="0"/>
              <a:t> &lt;- select(</a:t>
            </a:r>
            <a:r>
              <a:rPr lang="en-US" sz="1000" dirty="0" err="1"/>
              <a:t>phoneData,Fixed.Calls,Duration,Mobile</a:t>
            </a:r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/>
              <a:t># Estimate the number of clusters for </a:t>
            </a:r>
            <a:r>
              <a:rPr lang="en-US" sz="1000" dirty="0" err="1"/>
              <a:t>Kmeans</a:t>
            </a:r>
            <a:endParaRPr lang="en-US" sz="1000" dirty="0"/>
          </a:p>
          <a:p>
            <a:r>
              <a:rPr lang="en-US" sz="1000" dirty="0" err="1"/>
              <a:t>wssplot</a:t>
            </a:r>
            <a:r>
              <a:rPr lang="en-US" sz="1000" dirty="0"/>
              <a:t>(</a:t>
            </a:r>
            <a:r>
              <a:rPr lang="en-US" sz="1000" dirty="0" err="1"/>
              <a:t>phoneDataScale</a:t>
            </a:r>
            <a:r>
              <a:rPr lang="en-US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419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A4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45FE451-E9E7-47F5-A638-F4EC22F13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117" y="134423"/>
            <a:ext cx="7188199" cy="36480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A2181F-DBD3-4636-8C62-C3535CEE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After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Clustering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F727A-533C-4833-BD0A-511C1B2B08C7}"/>
              </a:ext>
            </a:extLst>
          </p:cNvPr>
          <p:cNvSpPr txBox="1"/>
          <p:nvPr/>
        </p:nvSpPr>
        <p:spPr>
          <a:xfrm>
            <a:off x="4577224" y="3916856"/>
            <a:ext cx="718819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 Create clusters</a:t>
            </a:r>
          </a:p>
          <a:p>
            <a:r>
              <a:rPr lang="en-US" sz="1400" dirty="0"/>
              <a:t>(</a:t>
            </a:r>
            <a:r>
              <a:rPr lang="en-US" sz="1400" dirty="0" err="1"/>
              <a:t>clust</a:t>
            </a:r>
            <a:r>
              <a:rPr lang="en-US" sz="1400" dirty="0"/>
              <a:t> &lt;- </a:t>
            </a:r>
            <a:r>
              <a:rPr lang="en-US" sz="1400" dirty="0" err="1"/>
              <a:t>kmeans</a:t>
            </a:r>
            <a:r>
              <a:rPr lang="en-US" sz="1400" dirty="0"/>
              <a:t>(</a:t>
            </a:r>
            <a:r>
              <a:rPr lang="en-US" sz="1400" dirty="0" err="1"/>
              <a:t>phoneDataScale</a:t>
            </a:r>
            <a:r>
              <a:rPr lang="en-US" sz="1400" dirty="0"/>
              <a:t>, 4))</a:t>
            </a:r>
          </a:p>
          <a:p>
            <a:r>
              <a:rPr lang="en-US" sz="1400" dirty="0"/>
              <a:t>plot(</a:t>
            </a:r>
            <a:r>
              <a:rPr lang="en-US" sz="1400" dirty="0" err="1"/>
              <a:t>phoneDataScale</a:t>
            </a:r>
            <a:r>
              <a:rPr lang="en-US" sz="1400" dirty="0"/>
              <a:t>, col = </a:t>
            </a:r>
            <a:r>
              <a:rPr lang="en-US" sz="1400" dirty="0" err="1"/>
              <a:t>clust$cluster</a:t>
            </a:r>
            <a:r>
              <a:rPr lang="en-US" sz="1400" dirty="0"/>
              <a:t>)                         # Visually check clusters</a:t>
            </a:r>
          </a:p>
          <a:p>
            <a:r>
              <a:rPr lang="en-US" sz="1400" dirty="0"/>
              <a:t>points(</a:t>
            </a:r>
            <a:r>
              <a:rPr lang="en-US" sz="1400" dirty="0" err="1"/>
              <a:t>clust$centers</a:t>
            </a:r>
            <a:r>
              <a:rPr lang="en-US" sz="1400" dirty="0"/>
              <a:t>, col = 1:4, </a:t>
            </a:r>
            <a:r>
              <a:rPr lang="en-US" sz="1400" dirty="0" err="1"/>
              <a:t>pch</a:t>
            </a:r>
            <a:r>
              <a:rPr lang="en-US" sz="1400" dirty="0"/>
              <a:t> = 8, </a:t>
            </a:r>
            <a:r>
              <a:rPr lang="en-US" sz="1400" dirty="0" err="1"/>
              <a:t>cex</a:t>
            </a:r>
            <a:r>
              <a:rPr lang="en-US" sz="1400" dirty="0"/>
              <a:t> = 2)</a:t>
            </a:r>
          </a:p>
          <a:p>
            <a:endParaRPr lang="en-US" sz="1400" dirty="0"/>
          </a:p>
          <a:p>
            <a:r>
              <a:rPr lang="en-US" sz="1400" dirty="0"/>
              <a:t># Add cluster data to the phone data</a:t>
            </a:r>
          </a:p>
          <a:p>
            <a:r>
              <a:rPr lang="en-US" sz="1400" dirty="0" err="1"/>
              <a:t>phoneDataCluster</a:t>
            </a:r>
            <a:r>
              <a:rPr lang="en-US" sz="1400" dirty="0"/>
              <a:t> &lt;- </a:t>
            </a:r>
            <a:r>
              <a:rPr lang="en-US" sz="1400" dirty="0" err="1"/>
              <a:t>cbind</a:t>
            </a:r>
            <a:r>
              <a:rPr lang="en-US" sz="1400" dirty="0"/>
              <a:t>(</a:t>
            </a:r>
            <a:r>
              <a:rPr lang="en-US" sz="1400" dirty="0" err="1"/>
              <a:t>phoneRawData,clust$cluster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# Fix </a:t>
            </a:r>
            <a:r>
              <a:rPr lang="en-US" sz="1400" dirty="0" err="1"/>
              <a:t>clust$cluster</a:t>
            </a:r>
            <a:r>
              <a:rPr lang="en-US" sz="1400" dirty="0"/>
              <a:t> name</a:t>
            </a:r>
          </a:p>
          <a:p>
            <a:r>
              <a:rPr lang="en-US" sz="1400" dirty="0" err="1"/>
              <a:t>colnames</a:t>
            </a:r>
            <a:r>
              <a:rPr lang="en-US" sz="1400" dirty="0"/>
              <a:t>(</a:t>
            </a:r>
            <a:r>
              <a:rPr lang="en-US" sz="1400" dirty="0" err="1"/>
              <a:t>phoneDataCluster</a:t>
            </a:r>
            <a:r>
              <a:rPr lang="en-US" sz="1400" dirty="0"/>
              <a:t>) &lt;- c(names(</a:t>
            </a:r>
            <a:r>
              <a:rPr lang="en-US" sz="1400" dirty="0" err="1"/>
              <a:t>phoneRawData</a:t>
            </a:r>
            <a:r>
              <a:rPr lang="en-US" sz="1400" dirty="0"/>
              <a:t>[1,1:6]),"Cluster")</a:t>
            </a:r>
          </a:p>
          <a:p>
            <a:r>
              <a:rPr lang="en-US" sz="1400" dirty="0"/>
              <a:t>head(</a:t>
            </a:r>
            <a:r>
              <a:rPr lang="en-US" sz="1400" dirty="0" err="1"/>
              <a:t>phoneDataCluster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2571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574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Describe Data</vt:lpstr>
      <vt:lpstr>Raw Data Inspection</vt:lpstr>
      <vt:lpstr>Build Tree</vt:lpstr>
      <vt:lpstr>Outliers</vt:lpstr>
      <vt:lpstr>PCA Factoring</vt:lpstr>
      <vt:lpstr>After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Describe Data</dc:title>
  <dc:creator>Michael Pomatto</dc:creator>
  <cp:lastModifiedBy>Michael Pomatto</cp:lastModifiedBy>
  <cp:revision>3</cp:revision>
  <dcterms:created xsi:type="dcterms:W3CDTF">2018-04-21T11:26:04Z</dcterms:created>
  <dcterms:modified xsi:type="dcterms:W3CDTF">2018-04-21T11:47:31Z</dcterms:modified>
</cp:coreProperties>
</file>