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40" userDrawn="1">
          <p15:clr>
            <a:srgbClr val="A4A3A4"/>
          </p15:clr>
        </p15:guide>
        <p15:guide id="3" pos="6936" userDrawn="1">
          <p15:clr>
            <a:srgbClr val="A4A3A4"/>
          </p15:clr>
        </p15:guide>
        <p15:guide id="4" pos="13896" userDrawn="1">
          <p15:clr>
            <a:srgbClr val="A4A3A4"/>
          </p15:clr>
        </p15:guide>
        <p15:guide id="5" pos="20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94689"/>
  </p:normalViewPr>
  <p:slideViewPr>
    <p:cSldViewPr snapToGrid="0">
      <p:cViewPr>
        <p:scale>
          <a:sx n="40" d="100"/>
          <a:sy n="40" d="100"/>
        </p:scale>
        <p:origin x="-4674" y="54"/>
      </p:cViewPr>
      <p:guideLst>
        <p:guide orient="horz" pos="10440"/>
        <p:guide pos="6936"/>
        <p:guide pos="13896"/>
        <p:guide pos="20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A7EBC200-0DF2-42FC-9194-0CF60ED62212}"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315811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BC200-0DF2-42FC-9194-0CF60ED62212}"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253022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BC200-0DF2-42FC-9194-0CF60ED62212}"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200164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BC200-0DF2-42FC-9194-0CF60ED62212}"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15740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EBC200-0DF2-42FC-9194-0CF60ED62212}"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349922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BC200-0DF2-42FC-9194-0CF60ED62212}"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72941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BC200-0DF2-42FC-9194-0CF60ED62212}"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9983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BC200-0DF2-42FC-9194-0CF60ED62212}"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146319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BC200-0DF2-42FC-9194-0CF60ED62212}"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426048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7EBC200-0DF2-42FC-9194-0CF60ED62212}"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200709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7EBC200-0DF2-42FC-9194-0CF60ED62212}"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E7650-A037-4BB8-B90C-FFB644306371}" type="slidenum">
              <a:rPr lang="en-US" smtClean="0"/>
              <a:t>‹#›</a:t>
            </a:fld>
            <a:endParaRPr lang="en-US"/>
          </a:p>
        </p:txBody>
      </p:sp>
    </p:spTree>
    <p:extLst>
      <p:ext uri="{BB962C8B-B14F-4D97-AF65-F5344CB8AC3E}">
        <p14:creationId xmlns:p14="http://schemas.microsoft.com/office/powerpoint/2010/main" val="412199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7EBC200-0DF2-42FC-9194-0CF60ED62212}" type="datetimeFigureOut">
              <a:rPr lang="en-US" smtClean="0"/>
              <a:t>12/14/2018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E6E7650-A037-4BB8-B90C-FFB644306371}" type="slidenum">
              <a:rPr lang="en-US" smtClean="0"/>
              <a:t>‹#›</a:t>
            </a:fld>
            <a:endParaRPr lang="en-US"/>
          </a:p>
        </p:txBody>
      </p:sp>
    </p:spTree>
    <p:extLst>
      <p:ext uri="{BB962C8B-B14F-4D97-AF65-F5344CB8AC3E}">
        <p14:creationId xmlns:p14="http://schemas.microsoft.com/office/powerpoint/2010/main" val="26737417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ayub786@Stanford.edu"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mailto:seantom@Stanford.edu" TargetMode="Externa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E127C-660C-4411-BA76-7877FCE924D0}"/>
              </a:ext>
            </a:extLst>
          </p:cNvPr>
          <p:cNvSpPr txBox="1"/>
          <p:nvPr/>
        </p:nvSpPr>
        <p:spPr>
          <a:xfrm>
            <a:off x="10207313" y="235652"/>
            <a:ext cx="22361132" cy="323165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ctr"/>
            <a:r>
              <a:rPr lang="en-US" sz="9600" b="1" dirty="0">
                <a:latin typeface="Calibri"/>
                <a:cs typeface="Calibri"/>
              </a:rPr>
              <a:t>Fighting Crime with Deep Learning </a:t>
            </a:r>
          </a:p>
          <a:p>
            <a:pPr algn="ctr"/>
            <a:r>
              <a:rPr lang="en-US" sz="3600" b="1" dirty="0">
                <a:latin typeface="Calibri Light"/>
                <a:cs typeface="Calibri Light"/>
              </a:rPr>
              <a:t>Sean Fitzgerald &amp; Muhammad </a:t>
            </a:r>
            <a:r>
              <a:rPr lang="en-US" sz="3600" b="1" dirty="0" err="1">
                <a:latin typeface="Calibri Light"/>
                <a:cs typeface="Calibri Light"/>
              </a:rPr>
              <a:t>Ayub</a:t>
            </a:r>
            <a:endParaRPr lang="en-US" sz="3600" b="1" dirty="0">
              <a:latin typeface="Calibri Light"/>
              <a:cs typeface="Calibri Light"/>
            </a:endParaRPr>
          </a:p>
          <a:p>
            <a:pPr algn="ctr"/>
            <a:r>
              <a:rPr lang="en-US" sz="3600" b="1" dirty="0">
                <a:latin typeface="Calibri Light"/>
                <a:cs typeface="Calibri Light"/>
                <a:hlinkClick r:id="rId2"/>
              </a:rPr>
              <a:t>seantom@Stanford.edu</a:t>
            </a:r>
            <a:r>
              <a:rPr lang="en-US" sz="3600" b="1" dirty="0">
                <a:latin typeface="Calibri Light"/>
                <a:cs typeface="Calibri Light"/>
              </a:rPr>
              <a:t>  </a:t>
            </a:r>
            <a:r>
              <a:rPr lang="en-US" sz="3600" b="1" dirty="0">
                <a:latin typeface="Calibri Light"/>
                <a:cs typeface="Calibri Light"/>
                <a:hlinkClick r:id="rId3"/>
              </a:rPr>
              <a:t>ayub786@Stanford.edu</a:t>
            </a:r>
            <a:endParaRPr lang="en-US" sz="3600" b="1" dirty="0">
              <a:latin typeface="Calibri Light"/>
              <a:cs typeface="Calibri Light"/>
            </a:endParaRPr>
          </a:p>
          <a:p>
            <a:pPr algn="ctr"/>
            <a:r>
              <a:rPr lang="en-US" sz="3600" b="1" dirty="0">
                <a:latin typeface="Calibri Light"/>
                <a:cs typeface="Calibri Light"/>
              </a:rPr>
              <a:t>CS 230 Deep Learning   -- Project Video </a:t>
            </a:r>
            <a:r>
              <a:rPr lang="en-US" sz="3600" dirty="0"/>
              <a:t>https://www.youtube.com/watch?v=Z1KbZEaANmk&amp;feature=youtu.be</a:t>
            </a:r>
            <a:endParaRPr lang="en-US" sz="3600" b="1" dirty="0">
              <a:latin typeface="Calibri Light"/>
              <a:cs typeface="Calibri Light"/>
            </a:endParaRPr>
          </a:p>
        </p:txBody>
      </p:sp>
      <p:sp>
        <p:nvSpPr>
          <p:cNvPr id="4" name="Rectangle 3">
            <a:extLst>
              <a:ext uri="{FF2B5EF4-FFF2-40B4-BE49-F238E27FC236}">
                <a16:creationId xmlns:a16="http://schemas.microsoft.com/office/drawing/2014/main" id="{46741DAE-A015-4936-97D4-C8A98C5D3F83}"/>
              </a:ext>
            </a:extLst>
          </p:cNvPr>
          <p:cNvSpPr/>
          <p:nvPr/>
        </p:nvSpPr>
        <p:spPr>
          <a:xfrm>
            <a:off x="1124700" y="3907156"/>
            <a:ext cx="10959169" cy="18106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a:t>Introduction</a:t>
            </a:r>
          </a:p>
        </p:txBody>
      </p:sp>
      <p:sp>
        <p:nvSpPr>
          <p:cNvPr id="5" name="Rectangle 4">
            <a:extLst>
              <a:ext uri="{FF2B5EF4-FFF2-40B4-BE49-F238E27FC236}">
                <a16:creationId xmlns:a16="http://schemas.microsoft.com/office/drawing/2014/main" id="{BB977738-13F9-4A78-BC3F-6311A14C7541}"/>
              </a:ext>
            </a:extLst>
          </p:cNvPr>
          <p:cNvSpPr/>
          <p:nvPr/>
        </p:nvSpPr>
        <p:spPr>
          <a:xfrm>
            <a:off x="1124700" y="10524460"/>
            <a:ext cx="10965462" cy="17908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a:t>Problem Statement</a:t>
            </a:r>
          </a:p>
        </p:txBody>
      </p:sp>
      <p:sp>
        <p:nvSpPr>
          <p:cNvPr id="6" name="Rectangle 5">
            <a:extLst>
              <a:ext uri="{FF2B5EF4-FFF2-40B4-BE49-F238E27FC236}">
                <a16:creationId xmlns:a16="http://schemas.microsoft.com/office/drawing/2014/main" id="{1EDAFA8B-9644-4FB7-9EE5-29FF537E76DB}"/>
              </a:ext>
            </a:extLst>
          </p:cNvPr>
          <p:cNvSpPr/>
          <p:nvPr/>
        </p:nvSpPr>
        <p:spPr>
          <a:xfrm>
            <a:off x="1124700" y="20905693"/>
            <a:ext cx="10912619" cy="17218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a:t>Data Engineering </a:t>
            </a:r>
          </a:p>
        </p:txBody>
      </p:sp>
      <p:sp>
        <p:nvSpPr>
          <p:cNvPr id="7" name="Rectangle 6">
            <a:extLst>
              <a:ext uri="{FF2B5EF4-FFF2-40B4-BE49-F238E27FC236}">
                <a16:creationId xmlns:a16="http://schemas.microsoft.com/office/drawing/2014/main" id="{64CFFC8D-B490-497F-A3E5-A39A506DF068}"/>
              </a:ext>
            </a:extLst>
          </p:cNvPr>
          <p:cNvSpPr/>
          <p:nvPr/>
        </p:nvSpPr>
        <p:spPr>
          <a:xfrm>
            <a:off x="13063259" y="3907346"/>
            <a:ext cx="10977533" cy="18106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a:t>Methodology</a:t>
            </a:r>
          </a:p>
        </p:txBody>
      </p:sp>
      <p:sp>
        <p:nvSpPr>
          <p:cNvPr id="8" name="Rectangle 7">
            <a:extLst>
              <a:ext uri="{FF2B5EF4-FFF2-40B4-BE49-F238E27FC236}">
                <a16:creationId xmlns:a16="http://schemas.microsoft.com/office/drawing/2014/main" id="{39128DF7-B644-4FF3-A5D6-32E4F0884591}"/>
              </a:ext>
            </a:extLst>
          </p:cNvPr>
          <p:cNvSpPr/>
          <p:nvPr/>
        </p:nvSpPr>
        <p:spPr>
          <a:xfrm>
            <a:off x="13122607" y="14710621"/>
            <a:ext cx="10957656" cy="16914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dirty="0">
                <a:cs typeface="Calibri"/>
              </a:rPr>
              <a:t>Architectures</a:t>
            </a:r>
            <a:endParaRPr lang="en-US" sz="7200" dirty="0"/>
          </a:p>
        </p:txBody>
      </p:sp>
      <p:sp>
        <p:nvSpPr>
          <p:cNvPr id="9" name="Rectangle 8">
            <a:extLst>
              <a:ext uri="{FF2B5EF4-FFF2-40B4-BE49-F238E27FC236}">
                <a16:creationId xmlns:a16="http://schemas.microsoft.com/office/drawing/2014/main" id="{568F00D6-220F-4D2B-A739-A42F7E72AA17}"/>
              </a:ext>
            </a:extLst>
          </p:cNvPr>
          <p:cNvSpPr/>
          <p:nvPr/>
        </p:nvSpPr>
        <p:spPr>
          <a:xfrm>
            <a:off x="24884473" y="3909862"/>
            <a:ext cx="17863691" cy="17908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a:t>Results</a:t>
            </a:r>
          </a:p>
        </p:txBody>
      </p:sp>
      <p:sp>
        <p:nvSpPr>
          <p:cNvPr id="10" name="Rectangle 9">
            <a:extLst>
              <a:ext uri="{FF2B5EF4-FFF2-40B4-BE49-F238E27FC236}">
                <a16:creationId xmlns:a16="http://schemas.microsoft.com/office/drawing/2014/main" id="{22800EAD-C82B-48C7-9A2F-433C7A5605A3}"/>
              </a:ext>
            </a:extLst>
          </p:cNvPr>
          <p:cNvSpPr/>
          <p:nvPr/>
        </p:nvSpPr>
        <p:spPr>
          <a:xfrm>
            <a:off x="24884473" y="18327494"/>
            <a:ext cx="17863690" cy="18395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a:t>Conclusion</a:t>
            </a:r>
            <a:endParaRPr lang="en-US"/>
          </a:p>
        </p:txBody>
      </p:sp>
      <p:sp>
        <p:nvSpPr>
          <p:cNvPr id="3" name="TextBox 2">
            <a:extLst>
              <a:ext uri="{FF2B5EF4-FFF2-40B4-BE49-F238E27FC236}">
                <a16:creationId xmlns:a16="http://schemas.microsoft.com/office/drawing/2014/main" id="{38C863AA-585A-4D0E-934B-972568312235}"/>
              </a:ext>
            </a:extLst>
          </p:cNvPr>
          <p:cNvSpPr txBox="1"/>
          <p:nvPr/>
        </p:nvSpPr>
        <p:spPr>
          <a:xfrm>
            <a:off x="1124700" y="5864956"/>
            <a:ext cx="10912620" cy="5078313"/>
          </a:xfrm>
          <a:prstGeom prst="rect">
            <a:avLst/>
          </a:prstGeom>
          <a:noFill/>
        </p:spPr>
        <p:txBody>
          <a:bodyPr wrap="square" rtlCol="0" anchor="t">
            <a:spAutoFit/>
          </a:bodyPr>
          <a:lstStyle/>
          <a:p>
            <a:pPr algn="just"/>
            <a:r>
              <a:rPr lang="en-US" sz="3600" dirty="0">
                <a:latin typeface="Calibri Light"/>
                <a:cs typeface="Calibri Light"/>
              </a:rPr>
              <a:t>Crime is prevalent in metropolitan areas like Chicago and has a devastating impact on individuals and institutions. </a:t>
            </a:r>
          </a:p>
          <a:p>
            <a:pPr algn="just"/>
            <a:endParaRPr lang="en-US" sz="3600" dirty="0">
              <a:latin typeface="Calibri Light"/>
              <a:cs typeface="Calibri Light"/>
            </a:endParaRPr>
          </a:p>
          <a:p>
            <a:pPr algn="just"/>
            <a:r>
              <a:rPr lang="en-US" sz="3600" dirty="0">
                <a:latin typeface="Calibri Light"/>
                <a:cs typeface="Calibri Light"/>
              </a:rPr>
              <a:t>Using deep learning, we hope to predict areas of Chicago with different categories and amounts of crime. We expect that an accurate prediction algorithm could have a positive impact on many aspects of urban life, from policing to city planning.</a:t>
            </a:r>
          </a:p>
          <a:p>
            <a:pPr algn="just"/>
            <a:endParaRPr lang="en-US" sz="3600" dirty="0">
              <a:latin typeface="Calibri Light"/>
              <a:cs typeface="Calibri Light"/>
            </a:endParaRPr>
          </a:p>
        </p:txBody>
      </p:sp>
      <p:sp>
        <p:nvSpPr>
          <p:cNvPr id="12" name="TextBox 11">
            <a:extLst>
              <a:ext uri="{FF2B5EF4-FFF2-40B4-BE49-F238E27FC236}">
                <a16:creationId xmlns:a16="http://schemas.microsoft.com/office/drawing/2014/main" id="{A1627324-7907-44E3-A5A9-B5CF83553FC8}"/>
              </a:ext>
            </a:extLst>
          </p:cNvPr>
          <p:cNvSpPr txBox="1"/>
          <p:nvPr/>
        </p:nvSpPr>
        <p:spPr>
          <a:xfrm>
            <a:off x="1124700" y="12507779"/>
            <a:ext cx="10965463" cy="8402300"/>
          </a:xfrm>
          <a:prstGeom prst="rect">
            <a:avLst/>
          </a:prstGeom>
          <a:noFill/>
        </p:spPr>
        <p:txBody>
          <a:bodyPr wrap="square" rtlCol="0" anchor="t">
            <a:spAutoFit/>
          </a:bodyPr>
          <a:lstStyle/>
          <a:p>
            <a:pPr algn="just"/>
            <a:r>
              <a:rPr lang="en-US" sz="3600" dirty="0">
                <a:latin typeface="Calibri Light"/>
                <a:cs typeface="Calibri Light"/>
              </a:rPr>
              <a:t>Based on various features of urban life in Chicago from 2001 to today, we plan to build a model that can predict the amount and type of crime that occurs in gridded snapshots throughout the city.</a:t>
            </a:r>
          </a:p>
          <a:p>
            <a:pPr algn="just"/>
            <a:endParaRPr lang="en-US" sz="3600" dirty="0">
              <a:latin typeface="Calibri Light"/>
              <a:cs typeface="Calibri Light"/>
            </a:endParaRPr>
          </a:p>
          <a:p>
            <a:pPr algn="just"/>
            <a:r>
              <a:rPr lang="en-US" sz="3600" b="1" dirty="0">
                <a:latin typeface="Calibri Light"/>
                <a:cs typeface="Calibri Light"/>
              </a:rPr>
              <a:t>Datasets Assembled For This Project</a:t>
            </a:r>
          </a:p>
          <a:p>
            <a:pPr marL="571500" indent="-571500" algn="just">
              <a:buFont typeface="Arial"/>
              <a:buChar char="•"/>
            </a:pPr>
            <a:r>
              <a:rPr lang="en-US" sz="3600" dirty="0">
                <a:latin typeface="Calibri Light"/>
                <a:cs typeface="Calibri Light"/>
              </a:rPr>
              <a:t>Public transportation usage</a:t>
            </a:r>
          </a:p>
          <a:p>
            <a:pPr marL="571500" indent="-571500" algn="just">
              <a:buFont typeface="Arial"/>
              <a:buChar char="•"/>
            </a:pPr>
            <a:r>
              <a:rPr lang="en-US" sz="3600" dirty="0">
                <a:latin typeface="Calibri Light"/>
                <a:cs typeface="Calibri Light"/>
              </a:rPr>
              <a:t>Building structure outlines</a:t>
            </a:r>
          </a:p>
          <a:p>
            <a:pPr marL="571500" indent="-571500" algn="just">
              <a:buFont typeface="Arial"/>
              <a:buChar char="•"/>
            </a:pPr>
            <a:r>
              <a:rPr lang="en-US" sz="3600" dirty="0">
                <a:latin typeface="Calibri Light"/>
                <a:cs typeface="Calibri Light"/>
              </a:rPr>
              <a:t>Building habitability descriptions</a:t>
            </a:r>
          </a:p>
          <a:p>
            <a:pPr marL="571500" indent="-571500" algn="just">
              <a:buFont typeface="Arial"/>
              <a:buChar char="•"/>
            </a:pPr>
            <a:r>
              <a:rPr lang="en-US" sz="3600" dirty="0">
                <a:latin typeface="Calibri Light"/>
                <a:cs typeface="Calibri Light"/>
              </a:rPr>
              <a:t>Geographic features:</a:t>
            </a:r>
          </a:p>
          <a:p>
            <a:pPr marL="1028700" lvl="1" indent="-571500" algn="just">
              <a:buFont typeface="Arial"/>
              <a:buChar char="•"/>
            </a:pPr>
            <a:r>
              <a:rPr lang="en-US" sz="3600" dirty="0">
                <a:latin typeface="Calibri Light"/>
                <a:cs typeface="Calibri Light"/>
              </a:rPr>
              <a:t>Waterways, Forests, Streets</a:t>
            </a:r>
            <a:endParaRPr lang="en-US" dirty="0">
              <a:latin typeface="Calibri"/>
              <a:cs typeface="Calibri"/>
            </a:endParaRPr>
          </a:p>
          <a:p>
            <a:pPr indent="-571500" algn="just">
              <a:buFont typeface="Arial"/>
              <a:buChar char="•"/>
            </a:pPr>
            <a:r>
              <a:rPr lang="en-US" sz="3600" dirty="0">
                <a:latin typeface="Calibri Light"/>
                <a:cs typeface="Calibri Light"/>
              </a:rPr>
              <a:t>Urban features:</a:t>
            </a:r>
            <a:endParaRPr lang="en-US" dirty="0">
              <a:latin typeface="Calibri"/>
              <a:cs typeface="Calibri"/>
            </a:endParaRPr>
          </a:p>
          <a:p>
            <a:pPr marL="1028700" lvl="1" indent="-571500" algn="just">
              <a:buFont typeface="Arial"/>
              <a:buChar char="•"/>
            </a:pPr>
            <a:r>
              <a:rPr lang="en-US" sz="3600" dirty="0">
                <a:latin typeface="Calibri Light"/>
                <a:cs typeface="Calibri Light"/>
              </a:rPr>
              <a:t>School zones, Libraries, Parks</a:t>
            </a:r>
            <a:endParaRPr lang="en-US" dirty="0">
              <a:cs typeface="Calibri"/>
            </a:endParaRPr>
          </a:p>
          <a:p>
            <a:pPr marL="571500" indent="-571500" algn="just">
              <a:buFont typeface="Arial"/>
              <a:buChar char="•"/>
            </a:pPr>
            <a:r>
              <a:rPr lang="en-US" sz="3600" dirty="0">
                <a:latin typeface="Calibri Light"/>
                <a:cs typeface="Calibri Light"/>
              </a:rPr>
              <a:t>Various socioeconomic indicators (Census)</a:t>
            </a:r>
          </a:p>
          <a:p>
            <a:pPr marL="571500" indent="-571500" algn="just">
              <a:buFont typeface="Arial"/>
              <a:buChar char="•"/>
            </a:pPr>
            <a:r>
              <a:rPr lang="en-US" sz="3600" dirty="0">
                <a:latin typeface="Calibri Light"/>
                <a:cs typeface="Calibri Light"/>
              </a:rPr>
              <a:t>Chicago's public list of crimes since 2001.</a:t>
            </a:r>
          </a:p>
        </p:txBody>
      </p:sp>
      <p:sp>
        <p:nvSpPr>
          <p:cNvPr id="13" name="TextBox 12">
            <a:extLst>
              <a:ext uri="{FF2B5EF4-FFF2-40B4-BE49-F238E27FC236}">
                <a16:creationId xmlns:a16="http://schemas.microsoft.com/office/drawing/2014/main" id="{AF1FD406-D016-4E64-A360-ED7FB809C9B1}"/>
              </a:ext>
            </a:extLst>
          </p:cNvPr>
          <p:cNvSpPr txBox="1"/>
          <p:nvPr/>
        </p:nvSpPr>
        <p:spPr>
          <a:xfrm>
            <a:off x="1124700" y="22789413"/>
            <a:ext cx="10965463" cy="8956298"/>
          </a:xfrm>
          <a:prstGeom prst="rect">
            <a:avLst/>
          </a:prstGeom>
          <a:noFill/>
        </p:spPr>
        <p:txBody>
          <a:bodyPr wrap="square" rtlCol="0" anchor="t">
            <a:spAutoFit/>
          </a:bodyPr>
          <a:lstStyle/>
          <a:p>
            <a:pPr algn="just"/>
            <a:r>
              <a:rPr lang="en-US" sz="3600" b="1" dirty="0">
                <a:latin typeface="Calibri Light"/>
                <a:cs typeface="Calibri Light"/>
              </a:rPr>
              <a:t>Our Data Processing Pipeline</a:t>
            </a:r>
          </a:p>
          <a:p>
            <a:pPr marL="742950" indent="-742950" algn="just">
              <a:buAutoNum type="arabicPeriod"/>
            </a:pPr>
            <a:r>
              <a:rPr lang="en-US" sz="3600" dirty="0">
                <a:latin typeface="Calibri Light"/>
                <a:cs typeface="Calibri Light"/>
              </a:rPr>
              <a:t>Collect raw data (NOAA, Census Bureau, etc.)</a:t>
            </a:r>
          </a:p>
          <a:p>
            <a:pPr marL="742950" indent="-742950" algn="just">
              <a:buAutoNum type="arabicPeriod"/>
            </a:pPr>
            <a:r>
              <a:rPr lang="en-US" sz="3600" dirty="0">
                <a:latin typeface="Calibri Light"/>
                <a:cs typeface="Calibri Light"/>
              </a:rPr>
              <a:t>Strip unnecessary information</a:t>
            </a:r>
          </a:p>
          <a:p>
            <a:pPr marL="742950" indent="-742950" algn="just">
              <a:buAutoNum type="arabicPeriod"/>
            </a:pPr>
            <a:r>
              <a:rPr lang="en-US" sz="3600" dirty="0">
                <a:latin typeface="Calibri Light"/>
                <a:cs typeface="Calibri Light"/>
              </a:rPr>
              <a:t>Convert GIS datasets to Lat/Long</a:t>
            </a:r>
          </a:p>
          <a:p>
            <a:pPr marL="742950" indent="-742950" algn="just">
              <a:buAutoNum type="arabicPeriod"/>
            </a:pPr>
            <a:r>
              <a:rPr lang="en-US" sz="3600" dirty="0">
                <a:latin typeface="Calibri Light"/>
                <a:cs typeface="Calibri Light"/>
              </a:rPr>
              <a:t>Render GIS data</a:t>
            </a:r>
          </a:p>
          <a:p>
            <a:pPr marL="742950" indent="-742950" algn="just">
              <a:buAutoNum type="arabicPeriod"/>
            </a:pPr>
            <a:r>
              <a:rPr lang="en-US" sz="3600" dirty="0">
                <a:latin typeface="Calibri Light"/>
                <a:cs typeface="Calibri Light"/>
              </a:rPr>
              <a:t>Build and stack training frames</a:t>
            </a:r>
          </a:p>
          <a:p>
            <a:pPr marL="742950" indent="-742950" algn="just">
              <a:buAutoNum type="arabicPeriod"/>
            </a:pPr>
            <a:endParaRPr lang="en-US" sz="3600" dirty="0">
              <a:latin typeface="Calibri Light"/>
              <a:cs typeface="Calibri Light"/>
            </a:endParaRPr>
          </a:p>
          <a:p>
            <a:pPr algn="just"/>
            <a:r>
              <a:rPr lang="en-US" sz="3600" b="1" dirty="0">
                <a:latin typeface="Calibri Light"/>
                <a:cs typeface="Calibri Light"/>
              </a:rPr>
              <a:t>Input Data Variations</a:t>
            </a:r>
          </a:p>
          <a:p>
            <a:pPr marL="571500" indent="-571500" algn="just">
              <a:buFont typeface="Arial,Sans-Serif"/>
              <a:buChar char="•"/>
            </a:pPr>
            <a:r>
              <a:rPr lang="en-US" sz="3600" dirty="0">
                <a:latin typeface="Calibri Light"/>
                <a:cs typeface="Calibri Light"/>
              </a:rPr>
              <a:t>14 feature vector (FC network)</a:t>
            </a:r>
          </a:p>
          <a:p>
            <a:pPr marL="571500" indent="-571500" algn="just">
              <a:buFont typeface="Arial,Sans-Serif"/>
              <a:buChar char="•"/>
            </a:pPr>
            <a:r>
              <a:rPr lang="en-US" sz="3600" dirty="0">
                <a:latin typeface="Calibri Light"/>
                <a:cs typeface="Calibri Light"/>
              </a:rPr>
              <a:t>(64 x 64 x 26) (CNN)</a:t>
            </a:r>
          </a:p>
          <a:p>
            <a:pPr marL="571500" indent="-571500" algn="just">
              <a:buFont typeface="Arial,Sans-Serif"/>
              <a:buChar char="•"/>
            </a:pPr>
            <a:r>
              <a:rPr lang="en-US" sz="3600" dirty="0">
                <a:latin typeface="Calibri Light"/>
                <a:cs typeface="Calibri Light"/>
              </a:rPr>
              <a:t>(64 x 64 x 95) (CNN)</a:t>
            </a:r>
          </a:p>
          <a:p>
            <a:pPr marL="571500" indent="-571500" algn="just">
              <a:buFont typeface="Arial"/>
              <a:buChar char="•"/>
            </a:pPr>
            <a:r>
              <a:rPr lang="en-US" sz="3600" dirty="0">
                <a:latin typeface="Calibri Light"/>
                <a:cs typeface="Calibri Light"/>
              </a:rPr>
              <a:t>(64 x 64 x 37) + 58 after CNN (hybrid CNN and FC)</a:t>
            </a:r>
          </a:p>
          <a:p>
            <a:pPr marL="571500" indent="-571500" algn="just">
              <a:buFont typeface="Arial"/>
              <a:buChar char="•"/>
            </a:pPr>
            <a:endParaRPr lang="en-US" sz="3600" dirty="0">
              <a:latin typeface="Calibri Light"/>
              <a:cs typeface="Calibri Light"/>
            </a:endParaRPr>
          </a:p>
          <a:p>
            <a:pPr algn="just"/>
            <a:r>
              <a:rPr lang="en-US" sz="3600" b="1" dirty="0">
                <a:latin typeface="Calibri Light"/>
                <a:cs typeface="Calibri Light"/>
              </a:rPr>
              <a:t>Network Output Variations</a:t>
            </a:r>
          </a:p>
          <a:p>
            <a:pPr marL="571500" indent="-571500" algn="just">
              <a:buFont typeface="Arial"/>
              <a:buChar char="•"/>
            </a:pPr>
            <a:r>
              <a:rPr lang="en-US" sz="3600" dirty="0" err="1">
                <a:latin typeface="Calibri Light"/>
                <a:cs typeface="Calibri Light"/>
              </a:rPr>
              <a:t>Softmax</a:t>
            </a:r>
            <a:endParaRPr lang="en-US" sz="3600" dirty="0">
              <a:latin typeface="Calibri Light"/>
              <a:cs typeface="Calibri Light"/>
            </a:endParaRPr>
          </a:p>
          <a:p>
            <a:pPr marL="571500" indent="-571500" algn="just">
              <a:buFont typeface="Arial"/>
              <a:buChar char="•"/>
            </a:pPr>
            <a:r>
              <a:rPr lang="en-US" sz="3600" dirty="0">
                <a:latin typeface="Calibri Light"/>
                <a:cs typeface="Calibri Light"/>
              </a:rPr>
              <a:t>Regression</a:t>
            </a:r>
          </a:p>
        </p:txBody>
      </p:sp>
      <p:sp>
        <p:nvSpPr>
          <p:cNvPr id="17" name="TextBox 16">
            <a:extLst>
              <a:ext uri="{FF2B5EF4-FFF2-40B4-BE49-F238E27FC236}">
                <a16:creationId xmlns:a16="http://schemas.microsoft.com/office/drawing/2014/main" id="{761C6FF4-0979-40CC-A744-D6457767C347}"/>
              </a:ext>
            </a:extLst>
          </p:cNvPr>
          <p:cNvSpPr txBox="1"/>
          <p:nvPr/>
        </p:nvSpPr>
        <p:spPr>
          <a:xfrm>
            <a:off x="13071536" y="5910586"/>
            <a:ext cx="10965463" cy="8607485"/>
          </a:xfrm>
          <a:prstGeom prst="rect">
            <a:avLst/>
          </a:prstGeom>
          <a:noFill/>
        </p:spPr>
        <p:txBody>
          <a:bodyPr wrap="square" rtlCol="0" anchor="t">
            <a:spAutoFit/>
          </a:bodyPr>
          <a:lstStyle/>
          <a:p>
            <a:pPr algn="just">
              <a:spcAft>
                <a:spcPts val="400"/>
              </a:spcAft>
            </a:pPr>
            <a:r>
              <a:rPr lang="en-US" sz="3600" b="1" dirty="0">
                <a:latin typeface="Calibri Light"/>
                <a:cs typeface="Calibri Light"/>
              </a:rPr>
              <a:t>Realtime Frame Creation Approach</a:t>
            </a:r>
            <a:endParaRPr lang="en-US" dirty="0">
              <a:cs typeface="Calibri"/>
            </a:endParaRPr>
          </a:p>
          <a:p>
            <a:pPr algn="just">
              <a:spcAft>
                <a:spcPts val="400"/>
              </a:spcAft>
            </a:pPr>
            <a:r>
              <a:rPr lang="en-US" sz="3600" dirty="0">
                <a:latin typeface="Calibri Light"/>
                <a:cs typeface="Calibri Light"/>
              </a:rPr>
              <a:t>Frames were selected, stacked, and assembled into mini-batches during training.  For each mini-batch, we selected random blocks in Chicago, ensuring no pixel overlaps with Dev and Test set data.  This method was efficient but utilized significant GPU memory and complicated the training code.  Data for this approach was normalized just before training, using a sample mean and variance only.</a:t>
            </a:r>
          </a:p>
          <a:p>
            <a:pPr algn="just">
              <a:spcAft>
                <a:spcPts val="400"/>
              </a:spcAft>
            </a:pPr>
            <a:endParaRPr lang="en-US" sz="3600" dirty="0">
              <a:latin typeface="Calibri Light"/>
              <a:cs typeface="Calibri Light"/>
            </a:endParaRPr>
          </a:p>
          <a:p>
            <a:pPr algn="just">
              <a:spcAft>
                <a:spcPts val="400"/>
              </a:spcAft>
            </a:pPr>
            <a:r>
              <a:rPr lang="en-US" sz="3600" b="1" dirty="0">
                <a:latin typeface="Calibri Light"/>
                <a:cs typeface="Calibri Light"/>
              </a:rPr>
              <a:t>Full Pre-Rendering Approach</a:t>
            </a:r>
          </a:p>
          <a:p>
            <a:pPr algn="just"/>
            <a:r>
              <a:rPr lang="en-US" sz="3600" dirty="0">
                <a:latin typeface="Calibri Light"/>
                <a:cs typeface="Calibri Light"/>
              </a:rPr>
              <a:t>All training examples were rendered beforehand with no compression.  This utilized over 300GB of space and took several days of processing.  However, it provided fast access to training frames that never changed.  This ensured repeatability and increased training speed.</a:t>
            </a:r>
          </a:p>
        </p:txBody>
      </p:sp>
      <p:pic>
        <p:nvPicPr>
          <p:cNvPr id="21" name="Picture 21">
            <a:extLst>
              <a:ext uri="{FF2B5EF4-FFF2-40B4-BE49-F238E27FC236}">
                <a16:creationId xmlns:a16="http://schemas.microsoft.com/office/drawing/2014/main" id="{8508F794-DD7B-4A0D-96B2-63DD3109FEB8}"/>
              </a:ext>
            </a:extLst>
          </p:cNvPr>
          <p:cNvPicPr>
            <a:picLocks noChangeAspect="1"/>
          </p:cNvPicPr>
          <p:nvPr/>
        </p:nvPicPr>
        <p:blipFill rotWithShape="1">
          <a:blip r:embed="rId4"/>
          <a:srcRect l="12847" t="17977" r="10069" b="19612"/>
          <a:stretch/>
        </p:blipFill>
        <p:spPr>
          <a:xfrm>
            <a:off x="24884473" y="5993910"/>
            <a:ext cx="2594078" cy="2605684"/>
          </a:xfrm>
          <a:prstGeom prst="rect">
            <a:avLst/>
          </a:prstGeom>
        </p:spPr>
      </p:pic>
      <p:sp>
        <p:nvSpPr>
          <p:cNvPr id="23" name="TextBox 22">
            <a:extLst>
              <a:ext uri="{FF2B5EF4-FFF2-40B4-BE49-F238E27FC236}">
                <a16:creationId xmlns:a16="http://schemas.microsoft.com/office/drawing/2014/main" id="{99F6362C-4178-4BF3-A76F-41279E77382A}"/>
              </a:ext>
            </a:extLst>
          </p:cNvPr>
          <p:cNvSpPr txBox="1"/>
          <p:nvPr/>
        </p:nvSpPr>
        <p:spPr>
          <a:xfrm>
            <a:off x="24884473" y="13602643"/>
            <a:ext cx="17863690" cy="4524315"/>
          </a:xfrm>
          <a:prstGeom prst="rect">
            <a:avLst/>
          </a:prstGeom>
          <a:noFill/>
        </p:spPr>
        <p:txBody>
          <a:bodyPr wrap="square" rtlCol="0" anchor="t">
            <a:spAutoFit/>
          </a:bodyPr>
          <a:lstStyle/>
          <a:p>
            <a:pPr algn="just"/>
            <a:r>
              <a:rPr lang="en-US" sz="3600" b="1" dirty="0">
                <a:latin typeface="Calibri Light"/>
                <a:cs typeface="Calibri Light"/>
              </a:rPr>
              <a:t>Deliverables</a:t>
            </a:r>
          </a:p>
          <a:p>
            <a:pPr marL="571500" indent="-571500" algn="just">
              <a:buFont typeface="Arial"/>
              <a:buChar char="•"/>
            </a:pPr>
            <a:r>
              <a:rPr lang="en-US" sz="3600" dirty="0">
                <a:latin typeface="Calibri Light"/>
                <a:cs typeface="Calibri Light"/>
              </a:rPr>
              <a:t>One convolutional neural network capable of predicting a distribution of the primary categories of crime for an area in Chicago at a specific date and time of day.</a:t>
            </a:r>
          </a:p>
          <a:p>
            <a:pPr marL="571500" indent="-571500" algn="just">
              <a:buFont typeface="Arial"/>
              <a:buChar char="•"/>
            </a:pPr>
            <a:r>
              <a:rPr lang="en-US" sz="3600" dirty="0">
                <a:latin typeface="Calibri Light"/>
                <a:cs typeface="Calibri Light"/>
              </a:rPr>
              <a:t>One hybrid convolutional and fully connected neural network capable of predicting the number of crimes which will occur during a 2-hour time window on a city block in Chicago on a specific date.</a:t>
            </a:r>
          </a:p>
          <a:p>
            <a:pPr marL="571500" indent="-571500" algn="just">
              <a:buFont typeface="Arial"/>
              <a:buChar char="•"/>
            </a:pPr>
            <a:r>
              <a:rPr lang="en-US" sz="3600" dirty="0">
                <a:latin typeface="Calibri Light"/>
                <a:cs typeface="Calibri Light"/>
              </a:rPr>
              <a:t>A series of rendered GIS and non-location dependent Chicago-based  datasets collected from multiple resources and ready for future research</a:t>
            </a:r>
          </a:p>
        </p:txBody>
      </p:sp>
      <p:pic>
        <p:nvPicPr>
          <p:cNvPr id="22" name="Picture 24" descr="A picture containing screenshot&#10;&#10;Description generated with high confidence">
            <a:extLst>
              <a:ext uri="{FF2B5EF4-FFF2-40B4-BE49-F238E27FC236}">
                <a16:creationId xmlns:a16="http://schemas.microsoft.com/office/drawing/2014/main" id="{44888CE4-C144-482E-812A-4106D83B508F}"/>
              </a:ext>
            </a:extLst>
          </p:cNvPr>
          <p:cNvPicPr>
            <a:picLocks noChangeAspect="1"/>
          </p:cNvPicPr>
          <p:nvPr/>
        </p:nvPicPr>
        <p:blipFill rotWithShape="1">
          <a:blip r:embed="rId5"/>
          <a:srcRect l="10630" t="6226" r="6063" b="11440"/>
          <a:stretch/>
        </p:blipFill>
        <p:spPr>
          <a:xfrm>
            <a:off x="27951704" y="5984244"/>
            <a:ext cx="2603605" cy="2594111"/>
          </a:xfrm>
          <a:prstGeom prst="rect">
            <a:avLst/>
          </a:prstGeom>
        </p:spPr>
      </p:pic>
      <p:pic>
        <p:nvPicPr>
          <p:cNvPr id="28" name="Picture 28" descr="A close up of text on a black background&#10;&#10;Description generated with high confidence">
            <a:extLst>
              <a:ext uri="{FF2B5EF4-FFF2-40B4-BE49-F238E27FC236}">
                <a16:creationId xmlns:a16="http://schemas.microsoft.com/office/drawing/2014/main" id="{D160DA9C-F4E3-40A2-9BA8-AC4973BD01FE}"/>
              </a:ext>
            </a:extLst>
          </p:cNvPr>
          <p:cNvPicPr>
            <a:picLocks noChangeAspect="1"/>
          </p:cNvPicPr>
          <p:nvPr/>
        </p:nvPicPr>
        <p:blipFill rotWithShape="1">
          <a:blip r:embed="rId6"/>
          <a:srcRect l="12866" t="5263" r="4263" b="13113"/>
          <a:stretch/>
        </p:blipFill>
        <p:spPr>
          <a:xfrm>
            <a:off x="24884473" y="8915690"/>
            <a:ext cx="2619134" cy="2630325"/>
          </a:xfrm>
          <a:prstGeom prst="rect">
            <a:avLst/>
          </a:prstGeom>
        </p:spPr>
      </p:pic>
      <p:sp>
        <p:nvSpPr>
          <p:cNvPr id="34" name="Plus Sign 33">
            <a:extLst>
              <a:ext uri="{FF2B5EF4-FFF2-40B4-BE49-F238E27FC236}">
                <a16:creationId xmlns:a16="http://schemas.microsoft.com/office/drawing/2014/main" id="{FA5F08AB-7D21-4718-ACBB-C9D68B07727C}"/>
              </a:ext>
            </a:extLst>
          </p:cNvPr>
          <p:cNvSpPr/>
          <p:nvPr/>
        </p:nvSpPr>
        <p:spPr>
          <a:xfrm>
            <a:off x="30681655" y="8325205"/>
            <a:ext cx="914400" cy="914400"/>
          </a:xfrm>
          <a:prstGeom prst="mathPlus">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5" name="Picture 35" descr="A screenshot of a cell phone&#10;&#10;Description generated with high confidence">
            <a:extLst>
              <a:ext uri="{FF2B5EF4-FFF2-40B4-BE49-F238E27FC236}">
                <a16:creationId xmlns:a16="http://schemas.microsoft.com/office/drawing/2014/main" id="{EBB2E4A0-F9D3-4235-93C9-4E7E6DE028D6}"/>
              </a:ext>
            </a:extLst>
          </p:cNvPr>
          <p:cNvPicPr>
            <a:picLocks noChangeAspect="1"/>
          </p:cNvPicPr>
          <p:nvPr/>
        </p:nvPicPr>
        <p:blipFill rotWithShape="1">
          <a:blip r:embed="rId7"/>
          <a:srcRect l="10860" t="3676" r="4208" b="12328"/>
          <a:stretch/>
        </p:blipFill>
        <p:spPr>
          <a:xfrm>
            <a:off x="27955840" y="8912302"/>
            <a:ext cx="2580555" cy="2568617"/>
          </a:xfrm>
          <a:prstGeom prst="rect">
            <a:avLst/>
          </a:prstGeom>
        </p:spPr>
      </p:pic>
      <p:sp>
        <p:nvSpPr>
          <p:cNvPr id="37" name="TextBox 36">
            <a:extLst>
              <a:ext uri="{FF2B5EF4-FFF2-40B4-BE49-F238E27FC236}">
                <a16:creationId xmlns:a16="http://schemas.microsoft.com/office/drawing/2014/main" id="{2C0AF8F7-36EE-4C20-891E-D435387565D9}"/>
              </a:ext>
            </a:extLst>
          </p:cNvPr>
          <p:cNvSpPr txBox="1"/>
          <p:nvPr/>
        </p:nvSpPr>
        <p:spPr>
          <a:xfrm>
            <a:off x="1" y="32311407"/>
            <a:ext cx="43891199" cy="523220"/>
          </a:xfrm>
          <a:prstGeom prst="rect">
            <a:avLst/>
          </a:prstGeom>
          <a:noFill/>
        </p:spPr>
        <p:txBody>
          <a:bodyPr wrap="square" rtlCol="0" anchor="t">
            <a:spAutoFit/>
          </a:bodyPr>
          <a:lstStyle/>
          <a:p>
            <a:pPr algn="ctr"/>
            <a:r>
              <a:rPr lang="en-US" sz="2800" dirty="0" err="1">
                <a:latin typeface="Calibri Light"/>
                <a:cs typeface="Calibri Light"/>
              </a:rPr>
              <a:t>Stec</a:t>
            </a:r>
            <a:r>
              <a:rPr lang="en-US" sz="2800" dirty="0">
                <a:latin typeface="Calibri Light"/>
                <a:cs typeface="Calibri Light"/>
              </a:rPr>
              <a:t>, Alexander, and Diego </a:t>
            </a:r>
            <a:r>
              <a:rPr lang="en-US" sz="2800" dirty="0" err="1">
                <a:latin typeface="Calibri Light"/>
                <a:cs typeface="Calibri Light"/>
              </a:rPr>
              <a:t>Klabjan</a:t>
            </a:r>
            <a:r>
              <a:rPr lang="en-US" sz="2800" dirty="0">
                <a:latin typeface="Calibri Light"/>
                <a:cs typeface="Calibri Light"/>
              </a:rPr>
              <a:t>. "Forecasting Crime with Deep Learning.” | </a:t>
            </a:r>
            <a:r>
              <a:rPr lang="en-US" sz="2800" dirty="0" err="1">
                <a:latin typeface="Calibri Light"/>
                <a:cs typeface="Calibri Light"/>
              </a:rPr>
              <a:t>Duan</a:t>
            </a:r>
            <a:r>
              <a:rPr lang="en-US" sz="2800" dirty="0">
                <a:latin typeface="Calibri Light"/>
                <a:cs typeface="Calibri Light"/>
              </a:rPr>
              <a:t>, </a:t>
            </a:r>
            <a:r>
              <a:rPr lang="en-US" sz="2800" dirty="0" err="1">
                <a:latin typeface="Calibri Light"/>
                <a:cs typeface="Calibri Light"/>
              </a:rPr>
              <a:t>Lian</a:t>
            </a:r>
            <a:r>
              <a:rPr lang="en-US" sz="2800" dirty="0">
                <a:latin typeface="Calibri Light"/>
                <a:cs typeface="Calibri Light"/>
              </a:rPr>
              <a:t>, et al. "Deep Convolutional Neural Networks for Spatiotemporal Crime Prediction.” | Kang, Hyeon-Woo, and Hang-Bong Kang. "Prediction of crime occurrence from multi-modal data using deep learning."</a:t>
            </a:r>
          </a:p>
        </p:txBody>
      </p:sp>
      <p:pic>
        <p:nvPicPr>
          <p:cNvPr id="38" name="Picture 38" descr="A black sign with white text&#10;&#10;Description generated with very high confidence">
            <a:extLst>
              <a:ext uri="{FF2B5EF4-FFF2-40B4-BE49-F238E27FC236}">
                <a16:creationId xmlns:a16="http://schemas.microsoft.com/office/drawing/2014/main" id="{E94ED1ED-D885-4460-AA22-B195CF12814E}"/>
              </a:ext>
            </a:extLst>
          </p:cNvPr>
          <p:cNvPicPr>
            <a:picLocks noChangeAspect="1"/>
          </p:cNvPicPr>
          <p:nvPr/>
        </p:nvPicPr>
        <p:blipFill>
          <a:blip r:embed="rId8"/>
          <a:stretch>
            <a:fillRect/>
          </a:stretch>
        </p:blipFill>
        <p:spPr>
          <a:xfrm>
            <a:off x="1159937" y="623201"/>
            <a:ext cx="2754961" cy="2754961"/>
          </a:xfrm>
          <a:prstGeom prst="rect">
            <a:avLst/>
          </a:prstGeom>
        </p:spPr>
      </p:pic>
      <p:pic>
        <p:nvPicPr>
          <p:cNvPr id="40" name="Picture 40" descr="A drawing of a stop sign&#10;&#10;Description generated with high confidence">
            <a:extLst>
              <a:ext uri="{FF2B5EF4-FFF2-40B4-BE49-F238E27FC236}">
                <a16:creationId xmlns:a16="http://schemas.microsoft.com/office/drawing/2014/main" id="{3C685DA8-DD81-4485-BF35-6E28F5D0CD1F}"/>
              </a:ext>
            </a:extLst>
          </p:cNvPr>
          <p:cNvPicPr>
            <a:picLocks noChangeAspect="1"/>
          </p:cNvPicPr>
          <p:nvPr/>
        </p:nvPicPr>
        <p:blipFill>
          <a:blip r:embed="rId9"/>
          <a:stretch>
            <a:fillRect/>
          </a:stretch>
        </p:blipFill>
        <p:spPr>
          <a:xfrm>
            <a:off x="40903143" y="605787"/>
            <a:ext cx="1828120" cy="2754961"/>
          </a:xfrm>
          <a:prstGeom prst="rect">
            <a:avLst/>
          </a:prstGeom>
        </p:spPr>
      </p:pic>
      <p:pic>
        <p:nvPicPr>
          <p:cNvPr id="26" name="Picture 26" descr="A screenshot of a cell phone&#10;&#10;Description generated with very high confidence">
            <a:extLst>
              <a:ext uri="{FF2B5EF4-FFF2-40B4-BE49-F238E27FC236}">
                <a16:creationId xmlns:a16="http://schemas.microsoft.com/office/drawing/2014/main" id="{0603F521-0576-42B5-82C5-484F9C63D2FF}"/>
              </a:ext>
            </a:extLst>
          </p:cNvPr>
          <p:cNvPicPr>
            <a:picLocks noChangeAspect="1"/>
          </p:cNvPicPr>
          <p:nvPr/>
        </p:nvPicPr>
        <p:blipFill rotWithShape="1">
          <a:blip r:embed="rId10"/>
          <a:srcRect l="2999" t="6178" r="2868" b="7143"/>
          <a:stretch/>
        </p:blipFill>
        <p:spPr>
          <a:xfrm>
            <a:off x="13135003" y="23008780"/>
            <a:ext cx="11152860" cy="3512069"/>
          </a:xfrm>
          <a:prstGeom prst="rect">
            <a:avLst/>
          </a:prstGeom>
        </p:spPr>
      </p:pic>
      <p:pic>
        <p:nvPicPr>
          <p:cNvPr id="11" name="Picture 24" descr="A screenshot of a cell phone&#10;&#10;Description generated with high confidence">
            <a:extLst>
              <a:ext uri="{FF2B5EF4-FFF2-40B4-BE49-F238E27FC236}">
                <a16:creationId xmlns:a16="http://schemas.microsoft.com/office/drawing/2014/main" id="{46DACC26-DED4-48CE-89DB-BF1831E9FF78}"/>
              </a:ext>
            </a:extLst>
          </p:cNvPr>
          <p:cNvPicPr>
            <a:picLocks noChangeAspect="1"/>
          </p:cNvPicPr>
          <p:nvPr/>
        </p:nvPicPr>
        <p:blipFill rotWithShape="1">
          <a:blip r:embed="rId11"/>
          <a:srcRect l="9703" t="60915" r="59957" b="9439"/>
          <a:stretch/>
        </p:blipFill>
        <p:spPr>
          <a:xfrm>
            <a:off x="31696929" y="7503065"/>
            <a:ext cx="2559292" cy="2556015"/>
          </a:xfrm>
          <a:prstGeom prst="rect">
            <a:avLst/>
          </a:prstGeom>
        </p:spPr>
      </p:pic>
      <p:pic>
        <p:nvPicPr>
          <p:cNvPr id="15" name="Picture 28" descr="A picture containing map&#10;&#10;Description generated with very high confidence">
            <a:extLst>
              <a:ext uri="{FF2B5EF4-FFF2-40B4-BE49-F238E27FC236}">
                <a16:creationId xmlns:a16="http://schemas.microsoft.com/office/drawing/2014/main" id="{D618C24E-5F1D-4D26-B534-FA94F0741AD6}"/>
              </a:ext>
            </a:extLst>
          </p:cNvPr>
          <p:cNvPicPr>
            <a:picLocks noChangeAspect="1"/>
          </p:cNvPicPr>
          <p:nvPr/>
        </p:nvPicPr>
        <p:blipFill rotWithShape="1">
          <a:blip r:embed="rId12"/>
          <a:srcRect t="13124" r="2955" b="12264"/>
          <a:stretch/>
        </p:blipFill>
        <p:spPr>
          <a:xfrm>
            <a:off x="13063259" y="18256077"/>
            <a:ext cx="10983557" cy="3234293"/>
          </a:xfrm>
          <a:prstGeom prst="rect">
            <a:avLst/>
          </a:prstGeom>
        </p:spPr>
      </p:pic>
      <p:sp>
        <p:nvSpPr>
          <p:cNvPr id="41" name="TextBox 40">
            <a:extLst>
              <a:ext uri="{FF2B5EF4-FFF2-40B4-BE49-F238E27FC236}">
                <a16:creationId xmlns:a16="http://schemas.microsoft.com/office/drawing/2014/main" id="{F1EB5350-019D-4440-B493-56D104C1230B}"/>
              </a:ext>
            </a:extLst>
          </p:cNvPr>
          <p:cNvSpPr txBox="1"/>
          <p:nvPr/>
        </p:nvSpPr>
        <p:spPr>
          <a:xfrm>
            <a:off x="13129410" y="21771953"/>
            <a:ext cx="11005219" cy="1200329"/>
          </a:xfrm>
          <a:prstGeom prst="rect">
            <a:avLst/>
          </a:prstGeom>
          <a:noFill/>
        </p:spPr>
        <p:txBody>
          <a:bodyPr wrap="square" rtlCol="0" anchor="t">
            <a:spAutoFit/>
          </a:bodyPr>
          <a:lstStyle/>
          <a:p>
            <a:pPr algn="just"/>
            <a:r>
              <a:rPr lang="en-US" sz="3600">
                <a:latin typeface="Calibri Light"/>
                <a:cs typeface="Calibri Light"/>
              </a:rPr>
              <a:t>This network performed a regression that quantified the number of crimes committed in a Chicago city block..</a:t>
            </a:r>
            <a:endParaRPr lang="en-US">
              <a:cs typeface="Calibri"/>
            </a:endParaRPr>
          </a:p>
        </p:txBody>
      </p:sp>
      <p:graphicFrame>
        <p:nvGraphicFramePr>
          <p:cNvPr id="16" name="Table 17">
            <a:extLst>
              <a:ext uri="{FF2B5EF4-FFF2-40B4-BE49-F238E27FC236}">
                <a16:creationId xmlns:a16="http://schemas.microsoft.com/office/drawing/2014/main" id="{F7B80250-6972-4000-B812-6DFD54E9FC58}"/>
              </a:ext>
            </a:extLst>
          </p:cNvPr>
          <p:cNvGraphicFramePr>
            <a:graphicFrameLocks noGrp="1"/>
          </p:cNvGraphicFramePr>
          <p:nvPr>
            <p:extLst>
              <p:ext uri="{D42A27DB-BD31-4B8C-83A1-F6EECF244321}">
                <p14:modId xmlns:p14="http://schemas.microsoft.com/office/powerpoint/2010/main" val="3992553640"/>
              </p:ext>
            </p:extLst>
          </p:nvPr>
        </p:nvGraphicFramePr>
        <p:xfrm>
          <a:off x="36031417" y="6659213"/>
          <a:ext cx="6716744" cy="4754880"/>
        </p:xfrm>
        <a:graphic>
          <a:graphicData uri="http://schemas.openxmlformats.org/drawingml/2006/table">
            <a:tbl>
              <a:tblPr firstRow="1" bandRow="1">
                <a:tableStyleId>{2D5ABB26-0587-4C30-8999-92F81FD0307C}</a:tableStyleId>
              </a:tblPr>
              <a:tblGrid>
                <a:gridCol w="6716744">
                  <a:extLst>
                    <a:ext uri="{9D8B030D-6E8A-4147-A177-3AD203B41FA5}">
                      <a16:colId xmlns:a16="http://schemas.microsoft.com/office/drawing/2014/main" val="1847562735"/>
                    </a:ext>
                  </a:extLst>
                </a:gridCol>
              </a:tblGrid>
              <a:tr h="1020550">
                <a:tc>
                  <a:txBody>
                    <a:bodyPr/>
                    <a:lstStyle/>
                    <a:p>
                      <a:pPr algn="ctr"/>
                      <a:r>
                        <a:rPr lang="en-US" sz="7200" b="0">
                          <a:latin typeface="Calibri Light"/>
                        </a:rPr>
                        <a:t>Classification</a:t>
                      </a:r>
                    </a:p>
                  </a:txBody>
                  <a:tcPr>
                    <a:noFill/>
                  </a:tcPr>
                </a:tc>
                <a:extLst>
                  <a:ext uri="{0D108BD9-81ED-4DB2-BD59-A6C34878D82A}">
                    <a16:rowId xmlns:a16="http://schemas.microsoft.com/office/drawing/2014/main" val="323463407"/>
                  </a:ext>
                </a:extLst>
              </a:tr>
              <a:tr h="1020550">
                <a:tc>
                  <a:txBody>
                    <a:bodyPr/>
                    <a:lstStyle/>
                    <a:p>
                      <a:pPr algn="ctr"/>
                      <a:r>
                        <a:rPr lang="en-US" sz="7200" b="1" dirty="0">
                          <a:latin typeface="Calibri Light"/>
                        </a:rPr>
                        <a:t>72% (F</a:t>
                      </a:r>
                      <a:r>
                        <a:rPr lang="en-US" sz="7200" b="1" baseline="-25000" dirty="0">
                          <a:latin typeface="Calibri Light"/>
                        </a:rPr>
                        <a:t>1</a:t>
                      </a:r>
                      <a:r>
                        <a:rPr lang="en-US" sz="7200" b="1" dirty="0">
                          <a:latin typeface="Calibri Light"/>
                        </a:rPr>
                        <a:t> = 0.073)</a:t>
                      </a:r>
                    </a:p>
                  </a:txBody>
                  <a:tcPr>
                    <a:noFill/>
                  </a:tcPr>
                </a:tc>
                <a:extLst>
                  <a:ext uri="{0D108BD9-81ED-4DB2-BD59-A6C34878D82A}">
                    <a16:rowId xmlns:a16="http://schemas.microsoft.com/office/drawing/2014/main" val="172143717"/>
                  </a:ext>
                </a:extLst>
              </a:tr>
              <a:tr h="1020550">
                <a:tc>
                  <a:txBody>
                    <a:bodyPr/>
                    <a:lstStyle/>
                    <a:p>
                      <a:pPr lvl="0" algn="ctr">
                        <a:buNone/>
                      </a:pPr>
                      <a:r>
                        <a:rPr lang="en-US" sz="7200" b="0">
                          <a:latin typeface="Calibri Light"/>
                        </a:rPr>
                        <a:t>Counting</a:t>
                      </a:r>
                    </a:p>
                  </a:txBody>
                  <a:tcPr>
                    <a:noFill/>
                  </a:tcPr>
                </a:tc>
                <a:extLst>
                  <a:ext uri="{0D108BD9-81ED-4DB2-BD59-A6C34878D82A}">
                    <a16:rowId xmlns:a16="http://schemas.microsoft.com/office/drawing/2014/main" val="3745294678"/>
                  </a:ext>
                </a:extLst>
              </a:tr>
              <a:tr h="1020550">
                <a:tc>
                  <a:txBody>
                    <a:bodyPr/>
                    <a:lstStyle/>
                    <a:p>
                      <a:pPr lvl="0" algn="ctr">
                        <a:buNone/>
                      </a:pPr>
                      <a:r>
                        <a:rPr lang="en-US" sz="7200" b="1" dirty="0">
                          <a:latin typeface="Calibri Light"/>
                        </a:rPr>
                        <a:t>71%</a:t>
                      </a:r>
                    </a:p>
                  </a:txBody>
                  <a:tcPr>
                    <a:noFill/>
                  </a:tcPr>
                </a:tc>
                <a:extLst>
                  <a:ext uri="{0D108BD9-81ED-4DB2-BD59-A6C34878D82A}">
                    <a16:rowId xmlns:a16="http://schemas.microsoft.com/office/drawing/2014/main" val="2753899957"/>
                  </a:ext>
                </a:extLst>
              </a:tr>
            </a:tbl>
          </a:graphicData>
        </a:graphic>
      </p:graphicFrame>
      <p:sp>
        <p:nvSpPr>
          <p:cNvPr id="36" name="TextBox 35">
            <a:extLst>
              <a:ext uri="{FF2B5EF4-FFF2-40B4-BE49-F238E27FC236}">
                <a16:creationId xmlns:a16="http://schemas.microsoft.com/office/drawing/2014/main" id="{ED1BB2D9-DBEA-4E87-B10B-459BCD9253C2}"/>
              </a:ext>
            </a:extLst>
          </p:cNvPr>
          <p:cNvSpPr txBox="1"/>
          <p:nvPr/>
        </p:nvSpPr>
        <p:spPr>
          <a:xfrm>
            <a:off x="24884473" y="11609964"/>
            <a:ext cx="17863691" cy="2041585"/>
          </a:xfrm>
          <a:prstGeom prst="rect">
            <a:avLst/>
          </a:prstGeom>
          <a:noFill/>
        </p:spPr>
        <p:txBody>
          <a:bodyPr wrap="square" rtlCol="0" anchor="t">
            <a:spAutoFit/>
          </a:bodyPr>
          <a:lstStyle/>
          <a:p>
            <a:pPr algn="just">
              <a:spcAft>
                <a:spcPts val="400"/>
              </a:spcAft>
            </a:pPr>
            <a:r>
              <a:rPr lang="en-US" sz="2400" dirty="0">
                <a:latin typeface="Calibri Light"/>
                <a:cs typeface="Calibri Light"/>
              </a:rPr>
              <a:t>Figure 3 shows renderings of a subset of our engineered datasets.</a:t>
            </a:r>
            <a:endParaRPr lang="en-US" sz="2400" dirty="0">
              <a:latin typeface="Calibri"/>
              <a:cs typeface="Calibri"/>
            </a:endParaRPr>
          </a:p>
          <a:p>
            <a:pPr algn="just">
              <a:spcAft>
                <a:spcPts val="400"/>
              </a:spcAft>
            </a:pPr>
            <a:r>
              <a:rPr lang="en-US" sz="2400" dirty="0">
                <a:latin typeface="Calibri Light"/>
                <a:cs typeface="Calibri Light"/>
              </a:rPr>
              <a:t>Left operand (input): Chicago police precinct (top left), waterways (bottom left), food service businesses (bottom right), and uninhabitable buildings (top right).</a:t>
            </a:r>
          </a:p>
          <a:p>
            <a:pPr algn="just">
              <a:spcAft>
                <a:spcPts val="400"/>
              </a:spcAft>
            </a:pPr>
            <a:r>
              <a:rPr lang="en-US" sz="2400" dirty="0">
                <a:latin typeface="Calibri Light"/>
                <a:cs typeface="Calibri Light"/>
              </a:rPr>
              <a:t>Right operand (output): Crime locations for a location and date (cropped out non-crime part of image). Each pixel is a crime. After training NNs, we engineered the images dataset, and then ran several iterations of CNNs. Our best results are on the far right.</a:t>
            </a:r>
            <a:endParaRPr lang="en-US" sz="2400" dirty="0">
              <a:cs typeface="Calibri"/>
            </a:endParaRPr>
          </a:p>
        </p:txBody>
      </p:sp>
      <p:sp>
        <p:nvSpPr>
          <p:cNvPr id="25" name="Equals 24">
            <a:extLst>
              <a:ext uri="{FF2B5EF4-FFF2-40B4-BE49-F238E27FC236}">
                <a16:creationId xmlns:a16="http://schemas.microsoft.com/office/drawing/2014/main" id="{09195A86-8DF5-4A06-AF92-7FF75A90DC81}"/>
              </a:ext>
            </a:extLst>
          </p:cNvPr>
          <p:cNvSpPr/>
          <p:nvPr/>
        </p:nvSpPr>
        <p:spPr>
          <a:xfrm>
            <a:off x="34686619" y="8328988"/>
            <a:ext cx="914400" cy="91440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6B4DD826-E820-4358-B7BC-9F642BC4BBD2}"/>
              </a:ext>
            </a:extLst>
          </p:cNvPr>
          <p:cNvSpPr txBox="1"/>
          <p:nvPr/>
        </p:nvSpPr>
        <p:spPr>
          <a:xfrm>
            <a:off x="13069774" y="16603606"/>
            <a:ext cx="11005219" cy="1754326"/>
          </a:xfrm>
          <a:prstGeom prst="rect">
            <a:avLst/>
          </a:prstGeom>
          <a:noFill/>
        </p:spPr>
        <p:txBody>
          <a:bodyPr wrap="square" rtlCol="0" anchor="t">
            <a:spAutoFit/>
          </a:bodyPr>
          <a:lstStyle/>
          <a:p>
            <a:pPr algn="just"/>
            <a:r>
              <a:rPr lang="en-US" sz="3600">
                <a:latin typeface="Calibri Light"/>
                <a:cs typeface="Calibri Light"/>
              </a:rPr>
              <a:t>A SVN and deep NN was used to baseline our data and verify our assumption that crime can be predicted before attempting more complex models.</a:t>
            </a:r>
          </a:p>
        </p:txBody>
      </p:sp>
      <p:sp>
        <p:nvSpPr>
          <p:cNvPr id="44" name="TextBox 43">
            <a:extLst>
              <a:ext uri="{FF2B5EF4-FFF2-40B4-BE49-F238E27FC236}">
                <a16:creationId xmlns:a16="http://schemas.microsoft.com/office/drawing/2014/main" id="{6923C25E-9137-4B5B-A469-627A0FE4D8E2}"/>
              </a:ext>
            </a:extLst>
          </p:cNvPr>
          <p:cNvSpPr txBox="1"/>
          <p:nvPr/>
        </p:nvSpPr>
        <p:spPr>
          <a:xfrm>
            <a:off x="13069774" y="26662005"/>
            <a:ext cx="11005219" cy="2616101"/>
          </a:xfrm>
          <a:prstGeom prst="rect">
            <a:avLst/>
          </a:prstGeom>
          <a:noFill/>
        </p:spPr>
        <p:txBody>
          <a:bodyPr wrap="square" rtlCol="0" anchor="t">
            <a:spAutoFit/>
          </a:bodyPr>
          <a:lstStyle/>
          <a:p>
            <a:pPr algn="just"/>
            <a:r>
              <a:rPr lang="en-US" sz="3600" dirty="0">
                <a:latin typeface="Calibri Light"/>
                <a:cs typeface="Calibri Light"/>
              </a:rPr>
              <a:t>This network performed a classification that predicted the probability distribution of crime categories (35 total) for a given Chicago city block.</a:t>
            </a:r>
            <a:endParaRPr lang="en-US" sz="2400" dirty="0">
              <a:latin typeface="Calibri Light"/>
              <a:cs typeface="Calibri Light"/>
            </a:endParaRPr>
          </a:p>
          <a:p>
            <a:pPr algn="just"/>
            <a:endParaRPr lang="en-US" sz="2000" dirty="0">
              <a:latin typeface="Calibri Light"/>
              <a:cs typeface="Calibri Light"/>
            </a:endParaRPr>
          </a:p>
          <a:p>
            <a:pPr algn="just"/>
            <a:r>
              <a:rPr lang="en-US" sz="3600" b="1" dirty="0">
                <a:latin typeface="Calibri Light"/>
                <a:cs typeface="Calibri Light"/>
              </a:rPr>
              <a:t>Most Common Categories of Crime in Chicago</a:t>
            </a:r>
          </a:p>
        </p:txBody>
      </p:sp>
      <p:sp>
        <p:nvSpPr>
          <p:cNvPr id="45" name="TextBox 44">
            <a:extLst>
              <a:ext uri="{FF2B5EF4-FFF2-40B4-BE49-F238E27FC236}">
                <a16:creationId xmlns:a16="http://schemas.microsoft.com/office/drawing/2014/main" id="{F1CD0544-C6FA-4DF2-B009-008455D1344C}"/>
              </a:ext>
            </a:extLst>
          </p:cNvPr>
          <p:cNvSpPr txBox="1"/>
          <p:nvPr/>
        </p:nvSpPr>
        <p:spPr>
          <a:xfrm>
            <a:off x="14023930" y="29245231"/>
            <a:ext cx="4246611" cy="1754326"/>
          </a:xfrm>
          <a:prstGeom prst="rect">
            <a:avLst/>
          </a:prstGeom>
          <a:noFill/>
        </p:spPr>
        <p:txBody>
          <a:bodyPr wrap="square" rtlCol="0" anchor="t">
            <a:spAutoFit/>
          </a:bodyPr>
          <a:lstStyle/>
          <a:p>
            <a:pPr marL="571500" indent="-571500" algn="just">
              <a:buFont typeface="Arial"/>
              <a:buChar char="•"/>
            </a:pPr>
            <a:r>
              <a:rPr lang="en-US" sz="3600">
                <a:latin typeface="Calibri Light"/>
                <a:cs typeface="Calibri Light"/>
              </a:rPr>
              <a:t>Theft</a:t>
            </a:r>
            <a:endParaRPr lang="en-US">
              <a:latin typeface="Calibri"/>
              <a:cs typeface="Calibri"/>
            </a:endParaRPr>
          </a:p>
          <a:p>
            <a:pPr marL="571500" indent="-571500" algn="just">
              <a:buFont typeface="Arial"/>
              <a:buChar char="•"/>
            </a:pPr>
            <a:r>
              <a:rPr lang="en-US" sz="3600">
                <a:latin typeface="Calibri Light"/>
                <a:cs typeface="Calibri Light"/>
              </a:rPr>
              <a:t>Battery</a:t>
            </a:r>
            <a:endParaRPr lang="en-US">
              <a:latin typeface="Calibri"/>
              <a:cs typeface="Calibri"/>
            </a:endParaRPr>
          </a:p>
          <a:p>
            <a:pPr marL="571500" indent="-571500" algn="just">
              <a:buFont typeface="Arial"/>
              <a:buChar char="•"/>
            </a:pPr>
            <a:r>
              <a:rPr lang="en-US" sz="3600">
                <a:latin typeface="Calibri Light"/>
                <a:cs typeface="Calibri Light"/>
              </a:rPr>
              <a:t>Criminal Damage</a:t>
            </a:r>
          </a:p>
        </p:txBody>
      </p:sp>
      <p:sp>
        <p:nvSpPr>
          <p:cNvPr id="46" name="TextBox 45">
            <a:extLst>
              <a:ext uri="{FF2B5EF4-FFF2-40B4-BE49-F238E27FC236}">
                <a16:creationId xmlns:a16="http://schemas.microsoft.com/office/drawing/2014/main" id="{CABA6E83-7E2E-4613-A8A5-DBE0BB98029E}"/>
              </a:ext>
            </a:extLst>
          </p:cNvPr>
          <p:cNvSpPr txBox="1"/>
          <p:nvPr/>
        </p:nvSpPr>
        <p:spPr>
          <a:xfrm>
            <a:off x="19331425" y="29245230"/>
            <a:ext cx="4246611" cy="1754326"/>
          </a:xfrm>
          <a:prstGeom prst="rect">
            <a:avLst/>
          </a:prstGeom>
          <a:noFill/>
        </p:spPr>
        <p:txBody>
          <a:bodyPr wrap="square" rtlCol="0" anchor="t">
            <a:spAutoFit/>
          </a:bodyPr>
          <a:lstStyle/>
          <a:p>
            <a:pPr marL="571500" indent="-571500" algn="just">
              <a:buFont typeface="Arial"/>
              <a:buChar char="•"/>
            </a:pPr>
            <a:r>
              <a:rPr lang="en-US" sz="3600" dirty="0">
                <a:latin typeface="Calibri Light"/>
                <a:cs typeface="Calibri Light"/>
              </a:rPr>
              <a:t>Narcotics</a:t>
            </a:r>
            <a:endParaRPr lang="en-US" dirty="0"/>
          </a:p>
          <a:p>
            <a:pPr marL="571500" indent="-571500" algn="just">
              <a:buFont typeface="Arial"/>
              <a:buChar char="•"/>
            </a:pPr>
            <a:r>
              <a:rPr lang="en-US" sz="3600" dirty="0">
                <a:latin typeface="Calibri Light"/>
                <a:cs typeface="Calibri Light"/>
              </a:rPr>
              <a:t>Assault</a:t>
            </a:r>
            <a:endParaRPr lang="en-US" dirty="0">
              <a:latin typeface="Calibri"/>
              <a:cs typeface="Calibri"/>
            </a:endParaRPr>
          </a:p>
          <a:p>
            <a:pPr marL="571500" indent="-571500" algn="just">
              <a:buFont typeface="Arial"/>
              <a:buChar char="•"/>
            </a:pPr>
            <a:r>
              <a:rPr lang="en-US" sz="3600" dirty="0">
                <a:latin typeface="Calibri Light"/>
                <a:cs typeface="Calibri Light"/>
              </a:rPr>
              <a:t>Burglary</a:t>
            </a:r>
          </a:p>
        </p:txBody>
      </p:sp>
      <p:sp>
        <p:nvSpPr>
          <p:cNvPr id="49" name="TextBox 48">
            <a:extLst>
              <a:ext uri="{FF2B5EF4-FFF2-40B4-BE49-F238E27FC236}">
                <a16:creationId xmlns:a16="http://schemas.microsoft.com/office/drawing/2014/main" id="{4D576B84-F4A5-4E3F-AE2F-0E13B0EFC92D}"/>
              </a:ext>
            </a:extLst>
          </p:cNvPr>
          <p:cNvSpPr txBox="1"/>
          <p:nvPr/>
        </p:nvSpPr>
        <p:spPr>
          <a:xfrm>
            <a:off x="24884472" y="20281738"/>
            <a:ext cx="17846791" cy="4524315"/>
          </a:xfrm>
          <a:prstGeom prst="rect">
            <a:avLst/>
          </a:prstGeom>
          <a:noFill/>
        </p:spPr>
        <p:txBody>
          <a:bodyPr wrap="square" rtlCol="0" anchor="t">
            <a:spAutoFit/>
          </a:bodyPr>
          <a:lstStyle/>
          <a:p>
            <a:pPr algn="just"/>
            <a:r>
              <a:rPr lang="en-US" sz="3600" dirty="0">
                <a:latin typeface="Calibri Light"/>
                <a:cs typeface="Calibri Light"/>
              </a:rPr>
              <a:t>Crime is highly predictable.  During phone interviews conducted for this research project, both a New York City Police officer and District of Columbia Metropolitan Police officer stated confidently that intuitive knowledge of a community, including its businesses, layout, and members, can provide enough knowledge to predict and prevent criminal activity.  Our research corroborates this, showing that a minimum of 71% of crime in Chicago can be accurately forecast, both in category (sexual assault, theft, narcotics, etc.) and location (precision of about a city block). Our low F1 score is a result of class imbalance.  We attempted to solve this, with limited success.  Class imbalance remains a challenge for future research with this dataset.</a:t>
            </a:r>
          </a:p>
        </p:txBody>
      </p:sp>
      <p:sp>
        <p:nvSpPr>
          <p:cNvPr id="50" name="Rectangle 49">
            <a:extLst>
              <a:ext uri="{FF2B5EF4-FFF2-40B4-BE49-F238E27FC236}">
                <a16:creationId xmlns:a16="http://schemas.microsoft.com/office/drawing/2014/main" id="{0C898BCF-D0F8-4FB6-A348-CAAFFC5BCCA4}"/>
              </a:ext>
            </a:extLst>
          </p:cNvPr>
          <p:cNvSpPr/>
          <p:nvPr/>
        </p:nvSpPr>
        <p:spPr>
          <a:xfrm>
            <a:off x="24884473" y="24915375"/>
            <a:ext cx="17846790" cy="18395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dirty="0"/>
              <a:t>Challenges for Future Work</a:t>
            </a:r>
            <a:endParaRPr lang="en-US" dirty="0"/>
          </a:p>
        </p:txBody>
      </p:sp>
      <p:sp>
        <p:nvSpPr>
          <p:cNvPr id="51" name="TextBox 50">
            <a:extLst>
              <a:ext uri="{FF2B5EF4-FFF2-40B4-BE49-F238E27FC236}">
                <a16:creationId xmlns:a16="http://schemas.microsoft.com/office/drawing/2014/main" id="{395905CB-1E38-418D-889A-1FF603663B4F}"/>
              </a:ext>
            </a:extLst>
          </p:cNvPr>
          <p:cNvSpPr txBox="1"/>
          <p:nvPr/>
        </p:nvSpPr>
        <p:spPr>
          <a:xfrm>
            <a:off x="24884472" y="26955476"/>
            <a:ext cx="17863689" cy="5078313"/>
          </a:xfrm>
          <a:prstGeom prst="rect">
            <a:avLst/>
          </a:prstGeom>
          <a:noFill/>
        </p:spPr>
        <p:txBody>
          <a:bodyPr wrap="square" rtlCol="0" anchor="t">
            <a:spAutoFit/>
          </a:bodyPr>
          <a:lstStyle/>
          <a:p>
            <a:pPr marL="571500" indent="-571500" algn="just">
              <a:buFont typeface="Arial"/>
              <a:buChar char="•"/>
            </a:pPr>
            <a:r>
              <a:rPr lang="en-US" sz="3600" dirty="0">
                <a:latin typeface="Calibri Light"/>
                <a:cs typeface="Calibri Light"/>
              </a:rPr>
              <a:t>Many crimes are committed in concentrated areas, causing overlap and thus ambiguous category predictions.  Filtering or weighting training examples from sparsely clustered areas might increase classification accuracy.</a:t>
            </a:r>
          </a:p>
          <a:p>
            <a:pPr marL="571500" indent="-571500" algn="just">
              <a:buFont typeface="Arial"/>
              <a:buChar char="•"/>
            </a:pPr>
            <a:r>
              <a:rPr lang="en-US" sz="3600" dirty="0">
                <a:latin typeface="Calibri Light"/>
                <a:cs typeface="Calibri Light"/>
              </a:rPr>
              <a:t>Criminal activity in Chicago exhibits significant class imbalance.  Theft is ten times more common than battery, which similarly more common than criminal damage.  This biased our training and could be solved using filtering, likely increasing F1 score.</a:t>
            </a:r>
          </a:p>
          <a:p>
            <a:pPr marL="571500" indent="-571500" algn="just">
              <a:buFont typeface="Arial"/>
              <a:buChar char="•"/>
            </a:pPr>
            <a:r>
              <a:rPr lang="en-US" sz="3600" dirty="0">
                <a:latin typeface="Calibri Light"/>
                <a:cs typeface="Calibri Light"/>
              </a:rPr>
              <a:t>Datasets describing criminal activity are available from many other cities.  Our training set could be augmented by these data.  Alternatively, transfer learning could be applied to use our trained networks to predict crime in locations other than Chicago.</a:t>
            </a:r>
          </a:p>
        </p:txBody>
      </p:sp>
    </p:spTree>
    <p:extLst>
      <p:ext uri="{BB962C8B-B14F-4D97-AF65-F5344CB8AC3E}">
        <p14:creationId xmlns:p14="http://schemas.microsoft.com/office/powerpoint/2010/main" val="911795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433</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Ayub</dc:creator>
  <cp:lastModifiedBy>Muhammad Ayub</cp:lastModifiedBy>
  <cp:revision>12</cp:revision>
  <cp:lastPrinted>2018-12-14T11:34:25Z</cp:lastPrinted>
  <dcterms:created xsi:type="dcterms:W3CDTF">2018-12-10T04:11:33Z</dcterms:created>
  <dcterms:modified xsi:type="dcterms:W3CDTF">2018-12-14T13:54:19Z</dcterms:modified>
</cp:coreProperties>
</file>