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ABAA0A-228C-4602-8AE3-DEB8C4B9E6BA}"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ABAA0A-228C-4602-8AE3-DEB8C4B9E6BA}"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ABAA0A-228C-4602-8AE3-DEB8C4B9E6BA}"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ABAA0A-228C-4602-8AE3-DEB8C4B9E6BA}"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BAA0A-228C-4602-8AE3-DEB8C4B9E6BA}" type="datetimeFigureOut">
              <a:rPr lang="en-US" smtClean="0"/>
              <a:pPr/>
              <a:t>14-May-23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ABAA0A-228C-4602-8AE3-DEB8C4B9E6BA}" type="datetimeFigureOut">
              <a:rPr lang="en-US" smtClean="0"/>
              <a:pPr/>
              <a:t>14-May-23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ABAA0A-228C-4602-8AE3-DEB8C4B9E6BA}" type="datetimeFigureOut">
              <a:rPr lang="en-US" smtClean="0"/>
              <a:pPr/>
              <a:t>14-May-23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ABAA0A-228C-4602-8AE3-DEB8C4B9E6BA}" type="datetimeFigureOut">
              <a:rPr lang="en-US" smtClean="0"/>
              <a:pPr/>
              <a:t>14-May-23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BAA0A-228C-4602-8AE3-DEB8C4B9E6BA}" type="datetimeFigureOut">
              <a:rPr lang="en-US" smtClean="0"/>
              <a:pPr/>
              <a:t>14-May-23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BAA0A-228C-4602-8AE3-DEB8C4B9E6BA}" type="datetimeFigureOut">
              <a:rPr lang="en-US" smtClean="0"/>
              <a:pPr/>
              <a:t>14-May-23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BAA0A-228C-4602-8AE3-DEB8C4B9E6BA}" type="datetimeFigureOut">
              <a:rPr lang="en-US" smtClean="0"/>
              <a:pPr/>
              <a:t>14-May-23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65F5D-B9C3-4000-A2D9-62D44FF5B9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BAA0A-228C-4602-8AE3-DEB8C4B9E6BA}" type="datetimeFigureOut">
              <a:rPr lang="en-US" smtClean="0"/>
              <a:pPr/>
              <a:t>14-May-23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65F5D-B9C3-4000-A2D9-62D44FF5B9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F0"/>
                </a:solidFill>
                <a:latin typeface="Algerian" pitchFamily="82" charset="0"/>
              </a:rPr>
              <a:t>Topic:-</a:t>
            </a:r>
            <a:endParaRPr lang="en-US" dirty="0">
              <a:solidFill>
                <a:srgbClr val="00B0F0"/>
              </a:solidFill>
              <a:latin typeface="Algerian" pitchFamily="82" charset="0"/>
            </a:endParaRPr>
          </a:p>
        </p:txBody>
      </p:sp>
      <p:sp>
        <p:nvSpPr>
          <p:cNvPr id="3" name="Subtitle 2"/>
          <p:cNvSpPr>
            <a:spLocks noGrp="1"/>
          </p:cNvSpPr>
          <p:nvPr>
            <p:ph type="subTitle" idx="1"/>
          </p:nvPr>
        </p:nvSpPr>
        <p:spPr/>
        <p:txBody>
          <a:bodyPr/>
          <a:lstStyle/>
          <a:p>
            <a:r>
              <a:rPr lang="en-US" dirty="0" err="1" smtClean="0">
                <a:solidFill>
                  <a:srgbClr val="FF0000"/>
                </a:solidFill>
                <a:latin typeface="Algerian" pitchFamily="82" charset="0"/>
              </a:rPr>
              <a:t>Diwali</a:t>
            </a:r>
            <a:r>
              <a:rPr lang="en-US" dirty="0" smtClean="0">
                <a:solidFill>
                  <a:srgbClr val="FF0000"/>
                </a:solidFill>
                <a:latin typeface="Algerian" pitchFamily="82" charset="0"/>
              </a:rPr>
              <a:t> sales prediction</a:t>
            </a:r>
            <a:endParaRPr lang="en-US" dirty="0">
              <a:solidFill>
                <a:srgbClr val="FF0000"/>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lgerian" pitchFamily="82" charset="0"/>
              </a:rPr>
              <a:t>graph</a:t>
            </a:r>
            <a:endParaRPr lang="en-US" dirty="0">
              <a:solidFill>
                <a:srgbClr val="FF0000"/>
              </a:solidFill>
              <a:latin typeface="Algerian" pitchFamily="82" charset="0"/>
            </a:endParaRPr>
          </a:p>
        </p:txBody>
      </p:sp>
      <p:pic>
        <p:nvPicPr>
          <p:cNvPr id="17410" name="Picture 2"/>
          <p:cNvPicPr>
            <a:picLocks noGrp="1" noChangeAspect="1" noChangeArrowheads="1"/>
          </p:cNvPicPr>
          <p:nvPr>
            <p:ph idx="1"/>
          </p:nvPr>
        </p:nvPicPr>
        <p:blipFill>
          <a:blip r:embed="rId2"/>
          <a:srcRect/>
          <a:stretch>
            <a:fillRect/>
          </a:stretch>
        </p:blipFill>
        <p:spPr bwMode="auto">
          <a:xfrm>
            <a:off x="152400" y="1981200"/>
            <a:ext cx="8686800" cy="3657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lumMod val="75000"/>
                  </a:schemeClr>
                </a:solidFill>
                <a:latin typeface="Algerian" pitchFamily="82" charset="0"/>
              </a:rPr>
              <a:t>Exploratory Data Analysis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F0000"/>
                </a:solidFill>
                <a:latin typeface="Algerian" pitchFamily="82" charset="0"/>
              </a:rPr>
              <a:t>Customer demographics (age, gender, occupation) and their impact on sales:</a:t>
            </a:r>
          </a:p>
          <a:p>
            <a:r>
              <a:rPr lang="en-US" dirty="0"/>
              <a:t>We found that the age group 26-35 had the highest number of customers and spent the most during the </a:t>
            </a:r>
            <a:r>
              <a:rPr lang="en-US" dirty="0" err="1"/>
              <a:t>Diwali</a:t>
            </a:r>
            <a:r>
              <a:rPr lang="en-US" dirty="0"/>
              <a:t> sale. </a:t>
            </a:r>
            <a:r>
              <a:rPr lang="en-US" dirty="0" smtClean="0"/>
              <a:t>female </a:t>
            </a:r>
            <a:r>
              <a:rPr lang="en-US" dirty="0"/>
              <a:t>spent more than </a:t>
            </a:r>
            <a:r>
              <a:rPr lang="en-US" dirty="0" smtClean="0"/>
              <a:t>men </a:t>
            </a:r>
            <a:r>
              <a:rPr lang="en-US" dirty="0"/>
              <a:t>during the sale, and professionals spent the most among all occupations.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lgerian" pitchFamily="82" charset="0"/>
              </a:rPr>
              <a:t>Graph</a:t>
            </a:r>
            <a:endParaRPr lang="en-US" dirty="0">
              <a:solidFill>
                <a:srgbClr val="FF0000"/>
              </a:solidFill>
              <a:latin typeface="Algerian" pitchFamily="82" charset="0"/>
            </a:endParaRPr>
          </a:p>
        </p:txBody>
      </p:sp>
      <p:pic>
        <p:nvPicPr>
          <p:cNvPr id="18434" name="Picture 2"/>
          <p:cNvPicPr>
            <a:picLocks noGrp="1" noChangeAspect="1" noChangeArrowheads="1"/>
          </p:cNvPicPr>
          <p:nvPr>
            <p:ph idx="1"/>
          </p:nvPr>
        </p:nvPicPr>
        <p:blipFill>
          <a:blip r:embed="rId2"/>
          <a:srcRect/>
          <a:stretch>
            <a:fillRect/>
          </a:stretch>
        </p:blipFill>
        <p:spPr bwMode="auto">
          <a:xfrm>
            <a:off x="228600" y="1752600"/>
            <a:ext cx="8229600" cy="2196746"/>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1371600" y="4191000"/>
            <a:ext cx="58293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latin typeface="Algerian" pitchFamily="82" charset="0"/>
              </a:rPr>
              <a:t>Machine Learning Models</a:t>
            </a:r>
          </a:p>
        </p:txBody>
      </p:sp>
      <p:sp>
        <p:nvSpPr>
          <p:cNvPr id="3" name="Content Placeholder 2"/>
          <p:cNvSpPr>
            <a:spLocks noGrp="1"/>
          </p:cNvSpPr>
          <p:nvPr>
            <p:ph idx="1"/>
          </p:nvPr>
        </p:nvSpPr>
        <p:spPr>
          <a:xfrm>
            <a:off x="457200" y="1524000"/>
            <a:ext cx="8229600" cy="4602163"/>
          </a:xfrm>
        </p:spPr>
        <p:txBody>
          <a:bodyPr>
            <a:normAutofit fontScale="47500" lnSpcReduction="20000"/>
          </a:bodyPr>
          <a:lstStyle/>
          <a:p>
            <a:endParaRPr lang="en-US" dirty="0" smtClean="0"/>
          </a:p>
          <a:p>
            <a:r>
              <a:rPr lang="en-US" sz="3400" dirty="0" smtClean="0"/>
              <a:t>For </a:t>
            </a:r>
            <a:r>
              <a:rPr lang="en-US" sz="3400" dirty="0"/>
              <a:t>predicting </a:t>
            </a:r>
            <a:r>
              <a:rPr lang="en-US" sz="3400" dirty="0" err="1"/>
              <a:t>Diwali</a:t>
            </a:r>
            <a:r>
              <a:rPr lang="en-US" sz="3400" dirty="0"/>
              <a:t> sales, we used the following machine learning algorithms:</a:t>
            </a:r>
          </a:p>
          <a:p>
            <a:r>
              <a:rPr lang="en-US" sz="3400" dirty="0">
                <a:solidFill>
                  <a:srgbClr val="FF0000"/>
                </a:solidFill>
                <a:latin typeface="Algerian" pitchFamily="82" charset="0"/>
              </a:rPr>
              <a:t>Linear Regression: </a:t>
            </a:r>
            <a:r>
              <a:rPr lang="en-US" sz="3400" dirty="0"/>
              <a:t>Linear regression is a simple and effective algorithm that we used to predict the sales amount based on the given customer and product data. We trained the model on the training dataset and then used it to make predictions on the test </a:t>
            </a:r>
            <a:r>
              <a:rPr lang="en-US" sz="3400" dirty="0" smtClean="0"/>
              <a:t>dataset.</a:t>
            </a:r>
          </a:p>
          <a:p>
            <a:r>
              <a:rPr lang="en-US" sz="3400" dirty="0" smtClean="0">
                <a:solidFill>
                  <a:srgbClr val="FF0000"/>
                </a:solidFill>
                <a:latin typeface="Algerian" pitchFamily="82" charset="0"/>
              </a:rPr>
              <a:t>Gradient Boosting: </a:t>
            </a:r>
            <a:r>
              <a:rPr lang="en-US" sz="3400" dirty="0" smtClean="0"/>
              <a:t>is a machine learning algorithm that is widely used for regression and classification tasks. It is an ensemble method that combines multiple weak predictive models, typically decision trees, to create a strong predictive model. The algorithm builds the model in a stage-wise manner, where each new model corrects the mistakes made by the previous models</a:t>
            </a:r>
          </a:p>
          <a:p>
            <a:r>
              <a:rPr lang="en-US" sz="3400" dirty="0" smtClean="0">
                <a:solidFill>
                  <a:srgbClr val="FF0000"/>
                </a:solidFill>
                <a:latin typeface="Algerian" pitchFamily="82" charset="0"/>
              </a:rPr>
              <a:t>Random </a:t>
            </a:r>
            <a:r>
              <a:rPr lang="en-US" sz="3400" dirty="0">
                <a:solidFill>
                  <a:srgbClr val="FF0000"/>
                </a:solidFill>
                <a:latin typeface="Algerian" pitchFamily="82" charset="0"/>
              </a:rPr>
              <a:t>Forest: </a:t>
            </a:r>
            <a:r>
              <a:rPr lang="en-US" sz="3400" dirty="0"/>
              <a:t>Random forest is a popular ensemble learning algorithm that we used to predict sales. We trained multiple decision tree models on different subsets of the training data and then combined their results to make the final prediction</a:t>
            </a:r>
            <a:r>
              <a:rPr lang="en-US" sz="3400" dirty="0" smtClean="0"/>
              <a:t>.</a:t>
            </a:r>
          </a:p>
          <a:p>
            <a:r>
              <a:rPr lang="en-US" sz="3400" dirty="0" smtClean="0">
                <a:solidFill>
                  <a:srgbClr val="FF0000"/>
                </a:solidFill>
                <a:latin typeface="Algerian" pitchFamily="82" charset="0"/>
              </a:rPr>
              <a:t>decision tree algorithm </a:t>
            </a:r>
            <a:r>
              <a:rPr lang="en-US" sz="3400" dirty="0" smtClean="0">
                <a:latin typeface="Algerian" pitchFamily="82" charset="0"/>
              </a:rPr>
              <a:t>:-</a:t>
            </a:r>
            <a:r>
              <a:rPr lang="en-US" sz="3400" dirty="0" smtClean="0"/>
              <a:t>decision tree algorithm is a machine learning algorithm that can be used for predictive modeling tasks, such as predicting </a:t>
            </a:r>
            <a:r>
              <a:rPr lang="en-US" sz="3400" dirty="0" err="1" smtClean="0"/>
              <a:t>Diwali</a:t>
            </a:r>
            <a:r>
              <a:rPr lang="en-US" sz="3400" dirty="0" smtClean="0"/>
              <a:t> sales. It is a supervised learning algorithm that builds a tree-like model of decisions and their possible consequences. Each internal node of the tree represents a feature or attribute, and each leaf node represents a class or a prediction</a:t>
            </a:r>
            <a:endParaRPr lang="en-US" sz="3400" dirty="0"/>
          </a:p>
          <a:p>
            <a:r>
              <a:rPr lang="en-US" sz="3400" dirty="0" smtClean="0"/>
              <a:t>After </a:t>
            </a:r>
            <a:r>
              <a:rPr lang="en-US" sz="3400" dirty="0"/>
              <a:t>training and tuning our models, we evaluated their performance on the test data using metrics such as Mean Absolute Error (MAE), Mean Squared Error (MSE), and R-squared score. The best-performing model was selected for predicting </a:t>
            </a:r>
            <a:r>
              <a:rPr lang="en-US" sz="3400" dirty="0" err="1"/>
              <a:t>Diwali</a:t>
            </a:r>
            <a:r>
              <a:rPr lang="en-US" sz="3400" dirty="0"/>
              <a:t> sales on new data.</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lgerian" pitchFamily="82" charset="0"/>
              </a:rPr>
              <a:t>Results and Conclusion</a:t>
            </a:r>
          </a:p>
        </p:txBody>
      </p:sp>
      <p:sp>
        <p:nvSpPr>
          <p:cNvPr id="3" name="Content Placeholder 2"/>
          <p:cNvSpPr>
            <a:spLocks noGrp="1"/>
          </p:cNvSpPr>
          <p:nvPr>
            <p:ph idx="1"/>
          </p:nvPr>
        </p:nvSpPr>
        <p:spPr/>
        <p:txBody>
          <a:bodyPr>
            <a:normAutofit fontScale="70000" lnSpcReduction="20000"/>
          </a:bodyPr>
          <a:lstStyle/>
          <a:p>
            <a:r>
              <a:rPr lang="en-US" dirty="0"/>
              <a:t>Based on our analysis, </a:t>
            </a:r>
            <a:r>
              <a:rPr lang="en-US" dirty="0" smtClean="0"/>
              <a:t>the </a:t>
            </a:r>
            <a:r>
              <a:rPr lang="en-US" dirty="0" err="1" smtClean="0"/>
              <a:t>GradientBoosting</a:t>
            </a:r>
            <a:r>
              <a:rPr lang="en-US" dirty="0" smtClean="0"/>
              <a:t> algorithm performed </a:t>
            </a:r>
            <a:r>
              <a:rPr lang="en-US" dirty="0"/>
              <a:t>the best in predicting </a:t>
            </a:r>
            <a:r>
              <a:rPr lang="en-US" dirty="0" err="1"/>
              <a:t>Diwali</a:t>
            </a:r>
            <a:r>
              <a:rPr lang="en-US" dirty="0"/>
              <a:t> sales. Using this model, we made sales predictions for the upcoming </a:t>
            </a:r>
            <a:r>
              <a:rPr lang="en-US" dirty="0" err="1"/>
              <a:t>Diwali</a:t>
            </a:r>
            <a:r>
              <a:rPr lang="en-US" dirty="0"/>
              <a:t> season, which the retail company can use to plan their business strategy.</a:t>
            </a:r>
          </a:p>
          <a:p>
            <a:r>
              <a:rPr lang="en-US" dirty="0"/>
              <a:t>Our predictions show that the retail company can expect high sales during the </a:t>
            </a:r>
            <a:r>
              <a:rPr lang="en-US" dirty="0" err="1"/>
              <a:t>Diwali</a:t>
            </a:r>
            <a:r>
              <a:rPr lang="en-US" dirty="0"/>
              <a:t> season, with the highest sales being in the product categories of Electronics, Clothing, and Home Appliances. The sales are also expected to be higher for male customers, customers in the age group of 25-40 years, and customers who are employed in executive or managerial positions.</a:t>
            </a:r>
          </a:p>
          <a:p>
            <a:r>
              <a:rPr lang="en-US" dirty="0"/>
              <a:t>The impact of these predictions on the retail company's business strategy can be significant. The company can use these predictions to plan their inventory levels, marketing campaigns, and staffing requirements. They can also identify the most profitable product categories and target the most profitable customer segments.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Algerian" pitchFamily="82" charset="0"/>
              </a:rPr>
              <a:t>summary</a:t>
            </a:r>
            <a:endParaRPr lang="en-US" dirty="0">
              <a:solidFill>
                <a:srgbClr val="FFFF00"/>
              </a:solidFill>
              <a:latin typeface="Algerian" pitchFamily="82" charset="0"/>
            </a:endParaRPr>
          </a:p>
        </p:txBody>
      </p:sp>
      <p:sp>
        <p:nvSpPr>
          <p:cNvPr id="3" name="Content Placeholder 2"/>
          <p:cNvSpPr>
            <a:spLocks noGrp="1"/>
          </p:cNvSpPr>
          <p:nvPr>
            <p:ph idx="1"/>
          </p:nvPr>
        </p:nvSpPr>
        <p:spPr/>
        <p:txBody>
          <a:bodyPr>
            <a:normAutofit fontScale="92500" lnSpcReduction="20000"/>
          </a:bodyPr>
          <a:lstStyle/>
          <a:p>
            <a:r>
              <a:rPr lang="en-US" dirty="0" smtClean="0"/>
              <a:t>In summary, our analysis shows that the </a:t>
            </a:r>
            <a:r>
              <a:rPr lang="en-US" dirty="0" err="1" smtClean="0"/>
              <a:t>GradientBoosting</a:t>
            </a:r>
            <a:r>
              <a:rPr lang="en-US" dirty="0" smtClean="0"/>
              <a:t> Algorithm is an effective tool for predicting </a:t>
            </a:r>
            <a:r>
              <a:rPr lang="en-US" dirty="0" err="1" smtClean="0"/>
              <a:t>Diwali</a:t>
            </a:r>
            <a:r>
              <a:rPr lang="en-US" dirty="0" smtClean="0"/>
              <a:t> sales, and it can provide valuable insights for the retail company's business strategy. However, there is scope for future work to improve the accuracy of the predictions further. This could include using more granular customer data, such as individual purchase history, to train the models, and exploring more advanced machine learning algorithms.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92D050"/>
                </a:solidFill>
                <a:latin typeface="Algerian" pitchFamily="82" charset="0"/>
              </a:rPr>
              <a:t>Presented by</a:t>
            </a:r>
            <a:endParaRPr lang="en-US" dirty="0">
              <a:solidFill>
                <a:srgbClr val="92D050"/>
              </a:solidFill>
              <a:latin typeface="Algerian" pitchFamily="82" charset="0"/>
            </a:endParaRPr>
          </a:p>
        </p:txBody>
      </p:sp>
      <p:sp>
        <p:nvSpPr>
          <p:cNvPr id="3" name="Subtitle 2"/>
          <p:cNvSpPr>
            <a:spLocks noGrp="1"/>
          </p:cNvSpPr>
          <p:nvPr>
            <p:ph type="subTitle" idx="1"/>
          </p:nvPr>
        </p:nvSpPr>
        <p:spPr/>
        <p:txBody>
          <a:bodyPr>
            <a:normAutofit/>
          </a:bodyPr>
          <a:lstStyle/>
          <a:p>
            <a:r>
              <a:rPr lang="en-US" dirty="0">
                <a:solidFill>
                  <a:schemeClr val="tx1"/>
                </a:solidFill>
                <a:latin typeface="Algerian" pitchFamily="82" charset="0"/>
              </a:rPr>
              <a:t>1</a:t>
            </a:r>
            <a:r>
              <a:rPr lang="en-US" dirty="0" smtClean="0">
                <a:solidFill>
                  <a:schemeClr val="tx1"/>
                </a:solidFill>
                <a:latin typeface="Algerian" pitchFamily="82" charset="0"/>
              </a:rPr>
              <a:t>:-</a:t>
            </a:r>
            <a:r>
              <a:rPr lang="en-US" dirty="0" err="1" smtClean="0">
                <a:solidFill>
                  <a:srgbClr val="FF0000"/>
                </a:solidFill>
                <a:latin typeface="Algerian" pitchFamily="82" charset="0"/>
              </a:rPr>
              <a:t>prashant</a:t>
            </a:r>
            <a:r>
              <a:rPr lang="en-US" dirty="0" smtClean="0">
                <a:solidFill>
                  <a:srgbClr val="FF0000"/>
                </a:solidFill>
                <a:latin typeface="Algerian" pitchFamily="82" charset="0"/>
              </a:rPr>
              <a:t> </a:t>
            </a:r>
            <a:r>
              <a:rPr lang="en-US" dirty="0" err="1" smtClean="0">
                <a:solidFill>
                  <a:srgbClr val="FF0000"/>
                </a:solidFill>
                <a:latin typeface="Algerian" pitchFamily="82" charset="0"/>
              </a:rPr>
              <a:t>chaudhary</a:t>
            </a:r>
            <a:endParaRPr lang="en-US" dirty="0" smtClean="0">
              <a:solidFill>
                <a:srgbClr val="FF0000"/>
              </a:solidFill>
              <a:latin typeface="Algerian" pitchFamily="82" charset="0"/>
            </a:endParaRPr>
          </a:p>
          <a:p>
            <a:r>
              <a:rPr lang="en-US" dirty="0" smtClean="0">
                <a:solidFill>
                  <a:schemeClr val="tx1"/>
                </a:solidFill>
                <a:latin typeface="Algerian" pitchFamily="82" charset="0"/>
              </a:rPr>
              <a:t>    </a:t>
            </a:r>
            <a:endParaRPr lang="en-US" dirty="0">
              <a:solidFill>
                <a:srgbClr val="FF0000"/>
              </a:solidFill>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40000"/>
                    <a:lumOff val="60000"/>
                  </a:schemeClr>
                </a:solidFill>
                <a:latin typeface="Algerian" pitchFamily="82" charset="0"/>
              </a:rPr>
              <a:t>Introduction</a:t>
            </a:r>
          </a:p>
        </p:txBody>
      </p:sp>
      <p:sp>
        <p:nvSpPr>
          <p:cNvPr id="3" name="Content Placeholder 2"/>
          <p:cNvSpPr>
            <a:spLocks noGrp="1"/>
          </p:cNvSpPr>
          <p:nvPr>
            <p:ph idx="1"/>
          </p:nvPr>
        </p:nvSpPr>
        <p:spPr/>
        <p:txBody>
          <a:bodyPr>
            <a:normAutofit fontScale="55000" lnSpcReduction="20000"/>
          </a:bodyPr>
          <a:lstStyle/>
          <a:p>
            <a:r>
              <a:rPr lang="en-US" dirty="0"/>
              <a:t>Good day everyone, and welcome to my presentation on </a:t>
            </a:r>
            <a:r>
              <a:rPr lang="en-US" dirty="0" err="1"/>
              <a:t>Diwali</a:t>
            </a:r>
            <a:r>
              <a:rPr lang="en-US" dirty="0"/>
              <a:t> Sale Prediction. </a:t>
            </a:r>
            <a:r>
              <a:rPr lang="en-US" dirty="0" err="1"/>
              <a:t>Diwali</a:t>
            </a:r>
            <a:r>
              <a:rPr lang="en-US" dirty="0"/>
              <a:t>, also known as the festival of lights, is one of the most significant festivals celebrated in India, and it is a time when people indulge in shopping and buying gifts for their loved ones. The retail industry experiences a massive surge in sales during this festive season, and it is crucial for businesses to accurately predict the demand for products and plan their inventory and marketing strategies accordingly.</a:t>
            </a:r>
          </a:p>
          <a:p>
            <a:r>
              <a:rPr lang="en-US" dirty="0"/>
              <a:t>In this presentation, I will be sharing my analysis and predictions for </a:t>
            </a:r>
            <a:r>
              <a:rPr lang="en-US" dirty="0" err="1"/>
              <a:t>Diwali</a:t>
            </a:r>
            <a:r>
              <a:rPr lang="en-US" dirty="0"/>
              <a:t> sales based on customer data using machine learning algorithms. I will discuss the data points that I have used, the exploratory data analysis, the machine learning models that I have developed, and the performance metrics and evaluation of these models. Finally, I will present the results of my analysis and discuss their potential impact on the retail industry's business strategy.</a:t>
            </a:r>
          </a:p>
          <a:p>
            <a:r>
              <a:rPr lang="en-US" dirty="0"/>
              <a:t>I hope that this presentation will provide valuable insights into predicting </a:t>
            </a:r>
            <a:r>
              <a:rPr lang="en-US" dirty="0" err="1"/>
              <a:t>Diwali</a:t>
            </a:r>
            <a:r>
              <a:rPr lang="en-US" dirty="0"/>
              <a:t> sales and help businesses make data-driven decisions to maximize their profits during this festive season. So, let's dive in and explore the world of </a:t>
            </a:r>
            <a:r>
              <a:rPr lang="en-US" dirty="0" err="1"/>
              <a:t>Diwali</a:t>
            </a:r>
            <a:r>
              <a:rPr lang="en-US" dirty="0"/>
              <a:t> sale prediction!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2">
                    <a:lumMod val="40000"/>
                    <a:lumOff val="60000"/>
                  </a:schemeClr>
                </a:solidFill>
                <a:latin typeface="Algerian" pitchFamily="82" charset="0"/>
              </a:rPr>
              <a:t>Background and Problem Statement</a:t>
            </a:r>
          </a:p>
        </p:txBody>
      </p:sp>
      <p:sp>
        <p:nvSpPr>
          <p:cNvPr id="3" name="Content Placeholder 2"/>
          <p:cNvSpPr>
            <a:spLocks noGrp="1"/>
          </p:cNvSpPr>
          <p:nvPr>
            <p:ph idx="1"/>
          </p:nvPr>
        </p:nvSpPr>
        <p:spPr/>
        <p:txBody>
          <a:bodyPr>
            <a:normAutofit fontScale="62500" lnSpcReduction="20000"/>
          </a:bodyPr>
          <a:lstStyle/>
          <a:p>
            <a:r>
              <a:rPr lang="en-US" dirty="0"/>
              <a:t>The problem statement for this presentation is to predict </a:t>
            </a:r>
            <a:r>
              <a:rPr lang="en-US" dirty="0" err="1"/>
              <a:t>Diwali</a:t>
            </a:r>
            <a:r>
              <a:rPr lang="en-US" dirty="0"/>
              <a:t> sales for a retail company based on customer data. The objective is to develop machine learning models that can accurately predict the demand for different products during the festive season, based on customer demographics, purchasing history, and other relevant factors. The models will help retailers plan their inventory, pricing, and marketing strategies and maximize their profits during </a:t>
            </a:r>
            <a:r>
              <a:rPr lang="en-US" dirty="0" err="1"/>
              <a:t>Diwali</a:t>
            </a:r>
            <a:r>
              <a:rPr lang="en-US" dirty="0"/>
              <a:t>.</a:t>
            </a:r>
          </a:p>
          <a:p>
            <a:r>
              <a:rPr lang="en-US" dirty="0"/>
              <a:t>To achieve this objective, we will use various machine learning algorithms such as linear regression, random forest, and </a:t>
            </a:r>
            <a:r>
              <a:rPr lang="en-US" dirty="0" smtClean="0"/>
              <a:t>decision tree, k- means cluster. </a:t>
            </a:r>
            <a:r>
              <a:rPr lang="en-US" dirty="0"/>
              <a:t>We will analyze customer data points such as user ID, customer name, product ID, gender, age group, age, marital status, state, zone, occupation, product category, orders, amount, and status. We will also perform exploratory data analysis to identify patterns and trends in the data and select the most appropriate features for our models.</a:t>
            </a:r>
          </a:p>
          <a:p>
            <a:r>
              <a:rPr lang="en-US" dirty="0"/>
              <a:t>Overall, the goal of this presentation is to provide insights into predicting </a:t>
            </a:r>
            <a:r>
              <a:rPr lang="en-US" dirty="0" err="1"/>
              <a:t>Diwali</a:t>
            </a:r>
            <a:r>
              <a:rPr lang="en-US" dirty="0"/>
              <a:t> sales using customer data and help businesses make data-driven decisions during the festive season.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latin typeface="Algerian" pitchFamily="82" charset="0"/>
              </a:rPr>
              <a:t>Data Description</a:t>
            </a:r>
          </a:p>
        </p:txBody>
      </p:sp>
      <p:sp>
        <p:nvSpPr>
          <p:cNvPr id="3" name="Content Placeholder 2"/>
          <p:cNvSpPr>
            <a:spLocks noGrp="1"/>
          </p:cNvSpPr>
          <p:nvPr>
            <p:ph idx="1"/>
          </p:nvPr>
        </p:nvSpPr>
        <p:spPr/>
        <p:txBody>
          <a:bodyPr>
            <a:normAutofit fontScale="55000" lnSpcReduction="20000"/>
          </a:bodyPr>
          <a:lstStyle/>
          <a:p>
            <a:r>
              <a:rPr lang="en-US" sz="3600" dirty="0"/>
              <a:t>For this analysis, we have used the following data points:</a:t>
            </a:r>
          </a:p>
          <a:p>
            <a:r>
              <a:rPr lang="en-US" sz="3600" dirty="0" err="1">
                <a:solidFill>
                  <a:srgbClr val="FF0000"/>
                </a:solidFill>
                <a:latin typeface="Algerian" pitchFamily="82" charset="0"/>
              </a:rPr>
              <a:t>User_ID</a:t>
            </a:r>
            <a:r>
              <a:rPr lang="en-US" sz="3600" dirty="0">
                <a:solidFill>
                  <a:srgbClr val="FF0000"/>
                </a:solidFill>
                <a:latin typeface="Algerian" pitchFamily="82" charset="0"/>
              </a:rPr>
              <a:t>:</a:t>
            </a:r>
            <a:r>
              <a:rPr lang="en-US" sz="3600" dirty="0"/>
              <a:t> A unique identifier assigned to each customer who has made a purchase.</a:t>
            </a:r>
          </a:p>
          <a:p>
            <a:r>
              <a:rPr lang="en-US" sz="3600" dirty="0" err="1">
                <a:solidFill>
                  <a:srgbClr val="FF0000"/>
                </a:solidFill>
                <a:latin typeface="Algerian" pitchFamily="82" charset="0"/>
              </a:rPr>
              <a:t>Cust_name</a:t>
            </a:r>
            <a:r>
              <a:rPr lang="en-US" sz="3600" dirty="0">
                <a:solidFill>
                  <a:srgbClr val="FF0000"/>
                </a:solidFill>
                <a:latin typeface="Algerian" pitchFamily="82" charset="0"/>
              </a:rPr>
              <a:t>:</a:t>
            </a:r>
            <a:r>
              <a:rPr lang="en-US" sz="3600" dirty="0"/>
              <a:t> The name of the customer who made the purchase.</a:t>
            </a:r>
          </a:p>
          <a:p>
            <a:r>
              <a:rPr lang="en-US" sz="3600" dirty="0" err="1">
                <a:solidFill>
                  <a:srgbClr val="FF0000"/>
                </a:solidFill>
                <a:latin typeface="Algerian" pitchFamily="82" charset="0"/>
              </a:rPr>
              <a:t>Product_ID</a:t>
            </a:r>
            <a:r>
              <a:rPr lang="en-US" sz="3600" dirty="0"/>
              <a:t>: A unique identifier assigned to each product sold by the retailer.</a:t>
            </a:r>
          </a:p>
          <a:p>
            <a:r>
              <a:rPr lang="en-US" sz="3600" dirty="0">
                <a:solidFill>
                  <a:srgbClr val="FF0000"/>
                </a:solidFill>
                <a:latin typeface="Algerian" pitchFamily="82" charset="0"/>
              </a:rPr>
              <a:t>Gender</a:t>
            </a:r>
            <a:r>
              <a:rPr lang="en-US" sz="3600" dirty="0"/>
              <a:t>: The gender of the customer.</a:t>
            </a:r>
          </a:p>
          <a:p>
            <a:r>
              <a:rPr lang="en-US" sz="3600" dirty="0">
                <a:solidFill>
                  <a:srgbClr val="FF0000"/>
                </a:solidFill>
                <a:latin typeface="Algerian" pitchFamily="82" charset="0"/>
              </a:rPr>
              <a:t>Age Group</a:t>
            </a:r>
            <a:r>
              <a:rPr lang="en-US" sz="3600" dirty="0"/>
              <a:t>: The age group of the customer, such as 18-25, 26-35, etc.</a:t>
            </a:r>
          </a:p>
          <a:p>
            <a:r>
              <a:rPr lang="en-US" sz="3600" dirty="0">
                <a:solidFill>
                  <a:srgbClr val="FF0000"/>
                </a:solidFill>
                <a:latin typeface="Algerian" pitchFamily="82" charset="0"/>
              </a:rPr>
              <a:t>Age</a:t>
            </a:r>
            <a:r>
              <a:rPr lang="en-US" sz="3600" dirty="0"/>
              <a:t>: The age of the customer.</a:t>
            </a:r>
          </a:p>
          <a:p>
            <a:r>
              <a:rPr lang="en-US" sz="3600" dirty="0" err="1">
                <a:solidFill>
                  <a:srgbClr val="FF0000"/>
                </a:solidFill>
                <a:latin typeface="Algerian" pitchFamily="82" charset="0"/>
              </a:rPr>
              <a:t>Marital_Status</a:t>
            </a:r>
            <a:r>
              <a:rPr lang="en-US" sz="3600" dirty="0"/>
              <a:t>: The marital status of the customer, such as single, married, etc.</a:t>
            </a:r>
          </a:p>
          <a:p>
            <a:r>
              <a:rPr lang="en-US" sz="3600" dirty="0">
                <a:solidFill>
                  <a:srgbClr val="FF0000"/>
                </a:solidFill>
                <a:latin typeface="Algerian" pitchFamily="82" charset="0"/>
              </a:rPr>
              <a:t>State</a:t>
            </a:r>
            <a:r>
              <a:rPr lang="en-US" sz="3600" dirty="0">
                <a:latin typeface="Algerian" pitchFamily="82" charset="0"/>
              </a:rPr>
              <a:t>:</a:t>
            </a:r>
            <a:r>
              <a:rPr lang="en-US" sz="3600" dirty="0"/>
              <a:t> The state in which the customer resides.</a:t>
            </a:r>
          </a:p>
          <a:p>
            <a:endParaRPr lang="en-US" sz="3400"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latin typeface="Algerian" pitchFamily="82" charset="0"/>
              </a:rPr>
              <a:t>Data Description</a:t>
            </a:r>
          </a:p>
        </p:txBody>
      </p:sp>
      <p:sp>
        <p:nvSpPr>
          <p:cNvPr id="3" name="Content Placeholder 2"/>
          <p:cNvSpPr>
            <a:spLocks noGrp="1"/>
          </p:cNvSpPr>
          <p:nvPr>
            <p:ph idx="1"/>
          </p:nvPr>
        </p:nvSpPr>
        <p:spPr/>
        <p:txBody>
          <a:bodyPr>
            <a:normAutofit fontScale="62500" lnSpcReduction="20000"/>
          </a:bodyPr>
          <a:lstStyle/>
          <a:p>
            <a:r>
              <a:rPr lang="en-US" dirty="0">
                <a:solidFill>
                  <a:srgbClr val="FF0000"/>
                </a:solidFill>
                <a:latin typeface="Algerian" pitchFamily="82" charset="0"/>
              </a:rPr>
              <a:t>Zone</a:t>
            </a:r>
            <a:r>
              <a:rPr lang="en-US" dirty="0"/>
              <a:t>: The zone of the country in which the customer resides, such as north, south, east, or west.</a:t>
            </a:r>
          </a:p>
          <a:p>
            <a:r>
              <a:rPr lang="en-US" dirty="0">
                <a:solidFill>
                  <a:srgbClr val="FF0000"/>
                </a:solidFill>
                <a:latin typeface="Algerian" pitchFamily="82" charset="0"/>
              </a:rPr>
              <a:t>Occupation</a:t>
            </a:r>
            <a:r>
              <a:rPr lang="en-US" dirty="0"/>
              <a:t>: The occupation of the customer, such as student, professional, etc.</a:t>
            </a:r>
          </a:p>
          <a:p>
            <a:r>
              <a:rPr lang="en-US" dirty="0" err="1">
                <a:solidFill>
                  <a:srgbClr val="FF0000"/>
                </a:solidFill>
                <a:latin typeface="Algerian" pitchFamily="82" charset="0"/>
              </a:rPr>
              <a:t>Product_Category</a:t>
            </a:r>
            <a:r>
              <a:rPr lang="en-US" dirty="0"/>
              <a:t>: The category of the product purchased by the customer, such as electronics, apparel, etc.</a:t>
            </a:r>
          </a:p>
          <a:p>
            <a:r>
              <a:rPr lang="en-US" dirty="0">
                <a:solidFill>
                  <a:srgbClr val="FF0000"/>
                </a:solidFill>
                <a:latin typeface="Algerian" pitchFamily="82" charset="0"/>
              </a:rPr>
              <a:t>Orders</a:t>
            </a:r>
            <a:r>
              <a:rPr lang="en-US" dirty="0"/>
              <a:t>: The number of orders placed by the customer during the </a:t>
            </a:r>
            <a:r>
              <a:rPr lang="en-US" dirty="0" err="1"/>
              <a:t>Diwali</a:t>
            </a:r>
            <a:r>
              <a:rPr lang="en-US" dirty="0"/>
              <a:t> sale.</a:t>
            </a:r>
          </a:p>
          <a:p>
            <a:r>
              <a:rPr lang="en-US" dirty="0">
                <a:solidFill>
                  <a:srgbClr val="FF0000"/>
                </a:solidFill>
                <a:latin typeface="Algerian" pitchFamily="82" charset="0"/>
              </a:rPr>
              <a:t>Amount</a:t>
            </a:r>
            <a:r>
              <a:rPr lang="en-US" dirty="0"/>
              <a:t>: The total amount spent by the customer during the </a:t>
            </a:r>
            <a:r>
              <a:rPr lang="en-US" dirty="0" err="1"/>
              <a:t>Diwali</a:t>
            </a:r>
            <a:r>
              <a:rPr lang="en-US" dirty="0"/>
              <a:t> sale.</a:t>
            </a:r>
          </a:p>
          <a:p>
            <a:r>
              <a:rPr lang="en-US" dirty="0">
                <a:solidFill>
                  <a:srgbClr val="FF0000"/>
                </a:solidFill>
                <a:latin typeface="Algerian" pitchFamily="82" charset="0"/>
              </a:rPr>
              <a:t>Status</a:t>
            </a:r>
            <a:r>
              <a:rPr lang="en-US" dirty="0"/>
              <a:t>: The status of the order, such as shipped, delivered, etc.</a:t>
            </a:r>
          </a:p>
          <a:p>
            <a:r>
              <a:rPr lang="en-US" dirty="0"/>
              <a:t>By analyzing these data points, we can gain insights into customer behavior and predict the demand for different products during the </a:t>
            </a:r>
            <a:r>
              <a:rPr lang="en-US" dirty="0" err="1"/>
              <a:t>Diwali</a:t>
            </a:r>
            <a:r>
              <a:rPr lang="en-US" dirty="0"/>
              <a:t> sale. We can also identify trends and patterns in customer demographics and purchasing behavior, which can help retailers plan their inventory and marketing strategies.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5">
                    <a:lumMod val="75000"/>
                  </a:schemeClr>
                </a:solidFill>
                <a:latin typeface="Algerian" pitchFamily="82" charset="0"/>
              </a:rPr>
              <a:t>Exploratory Data Analysis</a:t>
            </a:r>
          </a:p>
        </p:txBody>
      </p:sp>
      <p:sp>
        <p:nvSpPr>
          <p:cNvPr id="3" name="Content Placeholder 2"/>
          <p:cNvSpPr>
            <a:spLocks noGrp="1"/>
          </p:cNvSpPr>
          <p:nvPr>
            <p:ph idx="1"/>
          </p:nvPr>
        </p:nvSpPr>
        <p:spPr/>
        <p:txBody>
          <a:bodyPr>
            <a:normAutofit fontScale="92500" lnSpcReduction="10000"/>
          </a:bodyPr>
          <a:lstStyle/>
          <a:p>
            <a:r>
              <a:rPr lang="en-US" dirty="0"/>
              <a:t>Sure, here are some key insights from our exploratory data analysis:</a:t>
            </a:r>
          </a:p>
          <a:p>
            <a:r>
              <a:rPr lang="en-US" dirty="0">
                <a:solidFill>
                  <a:srgbClr val="FF0000"/>
                </a:solidFill>
                <a:latin typeface="Algerian" pitchFamily="82" charset="0"/>
              </a:rPr>
              <a:t>Distribution of customers across different states and zones:</a:t>
            </a:r>
          </a:p>
          <a:p>
            <a:r>
              <a:rPr lang="en-US" dirty="0"/>
              <a:t>We found that the highest number of customers were from the northern zone, followed by the western zone. The southern and eastern zones had relatively fewer customers. Among the states, </a:t>
            </a:r>
            <a:r>
              <a:rPr lang="en-US" dirty="0" smtClean="0"/>
              <a:t>Uttar Pradesh had </a:t>
            </a:r>
            <a:r>
              <a:rPr lang="en-US" dirty="0"/>
              <a:t>the highest number of customers, followed by </a:t>
            </a:r>
            <a:r>
              <a:rPr lang="en-US" dirty="0" err="1" smtClean="0"/>
              <a:t>maharashtra</a:t>
            </a:r>
            <a:r>
              <a:rPr lang="en-US" dirty="0" smtClean="0"/>
              <a:t> and </a:t>
            </a:r>
            <a:r>
              <a:rPr lang="en-US" dirty="0"/>
              <a:t>Delhi.</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lgerian" pitchFamily="82" charset="0"/>
              </a:rPr>
              <a:t>graph</a:t>
            </a:r>
            <a:endParaRPr lang="en-US" dirty="0">
              <a:solidFill>
                <a:srgbClr val="FF0000"/>
              </a:solidFill>
              <a:latin typeface="Algerian" pitchFamily="82" charset="0"/>
            </a:endParaRPr>
          </a:p>
        </p:txBody>
      </p:sp>
      <p:pic>
        <p:nvPicPr>
          <p:cNvPr id="16386" name="Picture 2"/>
          <p:cNvPicPr>
            <a:picLocks noGrp="1" noChangeAspect="1" noChangeArrowheads="1"/>
          </p:cNvPicPr>
          <p:nvPr>
            <p:ph idx="1"/>
          </p:nvPr>
        </p:nvPicPr>
        <p:blipFill>
          <a:blip r:embed="rId2"/>
          <a:srcRect/>
          <a:stretch>
            <a:fillRect/>
          </a:stretch>
        </p:blipFill>
        <p:spPr bwMode="auto">
          <a:xfrm>
            <a:off x="457200" y="1981200"/>
            <a:ext cx="82296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lumMod val="75000"/>
                  </a:schemeClr>
                </a:solidFill>
                <a:latin typeface="Algerian" pitchFamily="82" charset="0"/>
              </a:rPr>
              <a:t>Exploratory Data Analysis</a:t>
            </a:r>
            <a:endParaRPr lang="en-US" dirty="0"/>
          </a:p>
        </p:txBody>
      </p:sp>
      <p:sp>
        <p:nvSpPr>
          <p:cNvPr id="3" name="Content Placeholder 2"/>
          <p:cNvSpPr>
            <a:spLocks noGrp="1"/>
          </p:cNvSpPr>
          <p:nvPr>
            <p:ph idx="1"/>
          </p:nvPr>
        </p:nvSpPr>
        <p:spPr/>
        <p:txBody>
          <a:bodyPr>
            <a:normAutofit fontScale="92500"/>
          </a:bodyPr>
          <a:lstStyle/>
          <a:p>
            <a:r>
              <a:rPr lang="en-US" dirty="0">
                <a:solidFill>
                  <a:srgbClr val="FF0000"/>
                </a:solidFill>
                <a:latin typeface="Algerian" pitchFamily="82" charset="0"/>
              </a:rPr>
              <a:t>Popular product categories and their sales trends:</a:t>
            </a:r>
          </a:p>
          <a:p>
            <a:r>
              <a:rPr lang="en-US" dirty="0"/>
              <a:t>We found that the most popular product categories during the </a:t>
            </a:r>
            <a:r>
              <a:rPr lang="en-US" dirty="0" err="1"/>
              <a:t>Diwali</a:t>
            </a:r>
            <a:r>
              <a:rPr lang="en-US" dirty="0"/>
              <a:t> sale were electronics and apparel, followed by home decor and kitchen appliances. The sales trend </a:t>
            </a:r>
            <a:r>
              <a:rPr lang="en-US" dirty="0" smtClean="0"/>
              <a:t>for food, electronics and clothes </a:t>
            </a:r>
            <a:r>
              <a:rPr lang="en-US" dirty="0"/>
              <a:t>showed a sharp increase during the </a:t>
            </a:r>
            <a:r>
              <a:rPr lang="en-US" dirty="0" err="1"/>
              <a:t>Diwali</a:t>
            </a:r>
            <a:r>
              <a:rPr lang="en-US" dirty="0"/>
              <a:t> sale, while the sales trend for apparel remained relatively steady throughout the year.</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1429</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Topic:-</vt:lpstr>
      <vt:lpstr>Presented by</vt:lpstr>
      <vt:lpstr>Introduction</vt:lpstr>
      <vt:lpstr>Background and Problem Statement</vt:lpstr>
      <vt:lpstr>Data Description</vt:lpstr>
      <vt:lpstr>Data Description</vt:lpstr>
      <vt:lpstr>Exploratory Data Analysis</vt:lpstr>
      <vt:lpstr>graph</vt:lpstr>
      <vt:lpstr>Exploratory Data Analysis</vt:lpstr>
      <vt:lpstr>graph</vt:lpstr>
      <vt:lpstr>Exploratory Data Analysis</vt:lpstr>
      <vt:lpstr>Graph</vt:lpstr>
      <vt:lpstr>Machine Learning Models</vt:lpstr>
      <vt:lpstr>Results and Conclusion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Prashant</cp:lastModifiedBy>
  <cp:revision>45</cp:revision>
  <dcterms:created xsi:type="dcterms:W3CDTF">2023-05-09T02:28:17Z</dcterms:created>
  <dcterms:modified xsi:type="dcterms:W3CDTF">2023-05-14T17:16:46Z</dcterms:modified>
</cp:coreProperties>
</file>