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9" r:id="rId4"/>
    <p:sldId id="273" r:id="rId5"/>
    <p:sldId id="269" r:id="rId6"/>
    <p:sldId id="265" r:id="rId7"/>
    <p:sldId id="260" r:id="rId8"/>
    <p:sldId id="261" r:id="rId9"/>
    <p:sldId id="264" r:id="rId10"/>
    <p:sldId id="262" r:id="rId11"/>
    <p:sldId id="266" r:id="rId12"/>
    <p:sldId id="267" r:id="rId13"/>
    <p:sldId id="272" r:id="rId14"/>
    <p:sldId id="263" r:id="rId15"/>
    <p:sldId id="271" r:id="rId16"/>
  </p:sldIdLst>
  <p:sldSz cx="9144000" cy="5143500" type="screen16x9"/>
  <p:notesSz cx="6858000" cy="9144000"/>
  <p:defaultTextStyle>
    <a:defPPr marL="0" marR="0" indent="0" algn="l" defTabSz="3428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17143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342874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514311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685749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857186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1028622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1200060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1371498" algn="ctr" defTabSz="91430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ytun Morgul" initials="OM" lastIdx="3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DD1"/>
    <a:srgbClr val="D6D9D2"/>
    <a:srgbClr val="05988A"/>
    <a:srgbClr val="66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7" d="100"/>
          <a:sy n="117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3:43.539" idx="1">
    <p:pos x="290" y="-3487"/>
    <p:text>Eğitim başlığı hem sayfaya, hem de solundaki noktaya, hem de miuul logusuna göre ortalanmış olarak şekilde büyük yazılacak. (Chromatica Regular, 96pt)
Modül 1-2-3 gibi yazmayalım ve söylemeyelim anlatırken. Eğitimler teker teker de satılacağı için, Path’den de bahsetmeyelim.
Ekran bazen gerekli yerlere zoom yapsın bilmeyenler de ogrensin. Vahitle erkan yapıyor bunu.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03T12:11:02.498" idx="3">
    <p:pos x="-23" y="-2379"/>
    <p:text>Uygulama isimleri çift tırnak değil tek tırnak içinde yazılmalı. 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1pPr>
    <a:lvl2pPr indent="8571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2pPr>
    <a:lvl3pPr indent="171438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3pPr>
    <a:lvl4pPr indent="257156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4pPr>
    <a:lvl5pPr indent="342874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5pPr>
    <a:lvl6pPr indent="428592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6pPr>
    <a:lvl7pPr indent="514311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7pPr>
    <a:lvl8pPr indent="600030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8pPr>
    <a:lvl9pPr indent="685749" defTabSz="171438" latinLnBrk="0">
      <a:lnSpc>
        <a:spcPct val="117999"/>
      </a:lnSpc>
      <a:defRPr sz="825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61172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2963591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885371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2822830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753438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2181585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315207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271879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32762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1781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86083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268101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697367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324923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Modül adı sağ üst köşeye geçiyor. </a:t>
            </a:r>
          </a:p>
        </p:txBody>
      </p:sp>
    </p:spTree>
    <p:extLst>
      <p:ext uri="{BB962C8B-B14F-4D97-AF65-F5344CB8AC3E}">
        <p14:creationId xmlns:p14="http://schemas.microsoft.com/office/powerpoint/2010/main" val="80283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0504" y="4447452"/>
            <a:ext cx="8239126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965623"/>
            <a:ext cx="8239127" cy="1743075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5" y="2708698"/>
            <a:ext cx="8239125" cy="714375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403473"/>
            <a:ext cx="8239125" cy="271559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9375" b="1" spc="-94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3098320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1260" y="4003298"/>
            <a:ext cx="7575020" cy="238867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57722" y="1852450"/>
            <a:ext cx="7828558" cy="1438605"/>
          </a:xfrm>
          <a:prstGeom prst="rect">
            <a:avLst/>
          </a:prstGeom>
        </p:spPr>
        <p:txBody>
          <a:bodyPr/>
          <a:lstStyle>
            <a:lvl1pPr marL="239596" indent="-17621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239596" indent="-4763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239596" indent="1666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239596" indent="33813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239596" indent="509588">
              <a:spcBef>
                <a:spcPts val="0"/>
              </a:spcBef>
              <a:buSzTx/>
              <a:buNone/>
              <a:defRPr sz="3188" spc="-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5910264" y="381003"/>
            <a:ext cx="2789662" cy="22311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5062540" y="1491853"/>
            <a:ext cx="3914775" cy="455631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52388" y="185740"/>
            <a:ext cx="6229350" cy="46720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500063" y="-2071688"/>
            <a:ext cx="10144125" cy="8115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4114801" y="-76200"/>
            <a:ext cx="4554314" cy="530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76250"/>
            <a:ext cx="3667125" cy="2205852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2440" y="2647716"/>
            <a:ext cx="3667125" cy="2019534"/>
          </a:xfrm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  <a:lvl2pPr marL="0" indent="17145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2pPr>
            <a:lvl3pPr marL="0" indent="34289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3pPr>
            <a:lvl4pPr marL="0" indent="514349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4pPr>
            <a:lvl5pPr marL="0" indent="685801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3667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593190"/>
            <a:ext cx="3667125" cy="3096236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4572000" y="-152723"/>
            <a:ext cx="4093828" cy="545843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3667125" cy="538163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452439" y="1700215"/>
            <a:ext cx="8239127" cy="1743075"/>
          </a:xfrm>
          <a:prstGeom prst="rect">
            <a:avLst/>
          </a:prstGeom>
        </p:spPr>
        <p:txBody>
          <a:bodyPr anchor="ctr"/>
          <a:lstStyle>
            <a:lvl1pPr>
              <a:defRPr sz="4350" b="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40972"/>
            <a:ext cx="195567" cy="206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3"/>
            <a:ext cx="8239125" cy="538106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5"/>
            <a:ext cx="8239125" cy="538163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40" y="889864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1pPr>
            <a:lvl2pPr marL="0" indent="171450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2pPr>
            <a:lvl3pPr marL="0" indent="34289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3pPr>
            <a:lvl4pPr marL="0" indent="514349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4pPr>
            <a:lvl5pPr marL="0" indent="685801" defTabSz="309563">
              <a:lnSpc>
                <a:spcPct val="100000"/>
              </a:lnSpc>
              <a:spcBef>
                <a:spcPts val="675"/>
              </a:spcBef>
              <a:buSzTx/>
              <a:buNone/>
              <a:defRPr sz="2063" spc="-21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2440" y="1845317"/>
            <a:ext cx="8239125" cy="145286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171450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34289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514349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685801" algn="ctr">
              <a:lnSpc>
                <a:spcPct val="80000"/>
              </a:lnSpc>
              <a:spcBef>
                <a:spcPts val="0"/>
              </a:spcBef>
              <a:buSzTx/>
              <a:buNone/>
              <a:defRPr sz="4350" spc="-87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452440" y="404814"/>
            <a:ext cx="8239125" cy="537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52440" y="1593192"/>
            <a:ext cx="8239125" cy="3096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71875" y="4839385"/>
            <a:ext cx="195567" cy="20646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19076">
              <a:defRPr sz="675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l" defTabSz="914376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88" b="1" i="0" u="none" strike="noStrike" cap="none" spc="-64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228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4572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6858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9144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142999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3716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16002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1828800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057401" marR="0" indent="-228600" algn="l" defTabSz="914376" rtl="0" latinLnBrk="0">
        <a:lnSpc>
          <a:spcPct val="90000"/>
        </a:lnSpc>
        <a:spcBef>
          <a:spcPts val="1688"/>
        </a:spcBef>
        <a:spcAft>
          <a:spcPts val="0"/>
        </a:spcAft>
        <a:buClrTx/>
        <a:buSzPct val="123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1714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34289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514349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68580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857251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0287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20015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371600" algn="ctr" defTabSz="21907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75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Building-Data-Science-Applications-FastAPI-ebook/dp/B09926TFQ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archsoftwares.com/blog/asgi/" TargetMode="External"/><Relationship Id="rId7" Type="http://schemas.openxmlformats.org/officeDocument/2006/relationships/hyperlink" Target="https://wsgi.readthedocs.io/en/lates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sgi.readthedocs.io/en/latest/" TargetMode="External"/><Relationship Id="rId5" Type="http://schemas.openxmlformats.org/officeDocument/2006/relationships/hyperlink" Target="https://medium.com/analytics-vidhya/difference-between-wsgi-and-asgi-807158ed1d4c" TargetMode="External"/><Relationship Id="rId4" Type="http://schemas.openxmlformats.org/officeDocument/2006/relationships/hyperlink" Target="https://fastapi.tiangolo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tpJup6vcS4&amp;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hyperlink" Target="https://www.infoworld.com/article/3658336/asgi-explained-the-future-of-python-web-development.html#:~:text=Like%20WSGI%2C%20ASGI%20describes%20a,both%20sync%20and%20async%20apps.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vicorn.org/" TargetMode="External"/><Relationship Id="rId13" Type="http://schemas.openxmlformats.org/officeDocument/2006/relationships/hyperlink" Target="https://sanicframework.org/" TargetMode="External"/><Relationship Id="rId3" Type="http://schemas.openxmlformats.org/officeDocument/2006/relationships/hyperlink" Target="https://www.youtube.com/watch?v=LtpJup6vcS4&amp;t" TargetMode="External"/><Relationship Id="rId7" Type="http://schemas.openxmlformats.org/officeDocument/2006/relationships/hyperlink" Target="http://github.com/django/daphne" TargetMode="External"/><Relationship Id="rId12" Type="http://schemas.openxmlformats.org/officeDocument/2006/relationships/hyperlink" Target="https://github.com/pgjones/quar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sgi.readthedocs.io/en/latest/implementations.html" TargetMode="External"/><Relationship Id="rId11" Type="http://schemas.openxmlformats.org/officeDocument/2006/relationships/hyperlink" Target="https://github.com/tiangolo/fastapi" TargetMode="External"/><Relationship Id="rId5" Type="http://schemas.openxmlformats.org/officeDocument/2006/relationships/hyperlink" Target="https://wsgi.readthedocs.io/en/latest/servers.html" TargetMode="External"/><Relationship Id="rId10" Type="http://schemas.openxmlformats.org/officeDocument/2006/relationships/hyperlink" Target="http://channels.readthedocs.io/" TargetMode="External"/><Relationship Id="rId4" Type="http://schemas.openxmlformats.org/officeDocument/2006/relationships/hyperlink" Target="https://www.infoworld.com/article/3658336/asgi-explained-the-future-of-python-web-development.html#:~:text=Like%20WSGI%2C%20ASGI%20describes%20a,both%20sync%20and%20async%20apps." TargetMode="External"/><Relationship Id="rId9" Type="http://schemas.openxmlformats.org/officeDocument/2006/relationships/hyperlink" Target="https://pgjones.gitlab.io/hypercorn/index.html" TargetMode="External"/><Relationship Id="rId14" Type="http://schemas.openxmlformats.org/officeDocument/2006/relationships/hyperlink" Target="https://github.com/encode/starlett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stapi.tiangolo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esif.com/blog/technical/api-design/Which-HTTP-Status-Code-To-Use-For-Every-CRUD-Ap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4324CA-88AA-4027-A434-BDE0C6368B5A}"/>
              </a:ext>
            </a:extLst>
          </p:cNvPr>
          <p:cNvGrpSpPr/>
          <p:nvPr/>
        </p:nvGrpSpPr>
        <p:grpSpPr>
          <a:xfrm>
            <a:off x="1239982" y="1094359"/>
            <a:ext cx="6664036" cy="2183393"/>
            <a:chOff x="1239982" y="664868"/>
            <a:chExt cx="6664036" cy="2183393"/>
          </a:xfrm>
        </p:grpSpPr>
        <p:sp>
          <p:nvSpPr>
            <p:cNvPr id="151" name="Python ile Veri Bilimi"/>
            <p:cNvSpPr txBox="1"/>
            <p:nvPr/>
          </p:nvSpPr>
          <p:spPr>
            <a:xfrm>
              <a:off x="1239982" y="2132680"/>
              <a:ext cx="6664036" cy="71558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9050" tIns="19050" rIns="19050" bIns="19050" anchor="ctr">
              <a:spAutoFit/>
            </a:bodyPr>
            <a:lstStyle>
              <a:lvl1pPr algn="l">
                <a:defRPr sz="9600">
                  <a:solidFill>
                    <a:srgbClr val="333333"/>
                  </a:solidFill>
                  <a:latin typeface="Chromatica Regular"/>
                  <a:ea typeface="Chromatica Regular"/>
                  <a:cs typeface="Chromatica Regular"/>
                  <a:sym typeface="Chromatica Regular"/>
                </a:defRPr>
              </a:lvl1pPr>
            </a:lstStyle>
            <a:p>
              <a:pPr algn="ctr"/>
              <a:r>
                <a:rPr lang="en-US" sz="4400" b="1" dirty="0">
                  <a:solidFill>
                    <a:srgbClr val="05988A"/>
                  </a:solidFill>
                  <a:latin typeface="Bahnschrift SemiBold" panose="020B0502040204020203" pitchFamily="34" charset="0"/>
                </a:rPr>
                <a:t>Introduction</a:t>
              </a:r>
              <a:endParaRPr sz="4400" b="1" dirty="0">
                <a:solidFill>
                  <a:srgbClr val="05988A"/>
                </a:solidFill>
                <a:latin typeface="Bahnschrift SemiBold" panose="020B0502040204020203" pitchFamily="34" charset="0"/>
              </a:endParaRPr>
            </a:p>
          </p:txBody>
        </p:sp>
        <p:pic>
          <p:nvPicPr>
            <p:cNvPr id="1026" name="Picture 2" descr="FastAPI">
              <a:extLst>
                <a:ext uri="{FF2B5EF4-FFF2-40B4-BE49-F238E27FC236}">
                  <a16:creationId xmlns:a16="http://schemas.microsoft.com/office/drawing/2014/main" id="{B9FCBBC6-66D6-4479-819F-5BEAE6255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631" y="664868"/>
              <a:ext cx="5285678" cy="1906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Example architecture</a:t>
            </a:r>
          </a:p>
        </p:txBody>
      </p:sp>
      <p:sp>
        <p:nvSpPr>
          <p:cNvPr id="2" name="Akış Çizelgesi: Manyetik Disk 1">
            <a:extLst>
              <a:ext uri="{FF2B5EF4-FFF2-40B4-BE49-F238E27FC236}">
                <a16:creationId xmlns:a16="http://schemas.microsoft.com/office/drawing/2014/main" id="{242300DA-0BCC-4F83-A14B-931D0BBE8897}"/>
              </a:ext>
            </a:extLst>
          </p:cNvPr>
          <p:cNvSpPr/>
          <p:nvPr/>
        </p:nvSpPr>
        <p:spPr>
          <a:xfrm>
            <a:off x="7765473" y="3422789"/>
            <a:ext cx="1052497" cy="69290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16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Chromatica" panose="00000500000000000000" pitchFamily="50" charset="-94"/>
                <a:ea typeface="Helvetica Neue Medium"/>
                <a:cs typeface="Helvetica Neue Medium"/>
                <a:sym typeface="Helvetica Neue Medium"/>
              </a:rPr>
              <a:t>DB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Chromatica" panose="00000500000000000000" pitchFamily="50" charset="-94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18095F1-F881-4449-B17F-A89973F97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0683" y="1526543"/>
            <a:ext cx="817716" cy="81771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73FB9DD-622D-4290-9D31-7C99CD85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115" y="1434613"/>
            <a:ext cx="1001576" cy="100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E5DE1D3F-0BF3-43E4-B230-A5069BE262AB}"/>
              </a:ext>
            </a:extLst>
          </p:cNvPr>
          <p:cNvCxnSpPr>
            <a:stCxn id="5" idx="1"/>
            <a:endCxn id="3074" idx="1"/>
          </p:cNvCxnSpPr>
          <p:nvPr/>
        </p:nvCxnSpPr>
        <p:spPr>
          <a:xfrm>
            <a:off x="1278399" y="1935401"/>
            <a:ext cx="8177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Grup 14">
            <a:extLst>
              <a:ext uri="{FF2B5EF4-FFF2-40B4-BE49-F238E27FC236}">
                <a16:creationId xmlns:a16="http://schemas.microsoft.com/office/drawing/2014/main" id="{984DF1B6-2AB9-4460-8D47-356FCBED6752}"/>
              </a:ext>
            </a:extLst>
          </p:cNvPr>
          <p:cNvGrpSpPr/>
          <p:nvPr/>
        </p:nvGrpSpPr>
        <p:grpSpPr>
          <a:xfrm>
            <a:off x="3929626" y="386820"/>
            <a:ext cx="2590800" cy="3097161"/>
            <a:chOff x="4244948" y="796413"/>
            <a:chExt cx="2590800" cy="3097161"/>
          </a:xfrm>
        </p:grpSpPr>
        <p:pic>
          <p:nvPicPr>
            <p:cNvPr id="7" name="Picture 2" descr="FastAPI">
              <a:extLst>
                <a:ext uri="{FF2B5EF4-FFF2-40B4-BE49-F238E27FC236}">
                  <a16:creationId xmlns:a16="http://schemas.microsoft.com/office/drawing/2014/main" id="{5980A768-C3F3-4AF9-A01A-7A7CC128C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4948" y="1246568"/>
              <a:ext cx="2590800" cy="934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uvicorn">
              <a:extLst>
                <a:ext uri="{FF2B5EF4-FFF2-40B4-BE49-F238E27FC236}">
                  <a16:creationId xmlns:a16="http://schemas.microsoft.com/office/drawing/2014/main" id="{9B0C14B8-132A-4CC1-B355-7F6EEEC61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7646" y="2045970"/>
              <a:ext cx="837694" cy="837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Dikdörtgen 13">
              <a:extLst>
                <a:ext uri="{FF2B5EF4-FFF2-40B4-BE49-F238E27FC236}">
                  <a16:creationId xmlns:a16="http://schemas.microsoft.com/office/drawing/2014/main" id="{40BFEE7E-1D56-4E32-B8B8-22F7EE7C0101}"/>
                </a:ext>
              </a:extLst>
            </p:cNvPr>
            <p:cNvSpPr/>
            <p:nvPr/>
          </p:nvSpPr>
          <p:spPr>
            <a:xfrm>
              <a:off x="4360606" y="796413"/>
              <a:ext cx="2411774" cy="3097161"/>
            </a:xfrm>
            <a:prstGeom prst="rect">
              <a:avLst/>
            </a:prstGeom>
            <a:noFill/>
            <a:ln w="3175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00244F72-D2C1-44CF-B698-372F69E7A67F}"/>
              </a:ext>
            </a:extLst>
          </p:cNvPr>
          <p:cNvCxnSpPr>
            <a:cxnSpLocks/>
            <a:stCxn id="3074" idx="3"/>
            <a:endCxn id="14" idx="1"/>
          </p:cNvCxnSpPr>
          <p:nvPr/>
        </p:nvCxnSpPr>
        <p:spPr>
          <a:xfrm>
            <a:off x="3097691" y="1935401"/>
            <a:ext cx="9475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1568C119-AD67-42D2-B26B-9EE20CC43EC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457058" y="1935401"/>
            <a:ext cx="1308415" cy="1651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AB6B8846-16C8-4CAA-A066-6376E08351B1}"/>
              </a:ext>
            </a:extLst>
          </p:cNvPr>
          <p:cNvCxnSpPr>
            <a:cxnSpLocks/>
          </p:cNvCxnSpPr>
          <p:nvPr/>
        </p:nvCxnSpPr>
        <p:spPr>
          <a:xfrm flipH="1" flipV="1">
            <a:off x="6457057" y="2215271"/>
            <a:ext cx="1308415" cy="15687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AF1EC15D-5DAA-45C9-95FD-95243F18B79E}"/>
              </a:ext>
            </a:extLst>
          </p:cNvPr>
          <p:cNvCxnSpPr>
            <a:cxnSpLocks/>
          </p:cNvCxnSpPr>
          <p:nvPr/>
        </p:nvCxnSpPr>
        <p:spPr>
          <a:xfrm flipH="1">
            <a:off x="3097691" y="2055224"/>
            <a:ext cx="9475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1394D512-F577-4576-B241-FB7F4304F532}"/>
              </a:ext>
            </a:extLst>
          </p:cNvPr>
          <p:cNvCxnSpPr>
            <a:cxnSpLocks/>
          </p:cNvCxnSpPr>
          <p:nvPr/>
        </p:nvCxnSpPr>
        <p:spPr>
          <a:xfrm flipH="1">
            <a:off x="1183378" y="2055223"/>
            <a:ext cx="94759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329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Terminology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E98A5C-12DF-48BB-BDC3-431580A7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56" y="976869"/>
            <a:ext cx="2552363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JetBrains Mono"/>
              </a:rPr>
              <a:t>@app.get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"/about"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about():</a:t>
            </a:r>
            <a:b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"data"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: </a:t>
            </a:r>
            <a:r>
              <a:rPr kumimoji="0" lang="en-US" altLang="tr-TR" sz="12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"about page"</a:t>
            </a:r>
            <a:r>
              <a:rPr kumimoji="0" lang="en-US" altLang="tr-T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endParaRPr kumimoji="0" lang="en-US" altLang="tr-T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8D07EE84-ED2F-4A12-AA80-4C376C75861D}"/>
              </a:ext>
            </a:extLst>
          </p:cNvPr>
          <p:cNvCxnSpPr/>
          <p:nvPr/>
        </p:nvCxnSpPr>
        <p:spPr>
          <a:xfrm>
            <a:off x="1927122" y="1120877"/>
            <a:ext cx="249739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Metin kutusu 5">
            <a:extLst>
              <a:ext uri="{FF2B5EF4-FFF2-40B4-BE49-F238E27FC236}">
                <a16:creationId xmlns:a16="http://schemas.microsoft.com/office/drawing/2014/main" id="{427704BB-FFD1-45FA-B82C-E044C3FAC45E}"/>
              </a:ext>
            </a:extLst>
          </p:cNvPr>
          <p:cNvSpPr txBox="1"/>
          <p:nvPr/>
        </p:nvSpPr>
        <p:spPr>
          <a:xfrm>
            <a:off x="4572000" y="1012776"/>
            <a:ext cx="148415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Path(endpoint)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71FF2713-991E-4200-91E7-7D4E96F130D7}"/>
              </a:ext>
            </a:extLst>
          </p:cNvPr>
          <p:cNvCxnSpPr>
            <a:cxnSpLocks/>
          </p:cNvCxnSpPr>
          <p:nvPr/>
        </p:nvCxnSpPr>
        <p:spPr>
          <a:xfrm>
            <a:off x="1268361" y="1156405"/>
            <a:ext cx="2458065" cy="3363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C5458A93-327D-4CCA-8E84-E6BD6BF78682}"/>
              </a:ext>
            </a:extLst>
          </p:cNvPr>
          <p:cNvSpPr txBox="1"/>
          <p:nvPr/>
        </p:nvSpPr>
        <p:spPr>
          <a:xfrm>
            <a:off x="3726426" y="1366250"/>
            <a:ext cx="94274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Operation</a:t>
            </a:r>
          </a:p>
        </p:txBody>
      </p: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62092AC9-7252-4364-BE0E-29817E578A09}"/>
              </a:ext>
            </a:extLst>
          </p:cNvPr>
          <p:cNvCxnSpPr>
            <a:cxnSpLocks/>
          </p:cNvCxnSpPr>
          <p:nvPr/>
        </p:nvCxnSpPr>
        <p:spPr>
          <a:xfrm>
            <a:off x="953729" y="1156405"/>
            <a:ext cx="3323304" cy="89595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212ECC74-DD9C-453F-B7FF-7F39DD325C2B}"/>
              </a:ext>
            </a:extLst>
          </p:cNvPr>
          <p:cNvSpPr txBox="1"/>
          <p:nvPr/>
        </p:nvSpPr>
        <p:spPr>
          <a:xfrm>
            <a:off x="3541496" y="2143322"/>
            <a:ext cx="22553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Path Operation Decorator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651336EA-13EB-43D5-9A74-320CA81AEAD4}"/>
              </a:ext>
            </a:extLst>
          </p:cNvPr>
          <p:cNvCxnSpPr>
            <a:cxnSpLocks/>
          </p:cNvCxnSpPr>
          <p:nvPr/>
        </p:nvCxnSpPr>
        <p:spPr>
          <a:xfrm>
            <a:off x="869423" y="1366250"/>
            <a:ext cx="3323304" cy="131361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E4A3D552-222B-4CFF-B037-04D325B67166}"/>
              </a:ext>
            </a:extLst>
          </p:cNvPr>
          <p:cNvSpPr txBox="1"/>
          <p:nvPr/>
        </p:nvSpPr>
        <p:spPr>
          <a:xfrm>
            <a:off x="3457190" y="2770833"/>
            <a:ext cx="225535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Path Operation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75900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2" grpId="0" animBg="1"/>
      <p:bldP spid="6" grpId="0"/>
      <p:bldP spid="12" grpId="0"/>
      <p:bldP spid="16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Authentication vs. Token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D0A74DB-B445-4A03-AB1C-2DCAC3847E78}"/>
              </a:ext>
            </a:extLst>
          </p:cNvPr>
          <p:cNvSpPr txBox="1"/>
          <p:nvPr/>
        </p:nvSpPr>
        <p:spPr>
          <a:xfrm>
            <a:off x="623455" y="991830"/>
            <a:ext cx="7391399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en-US" sz="1600" dirty="0">
                <a:latin typeface="Chromatica" panose="00000500000000000000" pitchFamily="50" charset="-94"/>
              </a:rPr>
              <a:t>Token and authentication; are two concepts that limit/allow access to an API. The two are not the same thing. The token does not authenticate the user, it only allows access. Authentication authenticates the user.</a:t>
            </a:r>
            <a:endParaRPr lang="tr-TR" sz="1600" dirty="0">
              <a:latin typeface="Chromatica" panose="00000500000000000000" pitchFamily="50" charset="-94"/>
            </a:endParaRPr>
          </a:p>
        </p:txBody>
      </p:sp>
      <p:pic>
        <p:nvPicPr>
          <p:cNvPr id="1028" name="Picture 4" descr="How to Get Instagram Access Token - Documentation">
            <a:extLst>
              <a:ext uri="{FF2B5EF4-FFF2-40B4-BE49-F238E27FC236}">
                <a16:creationId xmlns:a16="http://schemas.microsoft.com/office/drawing/2014/main" id="{A77A86E6-A3D9-45BB-989A-807E2672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54" y="2699485"/>
            <a:ext cx="4024829" cy="225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21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JWT</a:t>
            </a:r>
            <a:endParaRPr lang="en-US" sz="2400" dirty="0"/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2D0A74DB-B445-4A03-AB1C-2DCAC3847E78}"/>
              </a:ext>
            </a:extLst>
          </p:cNvPr>
          <p:cNvSpPr txBox="1"/>
          <p:nvPr/>
        </p:nvSpPr>
        <p:spPr>
          <a:xfrm>
            <a:off x="623455" y="614777"/>
            <a:ext cx="7391399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600" dirty="0">
                <a:latin typeface="Chromatica" panose="00000500000000000000" pitchFamily="50" charset="-94"/>
              </a:rPr>
              <a:t>JSON Web Tokens are an open, industry standard RFC 7519 method for representing claims securely between two parties.</a:t>
            </a:r>
            <a:r>
              <a:rPr lang="tr-TR" sz="1600" dirty="0">
                <a:latin typeface="Chromatica" panose="00000500000000000000" pitchFamily="50" charset="-94"/>
              </a:rPr>
              <a:t> </a:t>
            </a:r>
            <a:r>
              <a:rPr lang="en-US" sz="1600" dirty="0">
                <a:latin typeface="Chromatica" panose="00000500000000000000" pitchFamily="50" charset="-94"/>
              </a:rPr>
              <a:t>JWT.IO allows you to decode, verify and generate JWT.</a:t>
            </a:r>
            <a:endParaRPr lang="tr-TR" sz="1600" dirty="0">
              <a:latin typeface="Chromatica" panose="00000500000000000000" pitchFamily="50" charset="-9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1554-823F-4EB0-99CA-71B414E32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564" y="1456033"/>
            <a:ext cx="5079254" cy="35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02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References</a:t>
            </a:r>
          </a:p>
        </p:txBody>
      </p:sp>
      <p:pic>
        <p:nvPicPr>
          <p:cNvPr id="1028" name="Picture 4" descr="Building Data Science Applications with FastAPI : Develop, manage, and  deploy efficient machine learning applications with Python (Paperback) -  Walmart.com">
            <a:hlinkClick r:id="rId3"/>
            <a:extLst>
              <a:ext uri="{FF2B5EF4-FFF2-40B4-BE49-F238E27FC236}">
                <a16:creationId xmlns:a16="http://schemas.microsoft.com/office/drawing/2014/main" id="{3B64DB93-F753-4849-A9C1-9C7C9874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60" y="826076"/>
            <a:ext cx="3853295" cy="385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97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References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93E2789-79F7-4460-B0C0-E8241543CBEF}"/>
              </a:ext>
            </a:extLst>
          </p:cNvPr>
          <p:cNvSpPr txBox="1"/>
          <p:nvPr/>
        </p:nvSpPr>
        <p:spPr>
          <a:xfrm>
            <a:off x="550606" y="921081"/>
            <a:ext cx="7000568" cy="2041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  <a:hlinkClick r:id="rId3"/>
              </a:rPr>
              <a:t>https://www.technoarchsoftwares.com/blog/asgi/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  <a:hlinkClick r:id="rId4"/>
              </a:rPr>
              <a:t>https://fastapi.tiangolo.com/</a:t>
            </a:r>
            <a:endParaRPr lang="tr-TR" sz="1200" dirty="0">
              <a:latin typeface="Chromatica" panose="00000500000000000000" pitchFamily="50" charset="-94"/>
            </a:endParaRPr>
          </a:p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  <a:hlinkClick r:id="rId5"/>
              </a:rPr>
              <a:t>https://medium.com/analytics-vidhya/difference-between-wsgi-and-asgi-807158ed1d4c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  <a:hlinkClick r:id="rId6"/>
              </a:rPr>
              <a:t>https://asgi.readthedocs.io/en/latest/</a:t>
            </a:r>
            <a:endParaRPr lang="tr-TR" sz="1200" dirty="0">
              <a:latin typeface="Chromatica" panose="00000500000000000000" pitchFamily="50" charset="-94"/>
            </a:endParaRPr>
          </a:p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  <a:hlinkClick r:id="rId7"/>
              </a:rPr>
              <a:t>https://wsgi.readthedocs.io/en/latest/</a:t>
            </a:r>
            <a:endParaRPr kumimoji="0" lang="tr-TR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  <a:p>
            <a:pPr marL="176213" marR="0" indent="-176213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910788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6071258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General Architecture of WebApps</a:t>
            </a: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BB22956B-3C21-4AD0-9B35-810F1C9EE734}"/>
              </a:ext>
            </a:extLst>
          </p:cNvPr>
          <p:cNvCxnSpPr>
            <a:cxnSpLocks/>
            <a:stCxn id="1026" idx="3"/>
            <a:endCxn id="1030" idx="1"/>
          </p:cNvCxnSpPr>
          <p:nvPr/>
        </p:nvCxnSpPr>
        <p:spPr>
          <a:xfrm>
            <a:off x="1933143" y="2571750"/>
            <a:ext cx="823911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8" name="Grup 7">
            <a:extLst>
              <a:ext uri="{FF2B5EF4-FFF2-40B4-BE49-F238E27FC236}">
                <a16:creationId xmlns:a16="http://schemas.microsoft.com/office/drawing/2014/main" id="{8906B2CD-F064-47DC-9EE0-B4ECA7D85F1B}"/>
              </a:ext>
            </a:extLst>
          </p:cNvPr>
          <p:cNvGrpSpPr/>
          <p:nvPr/>
        </p:nvGrpSpPr>
        <p:grpSpPr>
          <a:xfrm>
            <a:off x="623456" y="1668134"/>
            <a:ext cx="1309687" cy="1590470"/>
            <a:chOff x="623456" y="1668134"/>
            <a:chExt cx="1309687" cy="1590470"/>
          </a:xfrm>
        </p:grpSpPr>
        <p:pic>
          <p:nvPicPr>
            <p:cNvPr id="1026" name="Picture 2" descr="Clipart Transparent Web Development - Web App Icon Png Transparent PNG -  1200x1200 - Free Download on NicePNG">
              <a:extLst>
                <a:ext uri="{FF2B5EF4-FFF2-40B4-BE49-F238E27FC236}">
                  <a16:creationId xmlns:a16="http://schemas.microsoft.com/office/drawing/2014/main" id="{049AF82F-BA16-4AF8-87CB-6C49698CC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56" y="1884895"/>
              <a:ext cx="1309687" cy="1373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Metin kutusu 6">
              <a:extLst>
                <a:ext uri="{FF2B5EF4-FFF2-40B4-BE49-F238E27FC236}">
                  <a16:creationId xmlns:a16="http://schemas.microsoft.com/office/drawing/2014/main" id="{64F9A015-3A22-4E76-B09B-4AD9F4EB6506}"/>
                </a:ext>
              </a:extLst>
            </p:cNvPr>
            <p:cNvSpPr txBox="1"/>
            <p:nvPr/>
          </p:nvSpPr>
          <p:spPr>
            <a:xfrm>
              <a:off x="862880" y="1668134"/>
              <a:ext cx="824345" cy="3180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App</a:t>
              </a:r>
            </a:p>
          </p:txBody>
        </p:sp>
      </p:grpSp>
      <p:grpSp>
        <p:nvGrpSpPr>
          <p:cNvPr id="9" name="Grup 8">
            <a:extLst>
              <a:ext uri="{FF2B5EF4-FFF2-40B4-BE49-F238E27FC236}">
                <a16:creationId xmlns:a16="http://schemas.microsoft.com/office/drawing/2014/main" id="{381FB699-D09A-40EF-8128-A0615696734F}"/>
              </a:ext>
            </a:extLst>
          </p:cNvPr>
          <p:cNvGrpSpPr/>
          <p:nvPr/>
        </p:nvGrpSpPr>
        <p:grpSpPr>
          <a:xfrm>
            <a:off x="2757054" y="1923331"/>
            <a:ext cx="1489363" cy="1296838"/>
            <a:chOff x="2757054" y="1923331"/>
            <a:chExt cx="1489363" cy="1296838"/>
          </a:xfrm>
        </p:grpSpPr>
        <p:pic>
          <p:nvPicPr>
            <p:cNvPr id="1030" name="Picture 6" descr="Open - Web Server Icon Free PNG Image | Transparent PNG Free Download on  SeekPNG">
              <a:extLst>
                <a:ext uri="{FF2B5EF4-FFF2-40B4-BE49-F238E27FC236}">
                  <a16:creationId xmlns:a16="http://schemas.microsoft.com/office/drawing/2014/main" id="{5CD320DA-9CBF-49B5-B92E-46202A4A5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054" y="1923331"/>
              <a:ext cx="1489363" cy="1296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21FD8F0A-B9AC-4CF5-9289-9C04086CF396}"/>
                </a:ext>
              </a:extLst>
            </p:cNvPr>
            <p:cNvSpPr txBox="1"/>
            <p:nvPr/>
          </p:nvSpPr>
          <p:spPr>
            <a:xfrm>
              <a:off x="3089563" y="2025037"/>
              <a:ext cx="824345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 Server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endParaRPr>
            </a:p>
          </p:txBody>
        </p:sp>
      </p:grp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69AF3B3D-1C89-4823-9F98-D535CABCA49D}"/>
              </a:ext>
            </a:extLst>
          </p:cNvPr>
          <p:cNvCxnSpPr>
            <a:cxnSpLocks/>
            <a:stCxn id="1030" idx="3"/>
          </p:cNvCxnSpPr>
          <p:nvPr/>
        </p:nvCxnSpPr>
        <p:spPr>
          <a:xfrm>
            <a:off x="4246417" y="2571750"/>
            <a:ext cx="72043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6" name="Grup 15">
            <a:extLst>
              <a:ext uri="{FF2B5EF4-FFF2-40B4-BE49-F238E27FC236}">
                <a16:creationId xmlns:a16="http://schemas.microsoft.com/office/drawing/2014/main" id="{CD87C44B-321E-45AA-8223-8C74FC5AC5E8}"/>
              </a:ext>
            </a:extLst>
          </p:cNvPr>
          <p:cNvGrpSpPr/>
          <p:nvPr/>
        </p:nvGrpSpPr>
        <p:grpSpPr>
          <a:xfrm>
            <a:off x="4966855" y="1404650"/>
            <a:ext cx="1149927" cy="1802283"/>
            <a:chOff x="4966855" y="1404650"/>
            <a:chExt cx="1149927" cy="1802283"/>
          </a:xfrm>
        </p:grpSpPr>
        <p:sp>
          <p:nvSpPr>
            <p:cNvPr id="15" name="Dikdörtgen: Köşeleri Yuvarlatılmış 14">
              <a:extLst>
                <a:ext uri="{FF2B5EF4-FFF2-40B4-BE49-F238E27FC236}">
                  <a16:creationId xmlns:a16="http://schemas.microsoft.com/office/drawing/2014/main" id="{A383281F-AC7A-42F2-BCC8-AC92159C4086}"/>
                </a:ext>
              </a:extLst>
            </p:cNvPr>
            <p:cNvSpPr/>
            <p:nvPr/>
          </p:nvSpPr>
          <p:spPr>
            <a:xfrm>
              <a:off x="4966855" y="1910098"/>
              <a:ext cx="1149927" cy="1296835"/>
            </a:xfrm>
            <a:prstGeom prst="roundRect">
              <a:avLst/>
            </a:prstGeom>
            <a:solidFill>
              <a:srgbClr val="1B9DD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Metin kutusu 21">
              <a:extLst>
                <a:ext uri="{FF2B5EF4-FFF2-40B4-BE49-F238E27FC236}">
                  <a16:creationId xmlns:a16="http://schemas.microsoft.com/office/drawing/2014/main" id="{D1C1BD7F-75CB-48D3-96EA-E92D854A2FDA}"/>
                </a:ext>
              </a:extLst>
            </p:cNvPr>
            <p:cNvSpPr txBox="1"/>
            <p:nvPr/>
          </p:nvSpPr>
          <p:spPr>
            <a:xfrm>
              <a:off x="5129645" y="2184053"/>
              <a:ext cx="824345" cy="748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ASGI</a:t>
              </a: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b="1">
                  <a:latin typeface="Chromatica" panose="00000500000000000000" pitchFamily="50" charset="-94"/>
                </a:rPr>
                <a:t>or</a:t>
              </a:r>
            </a:p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WSGI</a:t>
              </a:r>
            </a:p>
          </p:txBody>
        </p:sp>
        <p:sp>
          <p:nvSpPr>
            <p:cNvPr id="23" name="Metin kutusu 22">
              <a:extLst>
                <a:ext uri="{FF2B5EF4-FFF2-40B4-BE49-F238E27FC236}">
                  <a16:creationId xmlns:a16="http://schemas.microsoft.com/office/drawing/2014/main" id="{EAA72808-ACA4-4768-BCA5-83CE41C5DDE4}"/>
                </a:ext>
              </a:extLst>
            </p:cNvPr>
            <p:cNvSpPr txBox="1"/>
            <p:nvPr/>
          </p:nvSpPr>
          <p:spPr>
            <a:xfrm>
              <a:off x="5048248" y="1404650"/>
              <a:ext cx="987138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spc="0" normalizeH="0" baseline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Gate Interface</a:t>
              </a:r>
            </a:p>
          </p:txBody>
        </p:sp>
      </p:grp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9794DAC9-AA74-4F21-8B4C-6681807309BB}"/>
              </a:ext>
            </a:extLst>
          </p:cNvPr>
          <p:cNvCxnSpPr>
            <a:cxnSpLocks/>
          </p:cNvCxnSpPr>
          <p:nvPr/>
        </p:nvCxnSpPr>
        <p:spPr>
          <a:xfrm>
            <a:off x="6130202" y="2571750"/>
            <a:ext cx="72043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6" name="Grup 25">
            <a:extLst>
              <a:ext uri="{FF2B5EF4-FFF2-40B4-BE49-F238E27FC236}">
                <a16:creationId xmlns:a16="http://schemas.microsoft.com/office/drawing/2014/main" id="{69D6D8A6-F610-4A41-A27A-0FAB09A1C811}"/>
              </a:ext>
            </a:extLst>
          </p:cNvPr>
          <p:cNvGrpSpPr/>
          <p:nvPr/>
        </p:nvGrpSpPr>
        <p:grpSpPr>
          <a:xfrm>
            <a:off x="6850640" y="1910098"/>
            <a:ext cx="1344324" cy="1296835"/>
            <a:chOff x="4966855" y="1910098"/>
            <a:chExt cx="1344324" cy="1296835"/>
          </a:xfrm>
        </p:grpSpPr>
        <p:sp>
          <p:nvSpPr>
            <p:cNvPr id="27" name="Dikdörtgen: Köşeleri Yuvarlatılmış 26">
              <a:extLst>
                <a:ext uri="{FF2B5EF4-FFF2-40B4-BE49-F238E27FC236}">
                  <a16:creationId xmlns:a16="http://schemas.microsoft.com/office/drawing/2014/main" id="{3D47595A-7F0C-40DF-A47A-B49552CAF877}"/>
                </a:ext>
              </a:extLst>
            </p:cNvPr>
            <p:cNvSpPr/>
            <p:nvPr/>
          </p:nvSpPr>
          <p:spPr>
            <a:xfrm>
              <a:off x="4966855" y="1910098"/>
              <a:ext cx="1344324" cy="129683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19F70A7B-98D8-4AF2-BED1-D71A5918BAE5}"/>
                </a:ext>
              </a:extLst>
            </p:cNvPr>
            <p:cNvSpPr txBox="1"/>
            <p:nvPr/>
          </p:nvSpPr>
          <p:spPr>
            <a:xfrm>
              <a:off x="5032663" y="2291774"/>
              <a:ext cx="1216170" cy="5334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tr-TR" sz="1400" b="1" i="0" u="none" strike="noStrike" cap="none" spc="0" normalizeH="0" baseline="0" dirty="0">
                  <a:ln>
                    <a:noFill/>
                  </a:ln>
                  <a:solidFill>
                    <a:srgbClr val="5E5E5E"/>
                  </a:solidFill>
                  <a:effectLst/>
                  <a:uFillTx/>
                  <a:latin typeface="Chromatica" panose="00000500000000000000" pitchFamily="50" charset="-94"/>
                  <a:sym typeface="Helvetica Neue"/>
                </a:rPr>
                <a:t>Web Application</a:t>
              </a:r>
              <a:endParaRPr kumimoji="0" lang="en-US" sz="1400" b="1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endParaRPr>
            </a:p>
          </p:txBody>
        </p:sp>
      </p:grp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A4B16FA9-3EC6-4965-9A06-51DE43CC1CA0}"/>
              </a:ext>
            </a:extLst>
          </p:cNvPr>
          <p:cNvCxnSpPr>
            <a:cxnSpLocks/>
          </p:cNvCxnSpPr>
          <p:nvPr/>
        </p:nvCxnSpPr>
        <p:spPr>
          <a:xfrm flipH="1">
            <a:off x="6130203" y="3390222"/>
            <a:ext cx="72043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75E8BFF1-BC5A-4EB3-B74A-20D43A67420D}"/>
              </a:ext>
            </a:extLst>
          </p:cNvPr>
          <p:cNvCxnSpPr>
            <a:cxnSpLocks/>
          </p:cNvCxnSpPr>
          <p:nvPr/>
        </p:nvCxnSpPr>
        <p:spPr>
          <a:xfrm flipH="1">
            <a:off x="4246418" y="3390222"/>
            <a:ext cx="72043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7739CA5F-97FB-435B-8870-58FDCFB815B5}"/>
              </a:ext>
            </a:extLst>
          </p:cNvPr>
          <p:cNvCxnSpPr>
            <a:cxnSpLocks/>
          </p:cNvCxnSpPr>
          <p:nvPr/>
        </p:nvCxnSpPr>
        <p:spPr>
          <a:xfrm flipH="1">
            <a:off x="1933143" y="3372226"/>
            <a:ext cx="72043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907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WSGI and ASGI </a:t>
            </a:r>
            <a:endParaRPr lang="en-US" sz="2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DE1BA26-EE4C-4E4D-8E68-E042D64E1957}"/>
              </a:ext>
            </a:extLst>
          </p:cNvPr>
          <p:cNvSpPr txBox="1"/>
          <p:nvPr/>
        </p:nvSpPr>
        <p:spPr>
          <a:xfrm>
            <a:off x="534146" y="1440029"/>
            <a:ext cx="8075708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en-US" sz="1800">
                <a:latin typeface="Chromatica" panose="00000500000000000000" pitchFamily="50" charset="-94"/>
              </a:rPr>
              <a:t>WSGI: Web Server Gateway Interface</a:t>
            </a:r>
          </a:p>
          <a:p>
            <a:pPr algn="l" defTabSz="2438338">
              <a:lnSpc>
                <a:spcPct val="150000"/>
              </a:lnSpc>
            </a:pPr>
            <a:r>
              <a:rPr lang="en-US" sz="1800">
                <a:latin typeface="Chromatica" panose="00000500000000000000" pitchFamily="50" charset="-94"/>
              </a:rPr>
              <a:t>ASGI:  Asynchronous Server Gateway Interface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A92CCAC-1181-4CBB-AD47-DC6476EBF576}"/>
              </a:ext>
            </a:extLst>
          </p:cNvPr>
          <p:cNvSpPr txBox="1"/>
          <p:nvPr/>
        </p:nvSpPr>
        <p:spPr>
          <a:xfrm>
            <a:off x="623456" y="691721"/>
            <a:ext cx="4591664" cy="4732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R="0" algn="l" defTabSz="2438338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sz="1800" dirty="0">
                <a:latin typeface="Chromatica" panose="00000500000000000000" pitchFamily="50" charset="-94"/>
              </a:rPr>
              <a:t>Both have same functionality</a:t>
            </a:r>
            <a:r>
              <a:rPr lang="tr-TR" sz="1800" dirty="0">
                <a:latin typeface="Chromatica" panose="00000500000000000000" pitchFamily="50" charset="-94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0704-D48A-48E6-B4E7-8B14D444F0B6}"/>
              </a:ext>
            </a:extLst>
          </p:cNvPr>
          <p:cNvSpPr txBox="1"/>
          <p:nvPr/>
        </p:nvSpPr>
        <p:spPr>
          <a:xfrm>
            <a:off x="5133855" y="4528723"/>
            <a:ext cx="3733054" cy="5078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F0F0F"/>
                </a:solidFill>
                <a:effectLst/>
                <a:latin typeface="YouTube Sans"/>
                <a:hlinkClick r:id="rId3"/>
              </a:rPr>
              <a:t>WSGI &amp; ASGI Simplified</a:t>
            </a:r>
            <a:endParaRPr lang="en-US" b="1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museo-sans"/>
                <a:hlinkClick r:id="rId4"/>
              </a:rPr>
              <a:t>ASGI explained: The future of Python web development</a:t>
            </a:r>
            <a:endParaRPr lang="en-US" b="1" i="0" dirty="0">
              <a:solidFill>
                <a:srgbClr val="222222"/>
              </a:solidFill>
              <a:effectLst/>
              <a:latin typeface="museo-sans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1190686" y="432029"/>
            <a:ext cx="1134460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400" dirty="0"/>
              <a:t>WSGI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0704-D48A-48E6-B4E7-8B14D444F0B6}"/>
              </a:ext>
            </a:extLst>
          </p:cNvPr>
          <p:cNvSpPr txBox="1"/>
          <p:nvPr/>
        </p:nvSpPr>
        <p:spPr>
          <a:xfrm>
            <a:off x="237782" y="4533777"/>
            <a:ext cx="8668435" cy="5078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numCol="2">
            <a:spAutoFit/>
          </a:bodyPr>
          <a:lstStyle/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F0F0F"/>
                </a:solidFill>
                <a:effectLst/>
                <a:latin typeface="YouTube Sans"/>
                <a:hlinkClick r:id="rId3"/>
              </a:rPr>
              <a:t>WSGI &amp; ASGI Simplified</a:t>
            </a:r>
            <a:endParaRPr lang="en-US" i="0" dirty="0">
              <a:solidFill>
                <a:srgbClr val="0F0F0F"/>
              </a:solidFill>
              <a:effectLst/>
              <a:latin typeface="YouTube Sans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222222"/>
                </a:solidFill>
                <a:effectLst/>
                <a:latin typeface="museo-sans"/>
                <a:hlinkClick r:id="rId4"/>
              </a:rPr>
              <a:t>ASGI explained: The future of Python web development</a:t>
            </a:r>
            <a:endParaRPr lang="tr-TR" dirty="0"/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museo-sans"/>
                <a:hlinkClick r:id="rId5"/>
              </a:rPr>
              <a:t>https://wsgi.readthedocs.io/en/latest/servers.html</a:t>
            </a:r>
            <a:endParaRPr lang="tr-TR" dirty="0">
              <a:solidFill>
                <a:srgbClr val="222222"/>
              </a:solidFill>
              <a:latin typeface="museo-sans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museo-sans"/>
                <a:hlinkClick r:id="rId6"/>
              </a:rPr>
              <a:t>https://asgi.readthedocs.io/en/latest/implementations.html</a:t>
            </a:r>
            <a:endParaRPr lang="tr-TR" dirty="0">
              <a:solidFill>
                <a:srgbClr val="222222"/>
              </a:solidFill>
              <a:latin typeface="museo-san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36FFE6-7E4A-4157-9770-188FC65BE27E}"/>
              </a:ext>
            </a:extLst>
          </p:cNvPr>
          <p:cNvCxnSpPr>
            <a:cxnSpLocks/>
          </p:cNvCxnSpPr>
          <p:nvPr/>
        </p:nvCxnSpPr>
        <p:spPr>
          <a:xfrm>
            <a:off x="4516582" y="1108364"/>
            <a:ext cx="55418" cy="3193472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Uygulama: ‘Market Sepet Analizi’">
            <a:extLst>
              <a:ext uri="{FF2B5EF4-FFF2-40B4-BE49-F238E27FC236}">
                <a16:creationId xmlns:a16="http://schemas.microsoft.com/office/drawing/2014/main" id="{85AFBE5F-4472-4476-85F2-6E5D305A94D4}"/>
              </a:ext>
            </a:extLst>
          </p:cNvPr>
          <p:cNvSpPr txBox="1"/>
          <p:nvPr/>
        </p:nvSpPr>
        <p:spPr>
          <a:xfrm>
            <a:off x="6158580" y="432029"/>
            <a:ext cx="1683603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pPr algn="ctr"/>
            <a:r>
              <a:rPr lang="tr-TR" sz="2400" dirty="0"/>
              <a:t>ASGI </a:t>
            </a:r>
            <a:endParaRPr lang="en-US" sz="2400" dirty="0"/>
          </a:p>
        </p:txBody>
      </p:sp>
      <p:sp>
        <p:nvSpPr>
          <p:cNvPr id="11" name="Metin kutusu 2">
            <a:extLst>
              <a:ext uri="{FF2B5EF4-FFF2-40B4-BE49-F238E27FC236}">
                <a16:creationId xmlns:a16="http://schemas.microsoft.com/office/drawing/2014/main" id="{0B403850-87F5-4C59-831F-968A92F6B233}"/>
              </a:ext>
            </a:extLst>
          </p:cNvPr>
          <p:cNvSpPr txBox="1"/>
          <p:nvPr/>
        </p:nvSpPr>
        <p:spPr>
          <a:xfrm>
            <a:off x="4963149" y="1206464"/>
            <a:ext cx="3733054" cy="23801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latin typeface="Chromatica" panose="00000500000000000000" pitchFamily="50" charset="-94"/>
              </a:rPr>
              <a:t>Gateway </a:t>
            </a:r>
            <a:r>
              <a:rPr lang="en-US" sz="1400" dirty="0">
                <a:latin typeface="Chromatica" panose="00000500000000000000" pitchFamily="50" charset="-94"/>
              </a:rPr>
              <a:t>interface</a:t>
            </a:r>
          </a:p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hromatica" panose="00000500000000000000" pitchFamily="50" charset="-94"/>
              </a:rPr>
              <a:t>Slice cheese while tea water is boiling</a:t>
            </a: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Chromatica" panose="00000500000000000000" pitchFamily="50" charset="-94"/>
              </a:rPr>
              <a:t>Concurrent responses</a:t>
            </a:r>
            <a:r>
              <a:rPr lang="tr-TR" sz="1400" dirty="0">
                <a:latin typeface="Chromatica" panose="00000500000000000000" pitchFamily="50" charset="-94"/>
              </a:rPr>
              <a:t>.</a:t>
            </a:r>
          </a:p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latin typeface="Chromatica" panose="00000500000000000000" pitchFamily="50" charset="-94"/>
              </a:rPr>
              <a:t>Servers: </a:t>
            </a:r>
            <a:r>
              <a:rPr lang="tr-TR" sz="1400" dirty="0">
                <a:latin typeface="Chromatica" panose="00000500000000000000" pitchFamily="50" charset="-94"/>
                <a:hlinkClick r:id="rId7"/>
              </a:rPr>
              <a:t>Daphne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8"/>
              </a:rPr>
              <a:t>Uvicorn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9"/>
              </a:rPr>
              <a:t>Hypercorn</a:t>
            </a:r>
            <a:endParaRPr lang="tr-TR" sz="1400" dirty="0">
              <a:latin typeface="Chromatica" panose="00000500000000000000" pitchFamily="50" charset="-94"/>
            </a:endParaRPr>
          </a:p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latin typeface="Chromatica" panose="00000500000000000000" pitchFamily="50" charset="-94"/>
              </a:rPr>
              <a:t>Application/</a:t>
            </a:r>
            <a:r>
              <a:rPr lang="en-US" sz="1400" dirty="0">
                <a:latin typeface="Chromatica" panose="00000500000000000000" pitchFamily="50" charset="-94"/>
              </a:rPr>
              <a:t>Frameworks</a:t>
            </a:r>
            <a:r>
              <a:rPr lang="tr-TR" sz="1400" dirty="0">
                <a:latin typeface="Chromatica" panose="00000500000000000000" pitchFamily="50" charset="-94"/>
              </a:rPr>
              <a:t>: </a:t>
            </a:r>
            <a:r>
              <a:rPr lang="tr-TR" sz="1400" dirty="0">
                <a:latin typeface="Chromatica" panose="00000500000000000000" pitchFamily="50" charset="-94"/>
                <a:hlinkClick r:id="rId10"/>
              </a:rPr>
              <a:t>Django/</a:t>
            </a:r>
            <a:r>
              <a:rPr lang="tr-TR" sz="1400" dirty="0" err="1">
                <a:latin typeface="Chromatica" panose="00000500000000000000" pitchFamily="50" charset="-94"/>
                <a:hlinkClick r:id="rId10"/>
              </a:rPr>
              <a:t>Channels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11"/>
              </a:rPr>
              <a:t>FastAPI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12"/>
              </a:rPr>
              <a:t>Quart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13"/>
              </a:rPr>
              <a:t>Sanic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tr-TR" sz="1400" dirty="0">
                <a:latin typeface="Chromatica" panose="00000500000000000000" pitchFamily="50" charset="-94"/>
                <a:hlinkClick r:id="rId14"/>
              </a:rPr>
              <a:t>Starlette</a:t>
            </a:r>
            <a:endParaRPr lang="tr-TR" sz="1400" dirty="0">
              <a:latin typeface="Chromatica" panose="00000500000000000000" pitchFamily="50" charset="-94"/>
            </a:endParaRPr>
          </a:p>
        </p:txBody>
      </p:sp>
      <p:sp>
        <p:nvSpPr>
          <p:cNvPr id="12" name="Metin kutusu 2">
            <a:extLst>
              <a:ext uri="{FF2B5EF4-FFF2-40B4-BE49-F238E27FC236}">
                <a16:creationId xmlns:a16="http://schemas.microsoft.com/office/drawing/2014/main" id="{C99A6275-683D-427A-8021-001DB963BA83}"/>
              </a:ext>
            </a:extLst>
          </p:cNvPr>
          <p:cNvSpPr txBox="1"/>
          <p:nvPr/>
        </p:nvSpPr>
        <p:spPr>
          <a:xfrm>
            <a:off x="342819" y="1206464"/>
            <a:ext cx="3669199" cy="19492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tr-TR" sz="1400" dirty="0">
                <a:latin typeface="Chromatica" panose="00000500000000000000" pitchFamily="50" charset="-94"/>
              </a:rPr>
              <a:t>Gateway </a:t>
            </a:r>
            <a:r>
              <a:rPr lang="en-US" sz="1400" dirty="0">
                <a:latin typeface="Chromatica" panose="00000500000000000000" pitchFamily="50" charset="-94"/>
              </a:rPr>
              <a:t>interface</a:t>
            </a: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Chromatica" panose="00000500000000000000" pitchFamily="50" charset="-94"/>
              </a:rPr>
              <a:t>Wait while tea water is boiling</a:t>
            </a:r>
            <a:endParaRPr lang="tr-TR" sz="1400" dirty="0">
              <a:latin typeface="Chromatica" panose="00000500000000000000" pitchFamily="50" charset="-94"/>
            </a:endParaRPr>
          </a:p>
          <a:p>
            <a:pPr marL="285750" marR="0" indent="-285750" algn="l" defTabSz="2438338" rtl="0" fontAlgn="auto" latinLnBrk="0" hangingPunct="0"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>
                <a:latin typeface="Chromatica" panose="00000500000000000000" pitchFamily="50" charset="-94"/>
              </a:rPr>
              <a:t>Responses requests sequentially</a:t>
            </a:r>
            <a:r>
              <a:rPr lang="tr-TR" sz="1400" dirty="0">
                <a:latin typeface="Chromatica" panose="00000500000000000000" pitchFamily="50" charset="-94"/>
              </a:rPr>
              <a:t>.</a:t>
            </a:r>
          </a:p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latin typeface="Chromatica" panose="00000500000000000000" pitchFamily="50" charset="-94"/>
              </a:rPr>
              <a:t>Servers: </a:t>
            </a:r>
            <a:r>
              <a:rPr lang="en-US" sz="1400" dirty="0">
                <a:latin typeface="Chromatica" panose="00000500000000000000" pitchFamily="50" charset="-94"/>
              </a:rPr>
              <a:t>Gunicorn</a:t>
            </a:r>
            <a:r>
              <a:rPr lang="tr-TR" sz="1400" dirty="0">
                <a:latin typeface="Chromatica" panose="00000500000000000000" pitchFamily="50" charset="-94"/>
              </a:rPr>
              <a:t>, </a:t>
            </a:r>
            <a:r>
              <a:rPr lang="en-US" sz="1400" dirty="0">
                <a:latin typeface="Chromatica" panose="00000500000000000000" pitchFamily="50" charset="-94"/>
              </a:rPr>
              <a:t>uWSGI</a:t>
            </a:r>
            <a:r>
              <a:rPr lang="tr-TR" sz="1400" dirty="0">
                <a:latin typeface="Chromatica" panose="00000500000000000000" pitchFamily="50" charset="-94"/>
              </a:rPr>
              <a:t>, Apache</a:t>
            </a:r>
          </a:p>
          <a:p>
            <a:pPr marL="285750" indent="-285750" algn="l" defTabSz="243833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tr-TR" sz="1400" dirty="0">
                <a:latin typeface="Chromatica" panose="00000500000000000000" pitchFamily="50" charset="-94"/>
              </a:rPr>
              <a:t>Frameworks: </a:t>
            </a:r>
            <a:r>
              <a:rPr lang="en-US" sz="1400" dirty="0">
                <a:latin typeface="Chromatica" panose="00000500000000000000" pitchFamily="50" charset="-94"/>
              </a:rPr>
              <a:t>Flask</a:t>
            </a:r>
            <a:r>
              <a:rPr lang="tr-TR" sz="1400" dirty="0">
                <a:latin typeface="Chromatica" panose="00000500000000000000" pitchFamily="50" charset="-94"/>
              </a:rPr>
              <a:t>, Django, Falcon</a:t>
            </a:r>
          </a:p>
        </p:txBody>
      </p:sp>
    </p:spTree>
    <p:extLst>
      <p:ext uri="{BB962C8B-B14F-4D97-AF65-F5344CB8AC3E}">
        <p14:creationId xmlns:p14="http://schemas.microsoft.com/office/powerpoint/2010/main" val="1209448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What is </a:t>
            </a:r>
            <a:r>
              <a:rPr lang="tr-TR" sz="2400" dirty="0"/>
              <a:t>FastAPI?</a:t>
            </a:r>
            <a:endParaRPr lang="en-US" sz="2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DE1BA26-EE4C-4E4D-8E68-E042D64E1957}"/>
              </a:ext>
            </a:extLst>
          </p:cNvPr>
          <p:cNvSpPr txBox="1"/>
          <p:nvPr/>
        </p:nvSpPr>
        <p:spPr>
          <a:xfrm>
            <a:off x="623456" y="747931"/>
            <a:ext cx="690649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en-US" sz="1800" dirty="0">
                <a:latin typeface="Chromatica" panose="00000500000000000000" pitchFamily="50" charset="-94"/>
              </a:rPr>
              <a:t>It is an open source python library for API development</a:t>
            </a:r>
            <a:r>
              <a:rPr kumimoji="0" lang="tr-TR" sz="1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8B928B8-9117-4E26-8732-62BE50AE149A}"/>
              </a:ext>
            </a:extLst>
          </p:cNvPr>
          <p:cNvSpPr txBox="1"/>
          <p:nvPr/>
        </p:nvSpPr>
        <p:spPr>
          <a:xfrm>
            <a:off x="554183" y="2205674"/>
            <a:ext cx="7897088" cy="23647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2" spcCol="38100" rtlCol="0" anchor="ctr">
            <a:spAutoFit/>
          </a:bodyPr>
          <a:lstStyle/>
          <a:p>
            <a:pPr marL="285750" indent="-285750" algn="l" defTabSz="24383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It is fast and efficient.</a:t>
            </a:r>
          </a:p>
          <a:p>
            <a:pPr marL="285750" indent="-285750" algn="l" defTabSz="24383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It offers rapid development.</a:t>
            </a:r>
          </a:p>
          <a:p>
            <a:pPr marL="285750" indent="-285750" algn="l" defTabSz="24383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The error rate is low.</a:t>
            </a:r>
          </a:p>
          <a:p>
            <a:pPr marL="285750" indent="-285750" algn="l" defTabSz="24383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It is intuitive.</a:t>
            </a:r>
          </a:p>
          <a:p>
            <a:pPr marL="285750" indent="-285750" algn="l" defTabSz="24383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It is plain.</a:t>
            </a:r>
          </a:p>
          <a:p>
            <a:pPr marL="285750" indent="-285750" algn="l" defTabSz="24383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It is easy to learn and use.</a:t>
            </a:r>
          </a:p>
          <a:p>
            <a:pPr marL="285750" indent="-285750" algn="l" defTabSz="24383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It has automatic documentation (Swagger UI and </a:t>
            </a:r>
            <a:r>
              <a:rPr lang="en-US" sz="1600" dirty="0" err="1">
                <a:latin typeface="Chromatica" panose="00000500000000000000" pitchFamily="50" charset="-94"/>
              </a:rPr>
              <a:t>ReDoc</a:t>
            </a:r>
            <a:r>
              <a:rPr lang="en-US" sz="1600" dirty="0">
                <a:latin typeface="Chromatica" panose="00000500000000000000" pitchFamily="50" charset="-94"/>
              </a:rPr>
              <a:t>).</a:t>
            </a:r>
          </a:p>
          <a:p>
            <a:pPr marL="285750" indent="-285750" algn="l" defTabSz="24383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It works with Python 3.7+.</a:t>
            </a:r>
          </a:p>
          <a:p>
            <a:pPr marL="285750" indent="-285750" algn="l" defTabSz="243833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hromatica" panose="00000500000000000000" pitchFamily="50" charset="-94"/>
              </a:rPr>
              <a:t>It is for API development only. It uses </a:t>
            </a:r>
            <a:r>
              <a:rPr lang="en-US" sz="1600" dirty="0" err="1">
                <a:latin typeface="Chromatica" panose="00000500000000000000" pitchFamily="50" charset="-94"/>
              </a:rPr>
              <a:t>uvicorn</a:t>
            </a:r>
            <a:r>
              <a:rPr lang="en-US" sz="1600" dirty="0">
                <a:latin typeface="Chromatica" panose="00000500000000000000" pitchFamily="50" charset="-94"/>
              </a:rPr>
              <a:t> to present.</a:t>
            </a:r>
            <a:endParaRPr lang="tr-TR" sz="1600" dirty="0">
              <a:latin typeface="Chromatica" panose="00000500000000000000" pitchFamily="50" charset="-94"/>
            </a:endParaRPr>
          </a:p>
        </p:txBody>
      </p:sp>
      <p:sp>
        <p:nvSpPr>
          <p:cNvPr id="6" name="Uygulama: ‘Market Sepet Analizi’">
            <a:extLst>
              <a:ext uri="{FF2B5EF4-FFF2-40B4-BE49-F238E27FC236}">
                <a16:creationId xmlns:a16="http://schemas.microsoft.com/office/drawing/2014/main" id="{BEB0C079-967D-4842-8395-B973BF0A1C4F}"/>
              </a:ext>
            </a:extLst>
          </p:cNvPr>
          <p:cNvSpPr txBox="1"/>
          <p:nvPr/>
        </p:nvSpPr>
        <p:spPr>
          <a:xfrm>
            <a:off x="623456" y="1400421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4189126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FastAPI </a:t>
            </a:r>
            <a:r>
              <a:rPr lang="en-US" sz="2400" dirty="0"/>
              <a:t>creator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DE1BA26-EE4C-4E4D-8E68-E042D64E1957}"/>
              </a:ext>
            </a:extLst>
          </p:cNvPr>
          <p:cNvSpPr txBox="1"/>
          <p:nvPr/>
        </p:nvSpPr>
        <p:spPr>
          <a:xfrm>
            <a:off x="623456" y="747931"/>
            <a:ext cx="690649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en-US" sz="1800" dirty="0">
                <a:latin typeface="Chromatica" panose="00000500000000000000" pitchFamily="50" charset="-94"/>
              </a:rPr>
              <a:t>Developed on open source standards</a:t>
            </a:r>
            <a:r>
              <a:rPr kumimoji="0" lang="tr-TR" sz="1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Chromatica" panose="00000500000000000000" pitchFamily="50" charset="-94"/>
                <a:sym typeface="Helvetica Neue"/>
              </a:rPr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8BCBF8C-2318-405B-85C3-5A70640FA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71" y="1457220"/>
            <a:ext cx="5811061" cy="315321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20F25ECC-91A3-4FDC-8C6E-2C1DAAAD769B}"/>
              </a:ext>
            </a:extLst>
          </p:cNvPr>
          <p:cNvSpPr txBox="1"/>
          <p:nvPr/>
        </p:nvSpPr>
        <p:spPr>
          <a:xfrm>
            <a:off x="280345" y="2502959"/>
            <a:ext cx="322016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1800" dirty="0">
                <a:hlinkClick r:id="rId4"/>
              </a:rPr>
              <a:t>https://fastapi.tiangolo.com/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5358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What is </a:t>
            </a:r>
            <a:r>
              <a:rPr lang="tr-TR" sz="2400" dirty="0"/>
              <a:t>uvicorn?</a:t>
            </a:r>
            <a:endParaRPr lang="en-US" sz="2400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DE1BA26-EE4C-4E4D-8E68-E042D64E1957}"/>
              </a:ext>
            </a:extLst>
          </p:cNvPr>
          <p:cNvSpPr txBox="1"/>
          <p:nvPr/>
        </p:nvSpPr>
        <p:spPr>
          <a:xfrm>
            <a:off x="623456" y="747931"/>
            <a:ext cx="6906490" cy="5180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150000"/>
              </a:lnSpc>
            </a:pPr>
            <a:r>
              <a:rPr lang="en-US" sz="1800" dirty="0">
                <a:latin typeface="Chromatica" panose="00000500000000000000" pitchFamily="50" charset="-94"/>
              </a:rPr>
              <a:t>It is an ASGI web server for Python</a:t>
            </a:r>
            <a:r>
              <a:rPr lang="tr-TR" sz="1800" dirty="0">
                <a:latin typeface="Chromatica" panose="00000500000000000000" pitchFamily="50" charset="-94"/>
              </a:rPr>
              <a:t>.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Chromatica" panose="00000500000000000000" pitchFamily="50" charset="-94"/>
              <a:sym typeface="Helvetica Neue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8B928B8-9117-4E26-8732-62BE50AE149A}"/>
              </a:ext>
            </a:extLst>
          </p:cNvPr>
          <p:cNvSpPr txBox="1"/>
          <p:nvPr/>
        </p:nvSpPr>
        <p:spPr>
          <a:xfrm>
            <a:off x="554183" y="2585611"/>
            <a:ext cx="4741752" cy="918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spcAft>
                <a:spcPts val="600"/>
              </a:spcAft>
            </a:pPr>
            <a:r>
              <a:rPr lang="en-US" sz="1600" dirty="0">
                <a:latin typeface="Chromatica" panose="00000500000000000000" pitchFamily="50" charset="-94"/>
              </a:rPr>
              <a:t>provide</a:t>
            </a:r>
            <a:r>
              <a:rPr lang="tr-TR" sz="1600" dirty="0">
                <a:latin typeface="Chromatica" panose="00000500000000000000" pitchFamily="50" charset="-94"/>
              </a:rPr>
              <a:t>s</a:t>
            </a:r>
            <a:r>
              <a:rPr lang="en-US" sz="1600" dirty="0">
                <a:latin typeface="Chromatica" panose="00000500000000000000" pitchFamily="50" charset="-94"/>
              </a:rPr>
              <a:t> a standard interface between async-capable Python web servers, frameworks, and applications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</p:txBody>
      </p:sp>
      <p:sp>
        <p:nvSpPr>
          <p:cNvPr id="6" name="Uygulama: ‘Market Sepet Analizi’">
            <a:extLst>
              <a:ext uri="{FF2B5EF4-FFF2-40B4-BE49-F238E27FC236}">
                <a16:creationId xmlns:a16="http://schemas.microsoft.com/office/drawing/2014/main" id="{BEB0C079-967D-4842-8395-B973BF0A1C4F}"/>
              </a:ext>
            </a:extLst>
          </p:cNvPr>
          <p:cNvSpPr txBox="1"/>
          <p:nvPr/>
        </p:nvSpPr>
        <p:spPr>
          <a:xfrm>
            <a:off x="554183" y="1680450"/>
            <a:ext cx="7897088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ASGI (Asynchronous Server Gateway Interface)</a:t>
            </a:r>
          </a:p>
        </p:txBody>
      </p:sp>
      <p:pic>
        <p:nvPicPr>
          <p:cNvPr id="2050" name="Picture 2" descr="uvicorn">
            <a:extLst>
              <a:ext uri="{FF2B5EF4-FFF2-40B4-BE49-F238E27FC236}">
                <a16:creationId xmlns:a16="http://schemas.microsoft.com/office/drawing/2014/main" id="{BF50F92A-8EBD-4877-8F6C-21406A0D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81" y="2176949"/>
            <a:ext cx="2772697" cy="277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C60FBC3-E31A-4977-A9CC-20C998440404}"/>
              </a:ext>
            </a:extLst>
          </p:cNvPr>
          <p:cNvSpPr txBox="1"/>
          <p:nvPr/>
        </p:nvSpPr>
        <p:spPr>
          <a:xfrm>
            <a:off x="554183" y="4098051"/>
            <a:ext cx="4741752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200000"/>
              </a:lnSpc>
            </a:pPr>
            <a:r>
              <a:rPr lang="en-US" sz="1600" dirty="0">
                <a:latin typeface="Chromatica" panose="00000500000000000000" pitchFamily="50" charset="-94"/>
              </a:rPr>
              <a:t>In short</a:t>
            </a:r>
            <a:r>
              <a:rPr lang="tr-TR" sz="1600" dirty="0">
                <a:latin typeface="Chromatica" panose="00000500000000000000" pitchFamily="50" charset="-94"/>
              </a:rPr>
              <a:t>, </a:t>
            </a:r>
            <a:r>
              <a:rPr lang="en-US" sz="1600" dirty="0">
                <a:latin typeface="Chromatica" panose="00000500000000000000" pitchFamily="50" charset="-94"/>
              </a:rPr>
              <a:t>asynchronous</a:t>
            </a:r>
            <a:r>
              <a:rPr lang="tr-TR" sz="1600" dirty="0">
                <a:latin typeface="Chromatica" panose="00000500000000000000" pitchFamily="50" charset="-94"/>
              </a:rPr>
              <a:t> http </a:t>
            </a:r>
            <a:r>
              <a:rPr lang="en-US" sz="1600" dirty="0">
                <a:latin typeface="Chromatica" panose="00000500000000000000" pitchFamily="50" charset="-94"/>
              </a:rPr>
              <a:t>server</a:t>
            </a:r>
            <a:r>
              <a:rPr lang="tr-TR" sz="1600" dirty="0">
                <a:latin typeface="Chromatica" panose="00000500000000000000" pitchFamily="50" charset="-9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1816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Installation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8B928B8-9117-4E26-8732-62BE50AE149A}"/>
              </a:ext>
            </a:extLst>
          </p:cNvPr>
          <p:cNvSpPr txBox="1"/>
          <p:nvPr/>
        </p:nvSpPr>
        <p:spPr>
          <a:xfrm>
            <a:off x="623456" y="635720"/>
            <a:ext cx="47417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>
              <a:lnSpc>
                <a:spcPct val="200000"/>
              </a:lnSpc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fastapi[all] uvicorn[standard]</a:t>
            </a:r>
          </a:p>
        </p:txBody>
      </p:sp>
      <p:sp>
        <p:nvSpPr>
          <p:cNvPr id="9" name="Uygulama: ‘Market Sepet Analizi’">
            <a:extLst>
              <a:ext uri="{FF2B5EF4-FFF2-40B4-BE49-F238E27FC236}">
                <a16:creationId xmlns:a16="http://schemas.microsoft.com/office/drawing/2014/main" id="{C13FBBEE-CB5F-4749-9A8F-DD5101B50C5A}"/>
              </a:ext>
            </a:extLst>
          </p:cNvPr>
          <p:cNvSpPr txBox="1"/>
          <p:nvPr/>
        </p:nvSpPr>
        <p:spPr>
          <a:xfrm>
            <a:off x="552832" y="16555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en-US" sz="2400" dirty="0"/>
              <a:t>Run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4005899-37A9-4577-8B67-1300A786B943}"/>
              </a:ext>
            </a:extLst>
          </p:cNvPr>
          <p:cNvSpPr txBox="1"/>
          <p:nvPr/>
        </p:nvSpPr>
        <p:spPr>
          <a:xfrm>
            <a:off x="552832" y="2208255"/>
            <a:ext cx="474175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defTabSz="2438338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uvicorn --reload \</a:t>
            </a:r>
          </a:p>
          <a:p>
            <a:pPr algn="l" defTabSz="2438338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crud.index:app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algn="l" defTabSz="2438338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--host 0.0.0.0 \</a:t>
            </a:r>
          </a:p>
          <a:p>
            <a:pPr algn="l" defTabSz="2438338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--port 8000</a:t>
            </a:r>
          </a:p>
        </p:txBody>
      </p:sp>
    </p:spTree>
    <p:extLst>
      <p:ext uri="{BB962C8B-B14F-4D97-AF65-F5344CB8AC3E}">
        <p14:creationId xmlns:p14="http://schemas.microsoft.com/office/powerpoint/2010/main" val="156040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Uygulama: ‘Market Sepet Analizi’"/>
          <p:cNvSpPr txBox="1"/>
          <p:nvPr/>
        </p:nvSpPr>
        <p:spPr>
          <a:xfrm>
            <a:off x="623456" y="283917"/>
            <a:ext cx="5079254" cy="407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anchor="ctr">
            <a:spAutoFit/>
          </a:bodyPr>
          <a:lstStyle>
            <a:lvl1pPr algn="l">
              <a:defRPr sz="3600">
                <a:solidFill>
                  <a:srgbClr val="333333"/>
                </a:solidFill>
                <a:latin typeface="Chromatica Medium"/>
                <a:ea typeface="Chromatica Medium"/>
                <a:cs typeface="Chromatica Medium"/>
                <a:sym typeface="Chromatica Medium"/>
              </a:defRPr>
            </a:lvl1pPr>
          </a:lstStyle>
          <a:p>
            <a:r>
              <a:rPr lang="tr-TR" sz="2400" dirty="0"/>
              <a:t>Temel HTTP </a:t>
            </a:r>
            <a:r>
              <a:rPr lang="en-US" sz="2400" dirty="0"/>
              <a:t>Commands</a:t>
            </a:r>
          </a:p>
        </p:txBody>
      </p:sp>
      <p:graphicFrame>
        <p:nvGraphicFramePr>
          <p:cNvPr id="2" name="Tablo 3">
            <a:extLst>
              <a:ext uri="{FF2B5EF4-FFF2-40B4-BE49-F238E27FC236}">
                <a16:creationId xmlns:a16="http://schemas.microsoft.com/office/drawing/2014/main" id="{3637167E-C2D0-4CAB-888A-D76607FE2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7697"/>
              </p:ext>
            </p:extLst>
          </p:nvPr>
        </p:nvGraphicFramePr>
        <p:xfrm>
          <a:off x="706582" y="960209"/>
          <a:ext cx="4634343" cy="2863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4781">
                  <a:extLst>
                    <a:ext uri="{9D8B030D-6E8A-4147-A177-3AD203B41FA5}">
                      <a16:colId xmlns:a16="http://schemas.microsoft.com/office/drawing/2014/main" val="3518306939"/>
                    </a:ext>
                  </a:extLst>
                </a:gridCol>
                <a:gridCol w="1544781">
                  <a:extLst>
                    <a:ext uri="{9D8B030D-6E8A-4147-A177-3AD203B41FA5}">
                      <a16:colId xmlns:a16="http://schemas.microsoft.com/office/drawing/2014/main" val="1195625148"/>
                    </a:ext>
                  </a:extLst>
                </a:gridCol>
                <a:gridCol w="1544781">
                  <a:extLst>
                    <a:ext uri="{9D8B030D-6E8A-4147-A177-3AD203B41FA5}">
                      <a16:colId xmlns:a16="http://schemas.microsoft.com/office/drawing/2014/main" val="3591823857"/>
                    </a:ext>
                  </a:extLst>
                </a:gridCol>
              </a:tblGrid>
              <a:tr h="715912">
                <a:tc>
                  <a:txBody>
                    <a:bodyPr/>
                    <a:lstStyle/>
                    <a:p>
                      <a:r>
                        <a:rPr lang="tr-TR" sz="2000" b="1" dirty="0">
                          <a:latin typeface="Chromatica" panose="00000500000000000000" pitchFamily="50" charset="-94"/>
                        </a:rPr>
                        <a:t>C</a:t>
                      </a:r>
                      <a:endParaRPr lang="en-US" sz="2000" b="1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hromatica" panose="00000500000000000000" pitchFamily="50" charset="-94"/>
                        </a:rPr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POST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92471"/>
                  </a:ext>
                </a:extLst>
              </a:tr>
              <a:tr h="715912">
                <a:tc>
                  <a:txBody>
                    <a:bodyPr/>
                    <a:lstStyle/>
                    <a:p>
                      <a:r>
                        <a:rPr lang="tr-TR" sz="2000" b="1" dirty="0">
                          <a:latin typeface="Chromatica" panose="00000500000000000000" pitchFamily="50" charset="-94"/>
                        </a:rPr>
                        <a:t>R</a:t>
                      </a:r>
                      <a:endParaRPr lang="en-US" sz="2000" b="1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Read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GET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373724"/>
                  </a:ext>
                </a:extLst>
              </a:tr>
              <a:tr h="715912">
                <a:tc>
                  <a:txBody>
                    <a:bodyPr/>
                    <a:lstStyle/>
                    <a:p>
                      <a:r>
                        <a:rPr lang="tr-TR" sz="2000" b="1" dirty="0">
                          <a:latin typeface="Chromatica" panose="00000500000000000000" pitchFamily="50" charset="-94"/>
                        </a:rPr>
                        <a:t>U</a:t>
                      </a:r>
                      <a:endParaRPr lang="en-US" sz="2000" b="1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Update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PUT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447032"/>
                  </a:ext>
                </a:extLst>
              </a:tr>
              <a:tr h="715912">
                <a:tc>
                  <a:txBody>
                    <a:bodyPr/>
                    <a:lstStyle/>
                    <a:p>
                      <a:r>
                        <a:rPr lang="tr-TR" sz="2000" b="1" dirty="0">
                          <a:latin typeface="Chromatica" panose="00000500000000000000" pitchFamily="50" charset="-94"/>
                        </a:rPr>
                        <a:t>D</a:t>
                      </a:r>
                      <a:endParaRPr lang="en-US" sz="2000" b="1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0" dirty="0">
                          <a:latin typeface="Chromatica" panose="00000500000000000000" pitchFamily="50" charset="-94"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latin typeface="Chromatica" panose="00000500000000000000" pitchFamily="50" charset="-94"/>
                        </a:rPr>
                        <a:t>DELETE</a:t>
                      </a:r>
                      <a:endParaRPr lang="en-US" sz="2000" dirty="0">
                        <a:latin typeface="Chromatica" panose="00000500000000000000" pitchFamily="50" charset="-9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501961"/>
                  </a:ext>
                </a:extLst>
              </a:tr>
            </a:tbl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47524EEE-92D6-4B29-93B5-AA33B4AD2C20}"/>
              </a:ext>
            </a:extLst>
          </p:cNvPr>
          <p:cNvSpPr txBox="1"/>
          <p:nvPr/>
        </p:nvSpPr>
        <p:spPr>
          <a:xfrm>
            <a:off x="706582" y="4252933"/>
            <a:ext cx="748838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Status Codes</a:t>
            </a:r>
            <a:r>
              <a:rPr lang="tr-TR" sz="1800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:</a:t>
            </a:r>
            <a:r>
              <a:rPr lang="tr-TR" dirty="0">
                <a:solidFill>
                  <a:schemeClr val="accent1">
                    <a:lumMod val="50000"/>
                  </a:schemeClr>
                </a:solidFill>
                <a:latin typeface="Chromatica" panose="00000500000000000000" pitchFamily="50" charset="-94"/>
              </a:rPr>
              <a:t> </a:t>
            </a:r>
            <a:r>
              <a:rPr lang="en-US" dirty="0">
                <a:hlinkClick r:id="rId3"/>
              </a:rPr>
              <a:t>https://www.moesif.com/blog/technical/api-design/Which-HTTP-Status-Code-To-Use-For-Every-CRUD-App/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831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602</Words>
  <Application>Microsoft Office PowerPoint</Application>
  <PresentationFormat>On-screen Show (16:9)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Bahnschrift SemiBold</vt:lpstr>
      <vt:lpstr>Chromatica</vt:lpstr>
      <vt:lpstr>Chromatica Medium</vt:lpstr>
      <vt:lpstr>Courier New</vt:lpstr>
      <vt:lpstr>Helvetica Neue</vt:lpstr>
      <vt:lpstr>Helvetica Neue Medium</vt:lpstr>
      <vt:lpstr>JetBrains Mono</vt:lpstr>
      <vt:lpstr>museo-sans</vt:lpstr>
      <vt:lpstr>YouTube Sans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Erkan ŞİRİN</cp:lastModifiedBy>
  <cp:revision>69</cp:revision>
  <dcterms:modified xsi:type="dcterms:W3CDTF">2023-05-15T20:06:56Z</dcterms:modified>
</cp:coreProperties>
</file>