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ytun Morgul" initials="OM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23C"/>
    <a:srgbClr val="C9FFC7"/>
    <a:srgbClr val="BEB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5872"/>
  </p:normalViewPr>
  <p:slideViewPr>
    <p:cSldViewPr snapToGrid="0" snapToObjects="1">
      <p:cViewPr varScale="1">
        <p:scale>
          <a:sx n="46" d="100"/>
          <a:sy n="46" d="100"/>
        </p:scale>
        <p:origin x="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39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çılış Ekranı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0623C506-61A1-A34E-B1DD-A0DD7D1418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</a:lstStyle>
          <a:p>
            <a:r>
              <a:rPr lang="tr-TR" dirty="0"/>
              <a:t>Eğitim/Bölüm/Ders Adı</a:t>
            </a:r>
            <a:endParaRPr dirty="0"/>
          </a:p>
        </p:txBody>
      </p:sp>
      <p:sp>
        <p:nvSpPr>
          <p:cNvPr id="2" name="hrSlideMaster.Açılış Ekranı Header">
            <a:extLst>
              <a:ext uri="{FF2B5EF4-FFF2-40B4-BE49-F238E27FC236}">
                <a16:creationId xmlns:a16="http://schemas.microsoft.com/office/drawing/2014/main" id="{62A964C3-463A-4663-B2DD-15818A555EBB}"/>
              </a:ext>
            </a:extLst>
          </p:cNvPr>
          <p:cNvSpPr txBox="1"/>
          <p:nvPr userDrawn="1"/>
        </p:nvSpPr>
        <p:spPr>
          <a:xfrm>
            <a:off x="0" y="0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86070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s Anlatım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hor and Date">
            <a:extLst>
              <a:ext uri="{FF2B5EF4-FFF2-40B4-BE49-F238E27FC236}">
                <a16:creationId xmlns:a16="http://schemas.microsoft.com/office/drawing/2014/main" id="{E5E2BDF8-0349-334B-BF6A-D7072B112F49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049411" y="167779"/>
            <a:ext cx="15709901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Dersin adını buraya yazın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B40B19-566E-A743-BF82-7FDFA5614D83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1E5980-45BA-614F-AC8B-C106D2EB33A8}"/>
              </a:ext>
            </a:extLst>
          </p:cNvPr>
          <p:cNvSpPr txBox="1"/>
          <p:nvPr userDrawn="1"/>
        </p:nvSpPr>
        <p:spPr>
          <a:xfrm>
            <a:off x="6160286" y="63114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50CEEE-A67E-6A49-B778-7AAC10C70C22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59388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ygulama/Pro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BA3E2F-7310-664B-8F7C-BCAA61B43015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Uygulama: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29AF0C-F761-0D48-B6EA-493695665B9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928544-B5DB-ED48-90E0-26946CC9B600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Author and Date">
            <a:extLst>
              <a:ext uri="{FF2B5EF4-FFF2-40B4-BE49-F238E27FC236}">
                <a16:creationId xmlns:a16="http://schemas.microsoft.com/office/drawing/2014/main" id="{715D275F-DFDA-D245-9BDB-996B1F6EC6B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529146" y="167779"/>
            <a:ext cx="13742854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‘Projenin adını buraya yazın’</a:t>
            </a:r>
          </a:p>
        </p:txBody>
      </p:sp>
      <p:sp>
        <p:nvSpPr>
          <p:cNvPr id="10" name="Author and Date">
            <a:extLst>
              <a:ext uri="{FF2B5EF4-FFF2-40B4-BE49-F238E27FC236}">
                <a16:creationId xmlns:a16="http://schemas.microsoft.com/office/drawing/2014/main" id="{0F3C4248-EB51-CF40-BD7E-040A2460A589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</a:t>
            </a:r>
          </a:p>
        </p:txBody>
      </p:sp>
    </p:spTree>
    <p:extLst>
      <p:ext uri="{BB962C8B-B14F-4D97-AF65-F5344CB8AC3E}">
        <p14:creationId xmlns:p14="http://schemas.microsoft.com/office/powerpoint/2010/main" val="30275702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Öze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31EE74-3E9F-4D4B-B3CB-FBB357DA2DF9}"/>
              </a:ext>
            </a:extLst>
          </p:cNvPr>
          <p:cNvSpPr/>
          <p:nvPr userDrawn="1"/>
        </p:nvSpPr>
        <p:spPr>
          <a:xfrm>
            <a:off x="1104899" y="2393941"/>
            <a:ext cx="10820397" cy="10350453"/>
          </a:xfrm>
          <a:prstGeom prst="rect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39120-26FA-9341-962C-7F435C73C35B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Bölüm Özeti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C12F33-0B8E-BC43-B871-1EA5470A992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AD83E3-93BE-A248-92F5-A6089CE21B46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54354A9F-DFCA-2E49-B4AA-AD78CA9AC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397" y="6753904"/>
            <a:ext cx="9677400" cy="14331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3200" b="0" i="0" spc="0">
                <a:solidFill>
                  <a:srgbClr val="C9FFC7"/>
                </a:solidFill>
                <a:latin typeface="Chromatica" pitchFamily="2" charset="77"/>
              </a:defRPr>
            </a:lvl1pPr>
          </a:lstStyle>
          <a:p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buraya</a:t>
            </a:r>
            <a:r>
              <a:rPr lang="en-US" dirty="0"/>
              <a:t> </a:t>
            </a:r>
            <a:r>
              <a:rPr lang="en-US" dirty="0" err="1"/>
              <a:t>yazın</a:t>
            </a:r>
            <a:endParaRPr lang="en-T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70CC902-E0D0-8F48-8054-775921E13E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8706" y="2393942"/>
            <a:ext cx="10820394" cy="10350452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latin typeface="Chromatica" pitchFamily="2" charset="77"/>
              </a:defRPr>
            </a:lvl1pPr>
          </a:lstStyle>
          <a:p>
            <a:pPr lvl="0"/>
            <a:r>
              <a:rPr lang="en-US" dirty="0"/>
              <a:t>’</a:t>
            </a:r>
            <a:r>
              <a:rPr lang="en-US" dirty="0" err="1"/>
              <a:t>Neler</a:t>
            </a:r>
            <a:r>
              <a:rPr lang="en-US" dirty="0"/>
              <a:t> </a:t>
            </a:r>
            <a:r>
              <a:rPr lang="en-US" dirty="0" err="1"/>
              <a:t>Öğrendik</a:t>
            </a:r>
            <a:r>
              <a:rPr lang="en-US" dirty="0"/>
              <a:t>?’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maddeler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listeleyelim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77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tr-TR" dirty="0"/>
              <a:t>Eğitim/Bölüm/Ders Adı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6" r:id="rId4"/>
  </p:sldLayoutIdLst>
  <p:transition spd="med"/>
  <p:txStyles>
    <p:titleStyle>
      <a:lvl1pPr marL="0" marR="0" indent="0" algn="ctr" defTabSz="2438338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Tx/>
        <a:buSzTx/>
        <a:buFontTx/>
        <a:buNone/>
        <a:tabLst/>
        <a:defRPr sz="7200" b="0" i="0" u="none" strike="noStrike" cap="none" spc="-170" baseline="0">
          <a:solidFill>
            <a:srgbClr val="000000"/>
          </a:solidFill>
          <a:uFillTx/>
          <a:latin typeface="Chromatica" pitchFamily="2" charset="77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0D0C-C88F-3F44-B92C-59D46E19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ML Engineering</a:t>
            </a:r>
          </a:p>
        </p:txBody>
      </p:sp>
    </p:spTree>
    <p:extLst>
      <p:ext uri="{BB962C8B-B14F-4D97-AF65-F5344CB8AC3E}">
        <p14:creationId xmlns:p14="http://schemas.microsoft.com/office/powerpoint/2010/main" val="360925994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1A2070-3040-402C-96BA-78CB5017FA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 Engineering in the real world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1790E15-5A3A-4439-AD0F-F0366C39663E}"/>
              </a:ext>
            </a:extLst>
          </p:cNvPr>
          <p:cNvSpPr txBox="1"/>
          <p:nvPr/>
        </p:nvSpPr>
        <p:spPr>
          <a:xfrm>
            <a:off x="1464449" y="1942104"/>
            <a:ext cx="17973960" cy="1381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Must understand business logic.</a:t>
            </a: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FF08EEBB-2C97-4EF3-B572-22AC43C5905F}"/>
              </a:ext>
            </a:extLst>
          </p:cNvPr>
          <p:cNvSpPr txBox="1"/>
          <p:nvPr/>
        </p:nvSpPr>
        <p:spPr>
          <a:xfrm>
            <a:off x="1464449" y="3766170"/>
            <a:ext cx="19950741" cy="6183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Get the job done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Understand the customer: What are their needs, expectations and concerns?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Communicate.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Don't stop, don't wait, act.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b="1" dirty="0">
                <a:latin typeface="Chromatica Medium" panose="00000600000000000000" pitchFamily="50" charset="0"/>
              </a:rPr>
              <a:t>Raise the flag when necessary</a:t>
            </a:r>
            <a:r>
              <a:rPr lang="en-US" sz="4267" dirty="0">
                <a:latin typeface="Chromatica Medium" panose="00000600000000000000" pitchFamily="50" charset="0"/>
              </a:rPr>
              <a:t>.</a:t>
            </a:r>
            <a:endParaRPr lang="tr-TR" sz="4267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14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387B9-E311-4901-B876-ADFDF5E81A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 Engineering in the real world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D455F62-20BB-4580-93ED-25116474CE4E}"/>
              </a:ext>
            </a:extLst>
          </p:cNvPr>
          <p:cNvSpPr txBox="1"/>
          <p:nvPr/>
        </p:nvSpPr>
        <p:spPr>
          <a:xfrm>
            <a:off x="1522913" y="2023830"/>
            <a:ext cx="17973960" cy="1381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Is the problem really an ML problem?</a:t>
            </a: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8BD06B12-0295-4674-98D9-3BCA04AF5EDF}"/>
              </a:ext>
            </a:extLst>
          </p:cNvPr>
          <p:cNvSpPr txBox="1"/>
          <p:nvPr/>
        </p:nvSpPr>
        <p:spPr>
          <a:xfrm>
            <a:off x="1522913" y="3735606"/>
            <a:ext cx="19950741" cy="5198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Knowing fluctuations in energy demand?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Detecting energy losses and leaks?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Improving data quality in the ERP system?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Reducing and simplifying complexity in business reports?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Not every problem can be solved with ML.</a:t>
            </a:r>
            <a:endParaRPr lang="tr-TR" sz="4267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84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B7DDF4-8CE1-4737-92C2-568D512923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What is an ML solution like?</a:t>
            </a:r>
            <a:endParaRPr lang="tr-TR" dirty="0"/>
          </a:p>
        </p:txBody>
      </p:sp>
      <p:grpSp>
        <p:nvGrpSpPr>
          <p:cNvPr id="3" name="Grup 1">
            <a:extLst>
              <a:ext uri="{FF2B5EF4-FFF2-40B4-BE49-F238E27FC236}">
                <a16:creationId xmlns:a16="http://schemas.microsoft.com/office/drawing/2014/main" id="{4E7676E1-6F4D-4A94-ACAE-39CDD06EBC09}"/>
              </a:ext>
            </a:extLst>
          </p:cNvPr>
          <p:cNvGrpSpPr/>
          <p:nvPr/>
        </p:nvGrpSpPr>
        <p:grpSpPr>
          <a:xfrm>
            <a:off x="1522911" y="2031242"/>
            <a:ext cx="19851629" cy="4264085"/>
            <a:chOff x="571091" y="761715"/>
            <a:chExt cx="7444361" cy="1599032"/>
          </a:xfrm>
        </p:grpSpPr>
        <p:sp>
          <p:nvSpPr>
            <p:cNvPr id="4" name="Dikdörtgen: Köşeleri Yuvarlatılmış 6">
              <a:extLst>
                <a:ext uri="{FF2B5EF4-FFF2-40B4-BE49-F238E27FC236}">
                  <a16:creationId xmlns:a16="http://schemas.microsoft.com/office/drawing/2014/main" id="{4DC75190-33ED-4320-8A42-A9643E386A27}"/>
                </a:ext>
              </a:extLst>
            </p:cNvPr>
            <p:cNvSpPr/>
            <p:nvPr/>
          </p:nvSpPr>
          <p:spPr>
            <a:xfrm>
              <a:off x="571091" y="761715"/>
              <a:ext cx="7444361" cy="159903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5467" tIns="135467" rIns="135467" bIns="135467" numCol="1" spcCol="38100" rtlCol="0" anchor="ctr">
              <a:spAutoFit/>
            </a:bodyPr>
            <a:lstStyle/>
            <a:p>
              <a:pPr defTabSz="2201361"/>
              <a:endParaRPr lang="en-US" sz="8533" dirty="0">
                <a:solidFill>
                  <a:srgbClr val="FFFFFF"/>
                </a:solidFill>
                <a:latin typeface="Chromatica Medium" panose="00000600000000000000" pitchFamily="50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Metin kutusu 7">
              <a:extLst>
                <a:ext uri="{FF2B5EF4-FFF2-40B4-BE49-F238E27FC236}">
                  <a16:creationId xmlns:a16="http://schemas.microsoft.com/office/drawing/2014/main" id="{E5A62892-A60E-43A6-B49F-5DB9F8A8ED57}"/>
                </a:ext>
              </a:extLst>
            </p:cNvPr>
            <p:cNvSpPr txBox="1"/>
            <p:nvPr/>
          </p:nvSpPr>
          <p:spPr>
            <a:xfrm>
              <a:off x="3427362" y="843491"/>
              <a:ext cx="1731819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5467" tIns="135467" rIns="135467" bIns="135467" numCol="1" spcCol="38100" rtlCol="0" anchor="ctr">
              <a:spAutoFit/>
            </a:bodyPr>
            <a:lstStyle/>
            <a:p>
              <a:pPr defTabSz="6502316"/>
              <a:r>
                <a:rPr lang="en-US" sz="4800" dirty="0">
                  <a:solidFill>
                    <a:srgbClr val="03523C"/>
                  </a:solidFill>
                  <a:latin typeface="Chromatica Medium" panose="00000600000000000000" pitchFamily="50" charset="0"/>
                </a:rPr>
                <a:t>Interface</a:t>
              </a:r>
            </a:p>
          </p:txBody>
        </p:sp>
      </p:grpSp>
      <p:grpSp>
        <p:nvGrpSpPr>
          <p:cNvPr id="6" name="Grup 3">
            <a:extLst>
              <a:ext uri="{FF2B5EF4-FFF2-40B4-BE49-F238E27FC236}">
                <a16:creationId xmlns:a16="http://schemas.microsoft.com/office/drawing/2014/main" id="{A2A31719-C4FA-4396-B36B-0A28DFE0928C}"/>
              </a:ext>
            </a:extLst>
          </p:cNvPr>
          <p:cNvGrpSpPr/>
          <p:nvPr/>
        </p:nvGrpSpPr>
        <p:grpSpPr>
          <a:xfrm>
            <a:off x="1522912" y="7596555"/>
            <a:ext cx="8807517" cy="4264091"/>
            <a:chOff x="571092" y="2848707"/>
            <a:chExt cx="3302819" cy="1599034"/>
          </a:xfrm>
        </p:grpSpPr>
        <p:sp>
          <p:nvSpPr>
            <p:cNvPr id="7" name="Dikdörtgen: Köşeleri Yuvarlatılmış 8">
              <a:extLst>
                <a:ext uri="{FF2B5EF4-FFF2-40B4-BE49-F238E27FC236}">
                  <a16:creationId xmlns:a16="http://schemas.microsoft.com/office/drawing/2014/main" id="{3F885DBF-4640-4B5A-89BD-DAF7426D9499}"/>
                </a:ext>
              </a:extLst>
            </p:cNvPr>
            <p:cNvSpPr/>
            <p:nvPr/>
          </p:nvSpPr>
          <p:spPr>
            <a:xfrm>
              <a:off x="571092" y="2848707"/>
              <a:ext cx="3302819" cy="1599034"/>
            </a:xfrm>
            <a:prstGeom prst="roundRect">
              <a:avLst/>
            </a:prstGeom>
            <a:solidFill>
              <a:srgbClr val="66C7FF">
                <a:alpha val="4902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5467" tIns="135467" rIns="135467" bIns="135467" numCol="1" spcCol="38100" rtlCol="0" anchor="ctr">
              <a:spAutoFit/>
            </a:bodyPr>
            <a:lstStyle/>
            <a:p>
              <a:pPr defTabSz="2201361"/>
              <a:endParaRPr lang="en-US" sz="8533" dirty="0">
                <a:solidFill>
                  <a:srgbClr val="FFFFFF"/>
                </a:solidFill>
                <a:latin typeface="Chromatica Medium" panose="00000600000000000000" pitchFamily="50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Metin kutusu 10">
              <a:extLst>
                <a:ext uri="{FF2B5EF4-FFF2-40B4-BE49-F238E27FC236}">
                  <a16:creationId xmlns:a16="http://schemas.microsoft.com/office/drawing/2014/main" id="{E114BD29-B115-4EEA-B121-2F4547960B9F}"/>
                </a:ext>
              </a:extLst>
            </p:cNvPr>
            <p:cNvSpPr txBox="1"/>
            <p:nvPr/>
          </p:nvSpPr>
          <p:spPr>
            <a:xfrm>
              <a:off x="1553236" y="2956996"/>
              <a:ext cx="1731819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5467" tIns="135467" rIns="135467" bIns="135467" numCol="1" spcCol="38100" rtlCol="0" anchor="ctr">
              <a:spAutoFit/>
            </a:bodyPr>
            <a:lstStyle/>
            <a:p>
              <a:pPr defTabSz="6502316"/>
              <a:r>
                <a:rPr lang="en-US" sz="4800" dirty="0">
                  <a:solidFill>
                    <a:srgbClr val="03523C"/>
                  </a:solidFill>
                  <a:latin typeface="Chromatica Medium" panose="00000600000000000000" pitchFamily="50" charset="0"/>
                </a:rPr>
                <a:t>Storage</a:t>
              </a:r>
            </a:p>
          </p:txBody>
        </p:sp>
      </p:grpSp>
      <p:grpSp>
        <p:nvGrpSpPr>
          <p:cNvPr id="9" name="Grup 4">
            <a:extLst>
              <a:ext uri="{FF2B5EF4-FFF2-40B4-BE49-F238E27FC236}">
                <a16:creationId xmlns:a16="http://schemas.microsoft.com/office/drawing/2014/main" id="{21ABCFF2-92DE-423A-ADD3-7C9A74267A15}"/>
              </a:ext>
            </a:extLst>
          </p:cNvPr>
          <p:cNvGrpSpPr/>
          <p:nvPr/>
        </p:nvGrpSpPr>
        <p:grpSpPr>
          <a:xfrm>
            <a:off x="11605845" y="7596559"/>
            <a:ext cx="9583616" cy="4264086"/>
            <a:chOff x="4352192" y="2848708"/>
            <a:chExt cx="3593856" cy="1599032"/>
          </a:xfrm>
        </p:grpSpPr>
        <p:sp>
          <p:nvSpPr>
            <p:cNvPr id="10" name="Dikdörtgen: Köşeleri Yuvarlatılmış 9">
              <a:extLst>
                <a:ext uri="{FF2B5EF4-FFF2-40B4-BE49-F238E27FC236}">
                  <a16:creationId xmlns:a16="http://schemas.microsoft.com/office/drawing/2014/main" id="{5DC4758A-83F1-40B9-89A4-62DFDDC7EBD2}"/>
                </a:ext>
              </a:extLst>
            </p:cNvPr>
            <p:cNvSpPr/>
            <p:nvPr/>
          </p:nvSpPr>
          <p:spPr>
            <a:xfrm>
              <a:off x="4352192" y="2848708"/>
              <a:ext cx="3593856" cy="1599032"/>
            </a:xfrm>
            <a:prstGeom prst="roundRect">
              <a:avLst/>
            </a:prstGeom>
            <a:solidFill>
              <a:srgbClr val="66C7FF">
                <a:alpha val="4902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5467" tIns="135467" rIns="135467" bIns="135467" numCol="1" spcCol="38100" rtlCol="0" anchor="ctr">
              <a:spAutoFit/>
            </a:bodyPr>
            <a:lstStyle/>
            <a:p>
              <a:pPr defTabSz="2201361"/>
              <a:endParaRPr lang="en-US" sz="8533">
                <a:solidFill>
                  <a:srgbClr val="FFFFFF"/>
                </a:solidFill>
                <a:latin typeface="Chromatica Medium" panose="00000600000000000000" pitchFamily="50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Metin kutusu 11">
              <a:extLst>
                <a:ext uri="{FF2B5EF4-FFF2-40B4-BE49-F238E27FC236}">
                  <a16:creationId xmlns:a16="http://schemas.microsoft.com/office/drawing/2014/main" id="{A5AE292D-E088-4FCE-88C2-B7F0C9C6BD90}"/>
                </a:ext>
              </a:extLst>
            </p:cNvPr>
            <p:cNvSpPr txBox="1"/>
            <p:nvPr/>
          </p:nvSpPr>
          <p:spPr>
            <a:xfrm>
              <a:off x="5301489" y="2951851"/>
              <a:ext cx="1731819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5467" tIns="135467" rIns="135467" bIns="135467" numCol="1" spcCol="38100" rtlCol="0" anchor="ctr">
              <a:spAutoFit/>
            </a:bodyPr>
            <a:lstStyle/>
            <a:p>
              <a:pPr defTabSz="6502316"/>
              <a:r>
                <a:rPr lang="en-US" sz="4800" dirty="0">
                  <a:solidFill>
                    <a:srgbClr val="03523C"/>
                  </a:solidFill>
                  <a:latin typeface="Chromatica Medium" panose="00000600000000000000" pitchFamily="50" charset="0"/>
                </a:rPr>
                <a:t>Computation</a:t>
              </a:r>
            </a:p>
          </p:txBody>
        </p:sp>
      </p:grpSp>
      <p:sp>
        <p:nvSpPr>
          <p:cNvPr id="12" name="Metin kutusu 12">
            <a:extLst>
              <a:ext uri="{FF2B5EF4-FFF2-40B4-BE49-F238E27FC236}">
                <a16:creationId xmlns:a16="http://schemas.microsoft.com/office/drawing/2014/main" id="{9CCF7FE3-DAD4-468D-A48C-AFF93035E40C}"/>
              </a:ext>
            </a:extLst>
          </p:cNvPr>
          <p:cNvSpPr txBox="1"/>
          <p:nvPr/>
        </p:nvSpPr>
        <p:spPr>
          <a:xfrm>
            <a:off x="2154727" y="3143819"/>
            <a:ext cx="7944467" cy="2489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Visualization</a:t>
            </a:r>
            <a:endParaRPr lang="tr-TR" sz="6400" dirty="0">
              <a:latin typeface="Chromatica Medium" panose="00000600000000000000" pitchFamily="50" charset="0"/>
            </a:endParaRP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Model input</a:t>
            </a:r>
            <a:endParaRPr lang="tr-TR" sz="4800" dirty="0">
              <a:latin typeface="Chromatica Medium" panose="00000600000000000000" pitchFamily="50" charset="0"/>
            </a:endParaRP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API</a:t>
            </a:r>
          </a:p>
        </p:txBody>
      </p:sp>
      <p:sp>
        <p:nvSpPr>
          <p:cNvPr id="13" name="Metin kutusu 15">
            <a:extLst>
              <a:ext uri="{FF2B5EF4-FFF2-40B4-BE49-F238E27FC236}">
                <a16:creationId xmlns:a16="http://schemas.microsoft.com/office/drawing/2014/main" id="{6BBBD79E-4951-4BD1-9938-5AA3D9BA840D}"/>
              </a:ext>
            </a:extLst>
          </p:cNvPr>
          <p:cNvSpPr txBox="1"/>
          <p:nvPr/>
        </p:nvSpPr>
        <p:spPr>
          <a:xfrm>
            <a:off x="12013049" y="3355648"/>
            <a:ext cx="7944467" cy="175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Box</a:t>
            </a:r>
            <a:endParaRPr lang="tr-TR" sz="6400" dirty="0">
              <a:latin typeface="Chromatica Medium" panose="00000600000000000000" pitchFamily="50" charset="0"/>
            </a:endParaRP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Button</a:t>
            </a:r>
            <a:endParaRPr lang="tr-TR" sz="4800" dirty="0">
              <a:latin typeface="Chromatica Medium" panose="00000600000000000000" pitchFamily="50" charset="0"/>
            </a:endParaRPr>
          </a:p>
        </p:txBody>
      </p:sp>
      <p:sp>
        <p:nvSpPr>
          <p:cNvPr id="14" name="Metin kutusu 16">
            <a:extLst>
              <a:ext uri="{FF2B5EF4-FFF2-40B4-BE49-F238E27FC236}">
                <a16:creationId xmlns:a16="http://schemas.microsoft.com/office/drawing/2014/main" id="{FE13F8E7-6742-482C-83C4-5D2F6244C53E}"/>
              </a:ext>
            </a:extLst>
          </p:cNvPr>
          <p:cNvSpPr txBox="1"/>
          <p:nvPr/>
        </p:nvSpPr>
        <p:spPr>
          <a:xfrm>
            <a:off x="2194735" y="8977121"/>
            <a:ext cx="7944467" cy="2489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Training data</a:t>
            </a:r>
            <a:endParaRPr lang="tr-TR" sz="6400" dirty="0">
              <a:latin typeface="Chromatica Medium" panose="00000600000000000000" pitchFamily="50" charset="0"/>
            </a:endParaRP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Models</a:t>
            </a:r>
            <a:endParaRPr lang="tr-TR" sz="4800" dirty="0">
              <a:latin typeface="Chromatica Medium" panose="00000600000000000000" pitchFamily="50" charset="0"/>
            </a:endParaRP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Metadata</a:t>
            </a:r>
          </a:p>
        </p:txBody>
      </p:sp>
      <p:sp>
        <p:nvSpPr>
          <p:cNvPr id="15" name="Metin kutusu 17">
            <a:extLst>
              <a:ext uri="{FF2B5EF4-FFF2-40B4-BE49-F238E27FC236}">
                <a16:creationId xmlns:a16="http://schemas.microsoft.com/office/drawing/2014/main" id="{5274415E-ABA2-4019-9C16-444C3BCA9399}"/>
              </a:ext>
            </a:extLst>
          </p:cNvPr>
          <p:cNvSpPr txBox="1"/>
          <p:nvPr/>
        </p:nvSpPr>
        <p:spPr>
          <a:xfrm>
            <a:off x="12474161" y="8977121"/>
            <a:ext cx="7944467" cy="2489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Model </a:t>
            </a:r>
            <a:r>
              <a:rPr lang="en-US" sz="4800" dirty="0">
                <a:latin typeface="Chromatica Medium" panose="00000600000000000000" pitchFamily="50" charset="0"/>
              </a:rPr>
              <a:t>training</a:t>
            </a:r>
            <a:endParaRPr lang="tr-TR" sz="6400" dirty="0">
              <a:latin typeface="Chromatica Medium" panose="00000600000000000000" pitchFamily="50" charset="0"/>
            </a:endParaRP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Data pre-processing</a:t>
            </a:r>
            <a:endParaRPr lang="tr-TR" sz="4800" dirty="0">
              <a:latin typeface="Chromatica Medium" panose="00000600000000000000" pitchFamily="50" charset="0"/>
            </a:endParaRP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Prediction</a:t>
            </a:r>
            <a:endParaRPr lang="tr-TR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61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1F0FA3-66D2-467D-B23B-C66CE8C665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MLOp</a:t>
            </a:r>
            <a:r>
              <a:rPr lang="tr-TR" dirty="0"/>
              <a:t>s </a:t>
            </a:r>
            <a:r>
              <a:rPr lang="en-US" dirty="0"/>
              <a:t>Flow</a:t>
            </a:r>
            <a:endParaRPr lang="tr-TR" dirty="0"/>
          </a:p>
        </p:txBody>
      </p:sp>
      <p:sp>
        <p:nvSpPr>
          <p:cNvPr id="3" name="Metin kutusu 19">
            <a:extLst>
              <a:ext uri="{FF2B5EF4-FFF2-40B4-BE49-F238E27FC236}">
                <a16:creationId xmlns:a16="http://schemas.microsoft.com/office/drawing/2014/main" id="{A38FA483-8CC0-4DDC-A4DF-69D9D09715EE}"/>
              </a:ext>
            </a:extLst>
          </p:cNvPr>
          <p:cNvSpPr txBox="1"/>
          <p:nvPr/>
        </p:nvSpPr>
        <p:spPr>
          <a:xfrm>
            <a:off x="19905785" y="12824175"/>
            <a:ext cx="416417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2438188"/>
            <a:r>
              <a:rPr lang="en-US" sz="1800" b="1" dirty="0">
                <a:latin typeface="Chromatica" panose="00000500000000000000" pitchFamily="50" charset="0"/>
              </a:rPr>
              <a:t>Engineering </a:t>
            </a:r>
            <a:r>
              <a:rPr lang="en-US" sz="1800" b="1" dirty="0" err="1">
                <a:latin typeface="Chromatica" panose="00000500000000000000" pitchFamily="50" charset="0"/>
              </a:rPr>
              <a:t>MLOps</a:t>
            </a:r>
            <a:endParaRPr lang="en-US" sz="1800" b="1" dirty="0">
              <a:latin typeface="Chromatica" panose="00000500000000000000" pitchFamily="50" charset="0"/>
            </a:endParaRPr>
          </a:p>
          <a:p>
            <a:pPr algn="l" defTabSz="2438188"/>
            <a:r>
              <a:rPr lang="en-US" sz="1800" dirty="0">
                <a:latin typeface="Chromatica" panose="00000500000000000000" pitchFamily="50" charset="0"/>
              </a:rPr>
              <a:t>Copyright © 2021 </a:t>
            </a:r>
            <a:r>
              <a:rPr lang="en-US" sz="1800" dirty="0" err="1">
                <a:latin typeface="Chromatica" panose="00000500000000000000" pitchFamily="50" charset="0"/>
              </a:rPr>
              <a:t>Packt</a:t>
            </a:r>
            <a:r>
              <a:rPr lang="en-US" sz="1800" dirty="0">
                <a:latin typeface="Chromatica" panose="00000500000000000000" pitchFamily="50" charset="0"/>
              </a:rPr>
              <a:t> Publishing</a:t>
            </a:r>
          </a:p>
        </p:txBody>
      </p:sp>
      <p:pic>
        <p:nvPicPr>
          <p:cNvPr id="4" name="Resim 18">
            <a:extLst>
              <a:ext uri="{FF2B5EF4-FFF2-40B4-BE49-F238E27FC236}">
                <a16:creationId xmlns:a16="http://schemas.microsoft.com/office/drawing/2014/main" id="{DDE38CD6-AE67-4EBE-8940-050E3746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13" y="2285172"/>
            <a:ext cx="16410691" cy="3607304"/>
          </a:xfrm>
          <a:prstGeom prst="rect">
            <a:avLst/>
          </a:prstGeom>
        </p:spPr>
      </p:pic>
      <p:pic>
        <p:nvPicPr>
          <p:cNvPr id="5" name="Resim 21">
            <a:extLst>
              <a:ext uri="{FF2B5EF4-FFF2-40B4-BE49-F238E27FC236}">
                <a16:creationId xmlns:a16="http://schemas.microsoft.com/office/drawing/2014/main" id="{9C8A7720-7304-441B-958E-3DB4BB13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13" y="6069301"/>
            <a:ext cx="7621064" cy="4013760"/>
          </a:xfrm>
          <a:prstGeom prst="rect">
            <a:avLst/>
          </a:prstGeom>
        </p:spPr>
      </p:pic>
      <p:pic>
        <p:nvPicPr>
          <p:cNvPr id="6" name="Resim 23">
            <a:extLst>
              <a:ext uri="{FF2B5EF4-FFF2-40B4-BE49-F238E27FC236}">
                <a16:creationId xmlns:a16="http://schemas.microsoft.com/office/drawing/2014/main" id="{8CAD2C0E-6975-47F6-895D-A8F4E4B71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599" y="6069301"/>
            <a:ext cx="10882376" cy="4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15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3B039-738A-4C63-B693-984470F2A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Deployment</a:t>
            </a:r>
            <a:r>
              <a:rPr lang="tr-TR" dirty="0"/>
              <a:t> </a:t>
            </a:r>
            <a:r>
              <a:rPr lang="en-US" dirty="0"/>
              <a:t>Types</a:t>
            </a:r>
            <a:endParaRPr lang="tr-TR" dirty="0"/>
          </a:p>
        </p:txBody>
      </p:sp>
      <p:sp>
        <p:nvSpPr>
          <p:cNvPr id="13" name="Metin kutusu 5">
            <a:extLst>
              <a:ext uri="{FF2B5EF4-FFF2-40B4-BE49-F238E27FC236}">
                <a16:creationId xmlns:a16="http://schemas.microsoft.com/office/drawing/2014/main" id="{CA2125FD-3D3A-4CFA-B3EC-C8A9844DFF40}"/>
              </a:ext>
            </a:extLst>
          </p:cNvPr>
          <p:cNvSpPr txBox="1"/>
          <p:nvPr/>
        </p:nvSpPr>
        <p:spPr>
          <a:xfrm>
            <a:off x="3380806" y="5059214"/>
            <a:ext cx="6215477" cy="35975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Batch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Online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Realtime</a:t>
            </a:r>
          </a:p>
        </p:txBody>
      </p:sp>
      <p:sp>
        <p:nvSpPr>
          <p:cNvPr id="14" name="Metin kutusu 6">
            <a:extLst>
              <a:ext uri="{FF2B5EF4-FFF2-40B4-BE49-F238E27FC236}">
                <a16:creationId xmlns:a16="http://schemas.microsoft.com/office/drawing/2014/main" id="{1FB2FB0E-8C48-48DF-A503-F2324D8098ED}"/>
              </a:ext>
            </a:extLst>
          </p:cNvPr>
          <p:cNvSpPr txBox="1"/>
          <p:nvPr/>
        </p:nvSpPr>
        <p:spPr>
          <a:xfrm>
            <a:off x="10087540" y="5042571"/>
            <a:ext cx="12992435" cy="35975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High throughput, high latency </a:t>
            </a:r>
          </a:p>
          <a:p>
            <a:pPr algn="l" defTabSz="6502316">
              <a:lnSpc>
                <a:spcPct val="15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Low latency, low throughput</a:t>
            </a:r>
          </a:p>
          <a:p>
            <a:pPr algn="l" defTabSz="6502316">
              <a:lnSpc>
                <a:spcPct val="15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High throughput, low latency</a:t>
            </a:r>
          </a:p>
        </p:txBody>
      </p:sp>
      <p:sp>
        <p:nvSpPr>
          <p:cNvPr id="15" name="Ok: Sağ 1">
            <a:extLst>
              <a:ext uri="{FF2B5EF4-FFF2-40B4-BE49-F238E27FC236}">
                <a16:creationId xmlns:a16="http://schemas.microsoft.com/office/drawing/2014/main" id="{225C980C-B150-46AA-9F4A-A5C87E3CFC97}"/>
              </a:ext>
            </a:extLst>
          </p:cNvPr>
          <p:cNvSpPr/>
          <p:nvPr/>
        </p:nvSpPr>
        <p:spPr>
          <a:xfrm>
            <a:off x="7773738" y="5574323"/>
            <a:ext cx="2003307" cy="569135"/>
          </a:xfrm>
          <a:prstGeom prst="rightArrow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2201361"/>
            <a:endParaRPr lang="en-US" sz="8533">
              <a:solidFill>
                <a:srgbClr val="FFFFFF"/>
              </a:solidFill>
              <a:latin typeface="Chromatica Medium" panose="00000600000000000000" pitchFamily="50" charset="0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k: Sağ 7">
            <a:extLst>
              <a:ext uri="{FF2B5EF4-FFF2-40B4-BE49-F238E27FC236}">
                <a16:creationId xmlns:a16="http://schemas.microsoft.com/office/drawing/2014/main" id="{C43C3116-781A-4A03-BC88-E4758B79FF7F}"/>
              </a:ext>
            </a:extLst>
          </p:cNvPr>
          <p:cNvSpPr/>
          <p:nvPr/>
        </p:nvSpPr>
        <p:spPr>
          <a:xfrm>
            <a:off x="7766820" y="6649979"/>
            <a:ext cx="2003307" cy="569135"/>
          </a:xfrm>
          <a:prstGeom prst="rightArrow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2201361"/>
            <a:endParaRPr lang="en-US" sz="8533">
              <a:solidFill>
                <a:srgbClr val="FFFFFF"/>
              </a:solidFill>
              <a:latin typeface="Chromatica Medium" panose="00000600000000000000" pitchFamily="50" charset="0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Ok: Sağ 12">
            <a:extLst>
              <a:ext uri="{FF2B5EF4-FFF2-40B4-BE49-F238E27FC236}">
                <a16:creationId xmlns:a16="http://schemas.microsoft.com/office/drawing/2014/main" id="{733023A8-365E-4C5E-802F-938CB4F2C20B}"/>
              </a:ext>
            </a:extLst>
          </p:cNvPr>
          <p:cNvSpPr/>
          <p:nvPr/>
        </p:nvSpPr>
        <p:spPr>
          <a:xfrm>
            <a:off x="7773738" y="7725635"/>
            <a:ext cx="2003307" cy="569135"/>
          </a:xfrm>
          <a:prstGeom prst="rightArrow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2201361"/>
            <a:endParaRPr lang="en-US" sz="8533">
              <a:solidFill>
                <a:srgbClr val="FFFFFF"/>
              </a:solidFill>
              <a:latin typeface="Chromatica Medium" panose="00000600000000000000" pitchFamily="50" charset="0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77622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ML </a:t>
            </a:r>
            <a:r>
              <a:rPr lang="en-US" dirty="0"/>
              <a:t>related roles</a:t>
            </a:r>
            <a:endParaRPr lang="tr-TR" dirty="0"/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343A166C-101C-4E28-B796-E6FA1C1F1007}"/>
              </a:ext>
            </a:extLst>
          </p:cNvPr>
          <p:cNvSpPr txBox="1"/>
          <p:nvPr/>
        </p:nvSpPr>
        <p:spPr>
          <a:xfrm>
            <a:off x="1662549" y="2276584"/>
            <a:ext cx="18417307" cy="35975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960980" indent="-960980" algn="l" defTabSz="6502316">
              <a:lnSpc>
                <a:spcPct val="150000"/>
              </a:lnSpc>
              <a:buFont typeface="+mj-lt"/>
              <a:buAutoNum type="arabicPeriod"/>
            </a:pPr>
            <a:r>
              <a:rPr lang="en-US" sz="4800" dirty="0">
                <a:latin typeface="Chromatica Medium" panose="00000600000000000000" pitchFamily="50" charset="0"/>
              </a:rPr>
              <a:t>ML Engineer</a:t>
            </a:r>
          </a:p>
          <a:p>
            <a:pPr marL="960980" indent="-960980" algn="l" defTabSz="6502316">
              <a:lnSpc>
                <a:spcPct val="150000"/>
              </a:lnSpc>
              <a:buFont typeface="+mj-lt"/>
              <a:buAutoNum type="arabicPeriod"/>
            </a:pPr>
            <a:r>
              <a:rPr lang="en-US" sz="4800" dirty="0">
                <a:latin typeface="Chromatica Medium" panose="00000600000000000000" pitchFamily="50" charset="0"/>
              </a:rPr>
              <a:t>Data Scientist</a:t>
            </a:r>
          </a:p>
          <a:p>
            <a:pPr marL="960980" indent="-960980" algn="l" defTabSz="6502316">
              <a:lnSpc>
                <a:spcPct val="150000"/>
              </a:lnSpc>
              <a:buFont typeface="+mj-lt"/>
              <a:buAutoNum type="arabicPeriod"/>
            </a:pPr>
            <a:r>
              <a:rPr lang="en-US" sz="4800" dirty="0">
                <a:latin typeface="Chromatica Medium" panose="00000600000000000000" pitchFamily="50" charset="0"/>
              </a:rPr>
              <a:t>Data Engineer</a:t>
            </a:r>
          </a:p>
        </p:txBody>
      </p:sp>
      <p:sp>
        <p:nvSpPr>
          <p:cNvPr id="5" name="Metin kutusu 2">
            <a:extLst>
              <a:ext uri="{FF2B5EF4-FFF2-40B4-BE49-F238E27FC236}">
                <a16:creationId xmlns:a16="http://schemas.microsoft.com/office/drawing/2014/main" id="{6BBAB741-C98A-4537-8D09-45031377F5F8}"/>
              </a:ext>
            </a:extLst>
          </p:cNvPr>
          <p:cNvSpPr txBox="1"/>
          <p:nvPr/>
        </p:nvSpPr>
        <p:spPr>
          <a:xfrm>
            <a:off x="1662550" y="5680042"/>
            <a:ext cx="21058901" cy="4705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20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Roles can overlap</a:t>
            </a:r>
            <a:r>
              <a:rPr lang="tr-TR" sz="4800" dirty="0">
                <a:latin typeface="Chromatica Medium" panose="00000600000000000000" pitchFamily="50" charset="0"/>
              </a:rPr>
              <a:t>.</a:t>
            </a:r>
          </a:p>
          <a:p>
            <a:pPr algn="l" defTabSz="6502316">
              <a:lnSpc>
                <a:spcPct val="20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Can be merge into one person</a:t>
            </a:r>
            <a:r>
              <a:rPr lang="tr-TR" sz="4800" dirty="0">
                <a:latin typeface="Chromatica Medium" panose="00000600000000000000" pitchFamily="50" charset="0"/>
              </a:rPr>
              <a:t>.</a:t>
            </a:r>
          </a:p>
          <a:p>
            <a:pPr algn="l" defTabSz="6502316">
              <a:lnSpc>
                <a:spcPct val="20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No matter who what to do value expectation does not change</a:t>
            </a:r>
            <a:r>
              <a:rPr lang="tr-TR" sz="4800" dirty="0">
                <a:latin typeface="Chromatica Medium" panose="00000600000000000000" pitchFamily="50" charset="0"/>
              </a:rPr>
              <a:t>.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7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28A196-06A7-4F10-B078-A013DDAA43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Value</a:t>
            </a:r>
            <a:endParaRPr lang="tr-TR" dirty="0"/>
          </a:p>
        </p:txBody>
      </p:sp>
      <p:sp>
        <p:nvSpPr>
          <p:cNvPr id="6" name="Metin kutusu 2">
            <a:extLst>
              <a:ext uri="{FF2B5EF4-FFF2-40B4-BE49-F238E27FC236}">
                <a16:creationId xmlns:a16="http://schemas.microsoft.com/office/drawing/2014/main" id="{95658E9A-FAC5-413A-A4C1-71DE89A3E50A}"/>
              </a:ext>
            </a:extLst>
          </p:cNvPr>
          <p:cNvSpPr txBox="1"/>
          <p:nvPr/>
        </p:nvSpPr>
        <p:spPr>
          <a:xfrm>
            <a:off x="1256150" y="1689783"/>
            <a:ext cx="21058901" cy="175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20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What value do you create for your company, institution, boss?</a:t>
            </a:r>
          </a:p>
        </p:txBody>
      </p:sp>
      <p:sp>
        <p:nvSpPr>
          <p:cNvPr id="7" name="Metin kutusu 5">
            <a:extLst>
              <a:ext uri="{FF2B5EF4-FFF2-40B4-BE49-F238E27FC236}">
                <a16:creationId xmlns:a16="http://schemas.microsoft.com/office/drawing/2014/main" id="{4682ED37-B404-4F3A-A728-D13E57AF512D}"/>
              </a:ext>
            </a:extLst>
          </p:cNvPr>
          <p:cNvSpPr txBox="1"/>
          <p:nvPr/>
        </p:nvSpPr>
        <p:spPr>
          <a:xfrm>
            <a:off x="1256150" y="3635485"/>
            <a:ext cx="11249888" cy="5813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Money</a:t>
            </a:r>
            <a:endParaRPr lang="en-US" sz="4800" dirty="0">
              <a:latin typeface="Chromatica Medium" panose="00000600000000000000" pitchFamily="50" charset="0"/>
            </a:endParaRP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Productivity</a:t>
            </a:r>
            <a:r>
              <a:rPr lang="en-US" sz="4800" dirty="0">
                <a:latin typeface="Chromatica Medium" panose="00000600000000000000" pitchFamily="50" charset="0"/>
              </a:rPr>
              <a:t> Increase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Saving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Operational</a:t>
            </a:r>
            <a:r>
              <a:rPr lang="tr-TR" sz="4800" dirty="0">
                <a:latin typeface="Chromatica Medium" panose="00000600000000000000" pitchFamily="50" charset="0"/>
              </a:rPr>
              <a:t> </a:t>
            </a:r>
            <a:r>
              <a:rPr lang="en-US" sz="4800" dirty="0">
                <a:latin typeface="Chromatica Medium" panose="00000600000000000000" pitchFamily="50" charset="0"/>
              </a:rPr>
              <a:t>improvement 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Save</a:t>
            </a:r>
            <a:r>
              <a:rPr lang="tr-TR" sz="4800" dirty="0">
                <a:latin typeface="Chromatica Medium" panose="00000600000000000000" pitchFamily="50" charset="0"/>
              </a:rPr>
              <a:t> time..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56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EE49E-8CAF-49C5-967A-9B8CCABB35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Who Does What: </a:t>
            </a:r>
            <a:r>
              <a:rPr lang="en-US" dirty="0">
                <a:solidFill>
                  <a:srgbClr val="03523C"/>
                </a:solidFill>
              </a:rPr>
              <a:t>Data Scientist</a:t>
            </a:r>
            <a:endParaRPr lang="tr-TR" dirty="0">
              <a:solidFill>
                <a:srgbClr val="03523C"/>
              </a:solidFill>
            </a:endParaRPr>
          </a:p>
        </p:txBody>
      </p:sp>
      <p:sp>
        <p:nvSpPr>
          <p:cNvPr id="6" name="Metin kutusu 2">
            <a:extLst>
              <a:ext uri="{FF2B5EF4-FFF2-40B4-BE49-F238E27FC236}">
                <a16:creationId xmlns:a16="http://schemas.microsoft.com/office/drawing/2014/main" id="{23E06971-FE03-4716-9E57-74D6966A0A2D}"/>
              </a:ext>
            </a:extLst>
          </p:cNvPr>
          <p:cNvSpPr txBox="1"/>
          <p:nvPr/>
        </p:nvSpPr>
        <p:spPr>
          <a:xfrm>
            <a:off x="1256150" y="1689784"/>
            <a:ext cx="21058901" cy="175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20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One sentence: Builds models.</a:t>
            </a:r>
          </a:p>
        </p:txBody>
      </p:sp>
      <p:sp>
        <p:nvSpPr>
          <p:cNvPr id="7" name="Metin kutusu 5">
            <a:extLst>
              <a:ext uri="{FF2B5EF4-FFF2-40B4-BE49-F238E27FC236}">
                <a16:creationId xmlns:a16="http://schemas.microsoft.com/office/drawing/2014/main" id="{443EC1DE-5D84-4936-BFB0-7F2FFAFDA30F}"/>
              </a:ext>
            </a:extLst>
          </p:cNvPr>
          <p:cNvSpPr txBox="1"/>
          <p:nvPr/>
        </p:nvSpPr>
        <p:spPr>
          <a:xfrm>
            <a:off x="1597890" y="3551719"/>
            <a:ext cx="21058901" cy="802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Business information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Field information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Understanding consumer/customer needs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Boss needs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Analysis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Modelling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..</a:t>
            </a:r>
            <a:r>
              <a:rPr lang="en-US" sz="4800" dirty="0">
                <a:latin typeface="Chromatica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85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316F04-1CA9-48BF-A5AC-6770B88E565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Who Does What: </a:t>
            </a:r>
            <a:r>
              <a:rPr lang="en-US" dirty="0">
                <a:solidFill>
                  <a:srgbClr val="03523C"/>
                </a:solidFill>
              </a:rPr>
              <a:t>Data Engineer</a:t>
            </a:r>
            <a:endParaRPr lang="tr-TR" dirty="0">
              <a:solidFill>
                <a:srgbClr val="03523C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1919876-EDF0-4DEB-94D3-E4E2EB17E2DF}"/>
              </a:ext>
            </a:extLst>
          </p:cNvPr>
          <p:cNvSpPr txBox="1"/>
          <p:nvPr/>
        </p:nvSpPr>
        <p:spPr>
          <a:xfrm>
            <a:off x="1522912" y="1967083"/>
            <a:ext cx="21981323" cy="2489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One sentence: Makes data available where, when and in the format it is needed.</a:t>
            </a: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E4247E92-5E2B-47E0-B1C5-28A236E10B2B}"/>
              </a:ext>
            </a:extLst>
          </p:cNvPr>
          <p:cNvSpPr txBox="1"/>
          <p:nvPr/>
        </p:nvSpPr>
        <p:spPr>
          <a:xfrm>
            <a:off x="1522912" y="4531962"/>
            <a:ext cx="21752724" cy="6921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Chromatica Medium" panose="00000600000000000000" pitchFamily="50" charset="0"/>
              </a:rPr>
              <a:t>Understanding the needs of data customers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Chromatica Medium" panose="00000600000000000000" pitchFamily="50" charset="0"/>
              </a:rPr>
              <a:t>Understanding the data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Chromatica Medium" panose="00000600000000000000" pitchFamily="50" charset="0"/>
              </a:rPr>
              <a:t>Create a pipeline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Chromatica Medium" panose="00000600000000000000" pitchFamily="50" charset="0"/>
              </a:rPr>
              <a:t>Pipeline maintenance (monitoring, maintenance, troubleshooting, remediation)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Chromatica Medium" panose="00000600000000000000" pitchFamily="50" charset="0"/>
              </a:rPr>
              <a:t>Data quality, reliability, scaling, access to systems</a:t>
            </a:r>
            <a:endParaRPr lang="tr-TR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4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1CFA5-8B73-4E82-9C4B-1C002DEF43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Who Does What: </a:t>
            </a:r>
            <a:r>
              <a:rPr lang="fi-FI" dirty="0">
                <a:solidFill>
                  <a:srgbClr val="03523C"/>
                </a:solidFill>
              </a:rPr>
              <a:t>ML Engineer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6836280-87BC-4CF9-B57D-8F3D68AE9ECC}"/>
              </a:ext>
            </a:extLst>
          </p:cNvPr>
          <p:cNvSpPr txBox="1"/>
          <p:nvPr/>
        </p:nvSpPr>
        <p:spPr>
          <a:xfrm>
            <a:off x="1522912" y="2227649"/>
            <a:ext cx="21544905" cy="1381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One sentence: All things models to production.</a:t>
            </a: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F3243131-7794-4629-8DD6-59DDDD31B81C}"/>
              </a:ext>
            </a:extLst>
          </p:cNvPr>
          <p:cNvSpPr txBox="1"/>
          <p:nvPr/>
        </p:nvSpPr>
        <p:spPr>
          <a:xfrm>
            <a:off x="1522912" y="3951221"/>
            <a:ext cx="21378652" cy="5813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Chromatica Medium" panose="00000600000000000000" pitchFamily="50" charset="0"/>
              </a:rPr>
              <a:t>Understanding the model and the value it produces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Chromatica Medium" panose="00000600000000000000" pitchFamily="50" charset="0"/>
              </a:rPr>
              <a:t>Model deployment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Chromatica Medium" panose="00000600000000000000" pitchFamily="50" charset="0"/>
              </a:rPr>
              <a:t>Model maintenance (monitoring, maintenance)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Chromatica Medium" panose="00000600000000000000" pitchFamily="50" charset="0"/>
              </a:rPr>
              <a:t>Retraining as needed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Chromatica Medium" panose="00000600000000000000" pitchFamily="50" charset="0"/>
              </a:rPr>
              <a:t>ML Pipelines, automation</a:t>
            </a:r>
            <a:endParaRPr lang="tr-TR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8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A79A2-91FB-451B-93E8-D7A513AC8E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Who Does What </a:t>
            </a:r>
            <a:endParaRPr lang="tr-TR" dirty="0">
              <a:solidFill>
                <a:srgbClr val="03523C"/>
              </a:solidFill>
            </a:endParaRPr>
          </a:p>
        </p:txBody>
      </p:sp>
      <p:grpSp>
        <p:nvGrpSpPr>
          <p:cNvPr id="3" name="Grup 9">
            <a:extLst>
              <a:ext uri="{FF2B5EF4-FFF2-40B4-BE49-F238E27FC236}">
                <a16:creationId xmlns:a16="http://schemas.microsoft.com/office/drawing/2014/main" id="{54893BA9-0D88-41D8-ADCF-7859F3B1D8A5}"/>
              </a:ext>
            </a:extLst>
          </p:cNvPr>
          <p:cNvGrpSpPr/>
          <p:nvPr/>
        </p:nvGrpSpPr>
        <p:grpSpPr>
          <a:xfrm>
            <a:off x="4230256" y="2937163"/>
            <a:ext cx="15184581" cy="8719131"/>
            <a:chOff x="1586346" y="1094509"/>
            <a:chExt cx="5694218" cy="3269674"/>
          </a:xfrm>
        </p:grpSpPr>
        <p:cxnSp>
          <p:nvCxnSpPr>
            <p:cNvPr id="4" name="Düz Ok Bağlayıcısı 3">
              <a:extLst>
                <a:ext uri="{FF2B5EF4-FFF2-40B4-BE49-F238E27FC236}">
                  <a16:creationId xmlns:a16="http://schemas.microsoft.com/office/drawing/2014/main" id="{69AFB262-4B97-462A-ABA3-9C295CD75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6346" y="4315692"/>
              <a:ext cx="5694218" cy="4849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" name="Düz Ok Bağlayıcısı 8">
              <a:extLst>
                <a:ext uri="{FF2B5EF4-FFF2-40B4-BE49-F238E27FC236}">
                  <a16:creationId xmlns:a16="http://schemas.microsoft.com/office/drawing/2014/main" id="{473B89BE-9476-4ABF-AB58-A1A0144AF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0200" y="1094509"/>
              <a:ext cx="0" cy="326620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Metin kutusu 10">
            <a:extLst>
              <a:ext uri="{FF2B5EF4-FFF2-40B4-BE49-F238E27FC236}">
                <a16:creationId xmlns:a16="http://schemas.microsoft.com/office/drawing/2014/main" id="{F0F03265-CDD9-445D-803B-5393C48DBCC0}"/>
              </a:ext>
            </a:extLst>
          </p:cNvPr>
          <p:cNvSpPr txBox="1"/>
          <p:nvPr/>
        </p:nvSpPr>
        <p:spPr>
          <a:xfrm>
            <a:off x="1371600" y="2769595"/>
            <a:ext cx="2932547" cy="1012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en-US" sz="4800" dirty="0">
                <a:latin typeface="Chromatica Medium" panose="00000600000000000000" pitchFamily="50" charset="0"/>
              </a:rPr>
              <a:t>Science</a:t>
            </a:r>
          </a:p>
        </p:txBody>
      </p:sp>
      <p:sp>
        <p:nvSpPr>
          <p:cNvPr id="7" name="Metin kutusu 13">
            <a:extLst>
              <a:ext uri="{FF2B5EF4-FFF2-40B4-BE49-F238E27FC236}">
                <a16:creationId xmlns:a16="http://schemas.microsoft.com/office/drawing/2014/main" id="{A1232C89-ED6B-41B4-A569-57BD268FD89B}"/>
              </a:ext>
            </a:extLst>
          </p:cNvPr>
          <p:cNvSpPr txBox="1"/>
          <p:nvPr/>
        </p:nvSpPr>
        <p:spPr>
          <a:xfrm>
            <a:off x="15889987" y="11583867"/>
            <a:ext cx="4356128" cy="1012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en-US" sz="4800" dirty="0">
                <a:latin typeface="Chromatica Medium" panose="00000600000000000000" pitchFamily="50" charset="0"/>
              </a:rPr>
              <a:t>Engineering</a:t>
            </a:r>
          </a:p>
        </p:txBody>
      </p:sp>
      <p:sp>
        <p:nvSpPr>
          <p:cNvPr id="8" name="Dikdörtgen: Köşeleri Yuvarlatılmış 11">
            <a:extLst>
              <a:ext uri="{FF2B5EF4-FFF2-40B4-BE49-F238E27FC236}">
                <a16:creationId xmlns:a16="http://schemas.microsoft.com/office/drawing/2014/main" id="{F42D4C94-5127-4DCE-98B1-5E6C0BE58EBD}"/>
              </a:ext>
            </a:extLst>
          </p:cNvPr>
          <p:cNvSpPr/>
          <p:nvPr/>
        </p:nvSpPr>
        <p:spPr>
          <a:xfrm>
            <a:off x="4322616" y="3323492"/>
            <a:ext cx="9762613" cy="46752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2201361"/>
            <a:endParaRPr lang="en-US" sz="8533">
              <a:solidFill>
                <a:srgbClr val="FFFFFF"/>
              </a:solidFill>
              <a:latin typeface="Chromatica Medium" panose="00000600000000000000" pitchFamily="50" charset="0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Dikdörtgen: Köşeleri Yuvarlatılmış 16">
            <a:extLst>
              <a:ext uri="{FF2B5EF4-FFF2-40B4-BE49-F238E27FC236}">
                <a16:creationId xmlns:a16="http://schemas.microsoft.com/office/drawing/2014/main" id="{71495D5C-14A2-40E8-92A5-854B12E28307}"/>
              </a:ext>
            </a:extLst>
          </p:cNvPr>
          <p:cNvSpPr/>
          <p:nvPr/>
        </p:nvSpPr>
        <p:spPr>
          <a:xfrm>
            <a:off x="8786807" y="6207059"/>
            <a:ext cx="9467121" cy="4906418"/>
          </a:xfrm>
          <a:prstGeom prst="roundRect">
            <a:avLst/>
          </a:prstGeom>
          <a:solidFill>
            <a:srgbClr val="66C7FF">
              <a:alpha val="4902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2201361"/>
            <a:endParaRPr lang="en-US" sz="8533">
              <a:solidFill>
                <a:srgbClr val="FFFFFF"/>
              </a:solidFill>
              <a:latin typeface="Chromatica Medium" panose="00000600000000000000" pitchFamily="50" charset="0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Metin kutusu 17">
            <a:extLst>
              <a:ext uri="{FF2B5EF4-FFF2-40B4-BE49-F238E27FC236}">
                <a16:creationId xmlns:a16="http://schemas.microsoft.com/office/drawing/2014/main" id="{D6973109-D7BC-4C99-948D-88ED8D956184}"/>
              </a:ext>
            </a:extLst>
          </p:cNvPr>
          <p:cNvSpPr txBox="1"/>
          <p:nvPr/>
        </p:nvSpPr>
        <p:spPr>
          <a:xfrm>
            <a:off x="5375561" y="4665294"/>
            <a:ext cx="4618184" cy="1012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en-US" sz="4800" dirty="0">
                <a:latin typeface="Chromatica Medium" panose="00000600000000000000" pitchFamily="50" charset="0"/>
              </a:rPr>
              <a:t>Datascience</a:t>
            </a:r>
          </a:p>
        </p:txBody>
      </p:sp>
      <p:sp>
        <p:nvSpPr>
          <p:cNvPr id="11" name="Metin kutusu 18">
            <a:extLst>
              <a:ext uri="{FF2B5EF4-FFF2-40B4-BE49-F238E27FC236}">
                <a16:creationId xmlns:a16="http://schemas.microsoft.com/office/drawing/2014/main" id="{48557DFD-DFEB-4621-8F30-5682A2B60563}"/>
              </a:ext>
            </a:extLst>
          </p:cNvPr>
          <p:cNvSpPr txBox="1"/>
          <p:nvPr/>
        </p:nvSpPr>
        <p:spPr>
          <a:xfrm>
            <a:off x="13115631" y="9213075"/>
            <a:ext cx="4618184" cy="175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en-US" sz="4800" dirty="0">
                <a:latin typeface="Chromatica Medium" panose="00000600000000000000" pitchFamily="50" charset="0"/>
              </a:rPr>
              <a:t>Data Engineering</a:t>
            </a:r>
          </a:p>
        </p:txBody>
      </p:sp>
      <p:sp>
        <p:nvSpPr>
          <p:cNvPr id="12" name="Metin kutusu 19">
            <a:extLst>
              <a:ext uri="{FF2B5EF4-FFF2-40B4-BE49-F238E27FC236}">
                <a16:creationId xmlns:a16="http://schemas.microsoft.com/office/drawing/2014/main" id="{3CBEF7CF-EECE-41CA-831F-7C3662F06C2F}"/>
              </a:ext>
            </a:extLst>
          </p:cNvPr>
          <p:cNvSpPr txBox="1"/>
          <p:nvPr/>
        </p:nvSpPr>
        <p:spPr>
          <a:xfrm>
            <a:off x="9077635" y="6247842"/>
            <a:ext cx="4618184" cy="175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en-US" sz="4800" dirty="0">
                <a:latin typeface="Chromatica Medium" panose="00000600000000000000" pitchFamily="50" charset="0"/>
              </a:rPr>
              <a:t>ML Engineering</a:t>
            </a:r>
          </a:p>
        </p:txBody>
      </p:sp>
      <p:sp>
        <p:nvSpPr>
          <p:cNvPr id="13" name="Metin kutusu 20">
            <a:extLst>
              <a:ext uri="{FF2B5EF4-FFF2-40B4-BE49-F238E27FC236}">
                <a16:creationId xmlns:a16="http://schemas.microsoft.com/office/drawing/2014/main" id="{59E8EAD1-BC49-4BC6-8EEC-1C57F06E60DA}"/>
              </a:ext>
            </a:extLst>
          </p:cNvPr>
          <p:cNvSpPr txBox="1"/>
          <p:nvPr/>
        </p:nvSpPr>
        <p:spPr>
          <a:xfrm>
            <a:off x="9116143" y="3980489"/>
            <a:ext cx="4618184" cy="1012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tr-TR" sz="4800" dirty="0">
                <a:latin typeface="Chromatica Medium" panose="00000600000000000000" pitchFamily="50" charset="0"/>
              </a:rPr>
              <a:t>MLOps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14" name="Metin kutusu 21">
            <a:extLst>
              <a:ext uri="{FF2B5EF4-FFF2-40B4-BE49-F238E27FC236}">
                <a16:creationId xmlns:a16="http://schemas.microsoft.com/office/drawing/2014/main" id="{EB386B36-50C5-454F-BCBF-6A0BD658A2F9}"/>
              </a:ext>
            </a:extLst>
          </p:cNvPr>
          <p:cNvSpPr txBox="1"/>
          <p:nvPr/>
        </p:nvSpPr>
        <p:spPr>
          <a:xfrm>
            <a:off x="13962132" y="6986505"/>
            <a:ext cx="3962461" cy="1012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tr-TR" sz="4800" dirty="0">
                <a:latin typeface="Chromatica Medium" panose="00000600000000000000" pitchFamily="50" charset="0"/>
              </a:rPr>
              <a:t>DataOps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94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9FFC8A-90D3-4839-9EF5-890B679232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Building Team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BADACE3-AF1E-4F86-9845-73B6B81E7FCD}"/>
              </a:ext>
            </a:extLst>
          </p:cNvPr>
          <p:cNvSpPr txBox="1"/>
          <p:nvPr/>
        </p:nvSpPr>
        <p:spPr>
          <a:xfrm>
            <a:off x="1522912" y="1892267"/>
            <a:ext cx="21752723" cy="1381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Don't make a decision in the mode of turning </a:t>
            </a:r>
            <a:r>
              <a:rPr lang="en-US" sz="4800" b="1" dirty="0">
                <a:latin typeface="Chromatica Medium" panose="00000600000000000000" pitchFamily="50" charset="0"/>
              </a:rPr>
              <a:t>OKEY</a:t>
            </a:r>
            <a:r>
              <a:rPr lang="en-US" sz="4800" dirty="0">
                <a:latin typeface="Chromatica Medium" panose="00000600000000000000" pitchFamily="50" charset="0"/>
              </a:rPr>
              <a:t> in the Kiraathane.</a:t>
            </a: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C536A10A-0257-4608-BE36-C4ABAD4D9856}"/>
              </a:ext>
            </a:extLst>
          </p:cNvPr>
          <p:cNvSpPr txBox="1"/>
          <p:nvPr/>
        </p:nvSpPr>
        <p:spPr>
          <a:xfrm>
            <a:off x="1190946" y="3766170"/>
            <a:ext cx="22002107" cy="6183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I will do artificial intelligence, I need 3-5 data scientists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Everybody's taking it, we'll take it too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Data engineer if the product is data-heavy (simple model robust system)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If field knowledge is important, field expert, analyst (energy specialist)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Data scientist-heavy if model intensive (1% improvement $10 million)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Usually a mixed team is good.</a:t>
            </a:r>
            <a:endParaRPr lang="tr-TR" sz="4267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27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3C1DE-131D-4160-8AE9-177227399F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 Engineering in the real world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831BC82-4F6D-458B-9DC6-C98442761A22}"/>
              </a:ext>
            </a:extLst>
          </p:cNvPr>
          <p:cNvSpPr txBox="1"/>
          <p:nvPr/>
        </p:nvSpPr>
        <p:spPr>
          <a:xfrm>
            <a:off x="1522913" y="1906836"/>
            <a:ext cx="17973960" cy="1381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en-US" sz="4800" dirty="0">
                <a:latin typeface="Chromatica Medium" panose="00000600000000000000" pitchFamily="50" charset="0"/>
              </a:rPr>
              <a:t>Don't overlook the value generation.</a:t>
            </a: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69183D2B-7AE9-4EFB-BEA1-C38519639A80}"/>
              </a:ext>
            </a:extLst>
          </p:cNvPr>
          <p:cNvSpPr txBox="1"/>
          <p:nvPr/>
        </p:nvSpPr>
        <p:spPr>
          <a:xfrm>
            <a:off x="1241556" y="3364963"/>
            <a:ext cx="21619531" cy="81536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Don't spend months researching, reading articles and talking about the magnificence of new algorithms.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Make good use of your time.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Learn new things too, but </a:t>
            </a:r>
            <a:r>
              <a:rPr lang="en-US" sz="4267" b="1" dirty="0">
                <a:latin typeface="Chromatica Medium" panose="00000600000000000000" pitchFamily="50" charset="0"/>
              </a:rPr>
              <a:t>don't forget to offer a business benefit</a:t>
            </a:r>
            <a:r>
              <a:rPr lang="en-US" sz="4267" dirty="0">
                <a:latin typeface="Chromatica Medium" panose="00000600000000000000" pitchFamily="50" charset="0"/>
              </a:rPr>
              <a:t>.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b="1" dirty="0">
                <a:latin typeface="Chromatica Medium" panose="00000600000000000000" pitchFamily="50" charset="0"/>
              </a:rPr>
              <a:t>Offer a benefit in a reasonable amount of time</a:t>
            </a:r>
            <a:r>
              <a:rPr lang="en-US" sz="4267" dirty="0">
                <a:latin typeface="Chromatica Medium" panose="00000600000000000000" pitchFamily="50" charset="0"/>
              </a:rPr>
              <a:t>, satiate the appetite of the employer or customer.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267" dirty="0">
                <a:latin typeface="Chromatica Medium" panose="00000600000000000000" pitchFamily="50" charset="0"/>
              </a:rPr>
              <a:t>Don't sell dreams, over-shine and raise expectations when there's nothing there.</a:t>
            </a:r>
            <a:endParaRPr lang="tr-TR" sz="4267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4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ğitim Adı">
  <a:themeElements>
    <a:clrScheme name="Miuul Renk Paleti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2" id="{888531EB-B80A-DC4E-87AD-AD8478769648}" vid="{6D0E7461-0100-8046-8FFF-5C1D91E67DD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Adı</Template>
  <TotalTime>2802</TotalTime>
  <Words>506</Words>
  <Application>Microsoft Office PowerPoint</Application>
  <PresentationFormat>Custom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Chromatica</vt:lpstr>
      <vt:lpstr>Chromatica Medium</vt:lpstr>
      <vt:lpstr>Helvetica Neue</vt:lpstr>
      <vt:lpstr>Helvetica Neue Medium</vt:lpstr>
      <vt:lpstr>Wingdings</vt:lpstr>
      <vt:lpstr>Eğitim Adı</vt:lpstr>
      <vt:lpstr>Introduction to ML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Bilimciler için Python Programlama</dc:title>
  <dc:creator>oytun@miuul.com</dc:creator>
  <cp:keywords>KİŞİSEL</cp:keywords>
  <cp:lastModifiedBy>Erkan ŞİRİN</cp:lastModifiedBy>
  <cp:revision>13</cp:revision>
  <dcterms:created xsi:type="dcterms:W3CDTF">2021-05-22T14:24:12Z</dcterms:created>
  <dcterms:modified xsi:type="dcterms:W3CDTF">2023-05-11T20:03:32Z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b60b5cdf-a5f7-4ea7-8c8c-6734d30c12cf</vt:lpwstr>
  </property>
  <property fmtid="{D5CDD505-2E9C-101B-9397-08002B2CF9AE}" pid="3" name="TURKCELLCLASSIFICATION">
    <vt:lpwstr>KİŞİSEL</vt:lpwstr>
  </property>
</Properties>
</file>