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4660"/>
  </p:normalViewPr>
  <p:slideViewPr>
    <p:cSldViewPr snapToGrid="0">
      <p:cViewPr varScale="1">
        <p:scale>
          <a:sx n="72" d="100"/>
          <a:sy n="72" d="100"/>
        </p:scale>
        <p:origin x="8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81031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336210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572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477640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9642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418813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225013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61761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367025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64266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26367-D3AD-41C5-A850-46E23DE17998}"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267018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26367-D3AD-41C5-A850-46E23DE17998}"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138894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26367-D3AD-41C5-A850-46E23DE17998}"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165298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26367-D3AD-41C5-A850-46E23DE17998}"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196354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C26367-D3AD-41C5-A850-46E23DE17998}"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347672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C26367-D3AD-41C5-A850-46E23DE17998}"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12329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C26367-D3AD-41C5-A850-46E23DE17998}" type="datetimeFigureOut">
              <a:rPr lang="en-US" smtClean="0"/>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25BF01-2B75-4550-8AED-DF39C756BB76}" type="slidenum">
              <a:rPr lang="en-US" smtClean="0"/>
              <a:t>‹#›</a:t>
            </a:fld>
            <a:endParaRPr lang="en-US"/>
          </a:p>
        </p:txBody>
      </p:sp>
    </p:spTree>
    <p:extLst>
      <p:ext uri="{BB962C8B-B14F-4D97-AF65-F5344CB8AC3E}">
        <p14:creationId xmlns:p14="http://schemas.microsoft.com/office/powerpoint/2010/main" val="3590087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uyendung.cmc.com.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Đọc</a:t>
            </a:r>
            <a:r>
              <a:rPr lang="en-US" dirty="0"/>
              <a:t> </a:t>
            </a:r>
            <a:r>
              <a:rPr lang="en-US" dirty="0" err="1"/>
              <a:t>ghi</a:t>
            </a:r>
            <a:r>
              <a:rPr lang="en-US" dirty="0"/>
              <a:t> file </a:t>
            </a:r>
            <a:r>
              <a:rPr lang="en-US" dirty="0" err="1"/>
              <a:t>trong</a:t>
            </a:r>
            <a:r>
              <a:rPr lang="en-US" dirty="0"/>
              <a:t> Java</a:t>
            </a:r>
          </a:p>
        </p:txBody>
      </p:sp>
      <p:sp>
        <p:nvSpPr>
          <p:cNvPr id="3" name="Subtitle 2"/>
          <p:cNvSpPr>
            <a:spLocks noGrp="1"/>
          </p:cNvSpPr>
          <p:nvPr>
            <p:ph type="subTitle" idx="1"/>
          </p:nvPr>
        </p:nvSpPr>
        <p:spPr>
          <a:xfrm>
            <a:off x="1507067" y="4050833"/>
            <a:ext cx="7766936" cy="1740367"/>
          </a:xfrm>
        </p:spPr>
        <p:txBody>
          <a:bodyPr>
            <a:normAutofit/>
          </a:bodyPr>
          <a:lstStyle/>
          <a:p>
            <a:pPr marL="285750" indent="-285750">
              <a:buFont typeface="Arial" panose="020B0604020202020204" pitchFamily="34" charset="0"/>
              <a:buChar char="•"/>
            </a:pPr>
            <a:r>
              <a:rPr lang="en-US" dirty="0" err="1"/>
              <a:t>Đọc</a:t>
            </a:r>
            <a:r>
              <a:rPr lang="en-US" dirty="0"/>
              <a:t> </a:t>
            </a:r>
            <a:r>
              <a:rPr lang="en-US" dirty="0" err="1"/>
              <a:t>ghi</a:t>
            </a:r>
            <a:r>
              <a:rPr lang="en-US" dirty="0"/>
              <a:t> </a:t>
            </a:r>
            <a:r>
              <a:rPr lang="en-US" dirty="0" err="1"/>
              <a:t>với</a:t>
            </a:r>
            <a:r>
              <a:rPr lang="en-US" dirty="0"/>
              <a:t> byte stream</a:t>
            </a:r>
          </a:p>
          <a:p>
            <a:pPr marL="285750" indent="-285750">
              <a:buFont typeface="Arial" panose="020B0604020202020204" pitchFamily="34" charset="0"/>
              <a:buChar char="•"/>
            </a:pPr>
            <a:r>
              <a:rPr lang="en-US" dirty="0" err="1"/>
              <a:t>Đọc</a:t>
            </a:r>
            <a:r>
              <a:rPr lang="en-US" dirty="0"/>
              <a:t> </a:t>
            </a:r>
            <a:r>
              <a:rPr lang="en-US" dirty="0" err="1"/>
              <a:t>ghi</a:t>
            </a:r>
            <a:r>
              <a:rPr lang="en-US" dirty="0"/>
              <a:t> </a:t>
            </a:r>
            <a:r>
              <a:rPr lang="en-US" dirty="0" err="1"/>
              <a:t>với</a:t>
            </a:r>
            <a:r>
              <a:rPr lang="en-US" dirty="0"/>
              <a:t> character stream</a:t>
            </a:r>
          </a:p>
          <a:p>
            <a:pPr marL="285750" indent="-285750">
              <a:buFont typeface="Arial" panose="020B0604020202020204" pitchFamily="34" charset="0"/>
              <a:buChar char="•"/>
            </a:pPr>
            <a:endParaRPr lang="en-US" dirty="0"/>
          </a:p>
          <a:p>
            <a:r>
              <a:rPr lang="en-US" dirty="0" err="1"/>
              <a:t>Người</a:t>
            </a:r>
            <a:r>
              <a:rPr lang="en-US" dirty="0"/>
              <a:t> </a:t>
            </a:r>
            <a:r>
              <a:rPr lang="en-US" dirty="0" err="1"/>
              <a:t>soạn</a:t>
            </a:r>
            <a:r>
              <a:rPr lang="en-US" dirty="0"/>
              <a:t>: mrquanga3</a:t>
            </a:r>
          </a:p>
        </p:txBody>
      </p:sp>
    </p:spTree>
    <p:extLst>
      <p:ext uri="{BB962C8B-B14F-4D97-AF65-F5344CB8AC3E}">
        <p14:creationId xmlns:p14="http://schemas.microsoft.com/office/powerpoint/2010/main" val="212138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ghi</a:t>
            </a:r>
            <a:r>
              <a:rPr lang="en-US" dirty="0"/>
              <a:t> file </a:t>
            </a:r>
            <a:r>
              <a:rPr lang="en-US" dirty="0" err="1"/>
              <a:t>trong</a:t>
            </a:r>
            <a:r>
              <a:rPr lang="en-US" dirty="0"/>
              <a:t> java </a:t>
            </a:r>
            <a:r>
              <a:rPr lang="en-US" dirty="0" err="1"/>
              <a:t>với</a:t>
            </a:r>
            <a:r>
              <a:rPr lang="en-US" dirty="0"/>
              <a:t> Scanner</a:t>
            </a:r>
          </a:p>
        </p:txBody>
      </p:sp>
      <p:sp>
        <p:nvSpPr>
          <p:cNvPr id="3" name="Content Placeholder 2"/>
          <p:cNvSpPr>
            <a:spLocks noGrp="1"/>
          </p:cNvSpPr>
          <p:nvPr>
            <p:ph idx="1"/>
          </p:nvPr>
        </p:nvSpPr>
        <p:spPr>
          <a:xfrm>
            <a:off x="838200" y="1825625"/>
            <a:ext cx="5112657" cy="4351338"/>
          </a:xfrm>
        </p:spPr>
        <p:txBody>
          <a:bodyPr>
            <a:normAutofit/>
          </a:bodyPr>
          <a:lstStyle/>
          <a:p>
            <a:r>
              <a:rPr lang="vi-VN" dirty="0"/>
              <a:t>Lớp Scanner có thể phân tích được các kiểu dữ liệu nguyên thủy và kiểu String bằng việc sử dụng biểu thức chính quy (regular expressions). Mặc định các khoảng trắng được Scanner dùng để phân biệt các ký tự trong một chuỗi.</a:t>
            </a:r>
            <a:endParaRPr lang="en-US" dirty="0"/>
          </a:p>
          <a:p>
            <a:r>
              <a:rPr lang="en-US" dirty="0" err="1"/>
              <a:t>Một</a:t>
            </a:r>
            <a:r>
              <a:rPr lang="en-US" dirty="0"/>
              <a:t> </a:t>
            </a:r>
            <a:r>
              <a:rPr lang="en-US" dirty="0" err="1"/>
              <a:t>số</a:t>
            </a:r>
            <a:r>
              <a:rPr lang="en-US" dirty="0"/>
              <a:t> </a:t>
            </a:r>
            <a:r>
              <a:rPr lang="en-US" dirty="0" err="1"/>
              <a:t>hàm</a:t>
            </a:r>
            <a:r>
              <a:rPr lang="en-US" dirty="0"/>
              <a:t> </a:t>
            </a:r>
            <a:r>
              <a:rPr lang="en-US" dirty="0" err="1"/>
              <a:t>của</a:t>
            </a:r>
            <a:r>
              <a:rPr lang="en-US" dirty="0"/>
              <a:t> </a:t>
            </a:r>
            <a:r>
              <a:rPr lang="en-US" dirty="0" err="1"/>
              <a:t>lớp</a:t>
            </a:r>
            <a:r>
              <a:rPr lang="en-US" dirty="0"/>
              <a:t> </a:t>
            </a:r>
            <a:r>
              <a:rPr lang="en-US" dirty="0" err="1"/>
              <a:t>này</a:t>
            </a:r>
            <a:endParaRPr lang="en-US" dirty="0"/>
          </a:p>
          <a:p>
            <a:pPr marL="0" indent="0">
              <a:buNone/>
            </a:pPr>
            <a:r>
              <a:rPr lang="en-US" dirty="0" err="1"/>
              <a:t>nextInt</a:t>
            </a:r>
            <a:r>
              <a:rPr lang="en-US" dirty="0"/>
              <a:t>()	</a:t>
            </a:r>
            <a:r>
              <a:rPr lang="en-US" dirty="0" err="1"/>
              <a:t>trả</a:t>
            </a:r>
            <a:r>
              <a:rPr lang="en-US" dirty="0"/>
              <a:t> </a:t>
            </a:r>
            <a:r>
              <a:rPr lang="en-US" dirty="0" err="1"/>
              <a:t>về</a:t>
            </a:r>
            <a:r>
              <a:rPr lang="en-US" dirty="0"/>
              <a:t> </a:t>
            </a:r>
            <a:r>
              <a:rPr lang="en-US" dirty="0" err="1"/>
              <a:t>kiểu</a:t>
            </a:r>
            <a:r>
              <a:rPr lang="en-US" dirty="0"/>
              <a:t> </a:t>
            </a:r>
            <a:r>
              <a:rPr lang="en-US" dirty="0" err="1"/>
              <a:t>int</a:t>
            </a:r>
            <a:endParaRPr lang="en-US" dirty="0"/>
          </a:p>
          <a:p>
            <a:pPr marL="0" indent="0">
              <a:buNone/>
            </a:pPr>
            <a:r>
              <a:rPr lang="en-US" dirty="0" err="1"/>
              <a:t>nextFloat</a:t>
            </a:r>
            <a:r>
              <a:rPr lang="en-US" dirty="0"/>
              <a:t>()	</a:t>
            </a:r>
            <a:r>
              <a:rPr lang="en-US" dirty="0" err="1"/>
              <a:t>trả</a:t>
            </a:r>
            <a:r>
              <a:rPr lang="en-US" dirty="0"/>
              <a:t> </a:t>
            </a:r>
            <a:r>
              <a:rPr lang="en-US" dirty="0" err="1"/>
              <a:t>về</a:t>
            </a:r>
            <a:r>
              <a:rPr lang="en-US" dirty="0"/>
              <a:t> </a:t>
            </a:r>
            <a:r>
              <a:rPr lang="en-US" dirty="0" err="1"/>
              <a:t>kiểu</a:t>
            </a:r>
            <a:r>
              <a:rPr lang="en-US" dirty="0"/>
              <a:t> float</a:t>
            </a:r>
          </a:p>
          <a:p>
            <a:pPr marL="0" indent="0">
              <a:buNone/>
            </a:pPr>
            <a:r>
              <a:rPr lang="en-US" dirty="0" err="1"/>
              <a:t>nextBoolean</a:t>
            </a:r>
            <a:r>
              <a:rPr lang="en-US" dirty="0"/>
              <a:t>()	</a:t>
            </a:r>
            <a:r>
              <a:rPr lang="en-US" dirty="0" err="1"/>
              <a:t>trả</a:t>
            </a:r>
            <a:r>
              <a:rPr lang="en-US" dirty="0"/>
              <a:t> </a:t>
            </a:r>
            <a:r>
              <a:rPr lang="en-US" dirty="0" err="1"/>
              <a:t>về</a:t>
            </a:r>
            <a:r>
              <a:rPr lang="en-US" dirty="0"/>
              <a:t> </a:t>
            </a:r>
            <a:r>
              <a:rPr lang="en-US" dirty="0" err="1"/>
              <a:t>kiểu</a:t>
            </a:r>
            <a:r>
              <a:rPr lang="en-US" dirty="0"/>
              <a:t> </a:t>
            </a:r>
            <a:r>
              <a:rPr lang="en-US" dirty="0" err="1"/>
              <a:t>boolean</a:t>
            </a:r>
            <a:endParaRPr lang="en-US" dirty="0"/>
          </a:p>
          <a:p>
            <a:pPr marL="0" indent="0">
              <a:buNone/>
            </a:pPr>
            <a:r>
              <a:rPr lang="en-US" dirty="0" err="1"/>
              <a:t>nextByte</a:t>
            </a:r>
            <a:r>
              <a:rPr lang="en-US" dirty="0"/>
              <a:t>()	</a:t>
            </a:r>
            <a:r>
              <a:rPr lang="en-US" dirty="0" err="1"/>
              <a:t>trả</a:t>
            </a:r>
            <a:r>
              <a:rPr lang="en-US" dirty="0"/>
              <a:t> </a:t>
            </a:r>
            <a:r>
              <a:rPr lang="en-US" dirty="0" err="1"/>
              <a:t>về</a:t>
            </a:r>
            <a:r>
              <a:rPr lang="en-US" dirty="0"/>
              <a:t> </a:t>
            </a:r>
            <a:r>
              <a:rPr lang="en-US" dirty="0" err="1"/>
              <a:t>kiểu</a:t>
            </a:r>
            <a:r>
              <a:rPr lang="en-US" dirty="0"/>
              <a:t> byte</a:t>
            </a:r>
          </a:p>
          <a:p>
            <a:pPr marL="0" indent="0">
              <a:buNone/>
            </a:pPr>
            <a:r>
              <a:rPr lang="en-US" dirty="0" err="1"/>
              <a:t>nextLine</a:t>
            </a:r>
            <a:r>
              <a:rPr lang="en-US" dirty="0"/>
              <a:t>()	</a:t>
            </a:r>
            <a:r>
              <a:rPr lang="en-US" dirty="0" err="1"/>
              <a:t>trả</a:t>
            </a:r>
            <a:r>
              <a:rPr lang="en-US" dirty="0"/>
              <a:t> </a:t>
            </a:r>
            <a:r>
              <a:rPr lang="en-US" dirty="0" err="1"/>
              <a:t>về</a:t>
            </a:r>
            <a:r>
              <a:rPr lang="en-US" dirty="0"/>
              <a:t> </a:t>
            </a:r>
            <a:r>
              <a:rPr lang="en-US" dirty="0" err="1"/>
              <a:t>kiểu</a:t>
            </a:r>
            <a:r>
              <a:rPr lang="en-US" dirty="0"/>
              <a:t> String</a:t>
            </a:r>
          </a:p>
          <a:p>
            <a:pPr marL="0" indent="0">
              <a:buNone/>
            </a:pPr>
            <a:endParaRPr lang="en-US" dirty="0"/>
          </a:p>
        </p:txBody>
      </p:sp>
      <p:sp>
        <p:nvSpPr>
          <p:cNvPr id="4" name="Content Placeholder 2"/>
          <p:cNvSpPr txBox="1">
            <a:spLocks/>
          </p:cNvSpPr>
          <p:nvPr/>
        </p:nvSpPr>
        <p:spPr>
          <a:xfrm>
            <a:off x="6433457" y="1825625"/>
            <a:ext cx="5294086"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Ví</a:t>
            </a:r>
            <a:r>
              <a:rPr lang="en-US" dirty="0"/>
              <a:t> </a:t>
            </a:r>
            <a:r>
              <a:rPr lang="en-US" dirty="0" err="1"/>
              <a:t>dụ</a:t>
            </a:r>
            <a:r>
              <a:rPr lang="en-US" dirty="0"/>
              <a:t>:</a:t>
            </a:r>
          </a:p>
          <a:p>
            <a:pPr marL="0" indent="0">
              <a:buFont typeface="Arial" panose="020B0604020202020204" pitchFamily="34" charset="0"/>
              <a:buNone/>
            </a:pPr>
            <a:r>
              <a:rPr lang="en-US" dirty="0"/>
              <a:t>Scanner </a:t>
            </a:r>
            <a:r>
              <a:rPr lang="en-US" dirty="0" err="1"/>
              <a:t>sc</a:t>
            </a:r>
            <a:r>
              <a:rPr lang="en-US" dirty="0"/>
              <a:t> = new Scanner(System.in);</a:t>
            </a:r>
          </a:p>
          <a:p>
            <a:pPr marL="0" indent="0">
              <a:buFont typeface="Arial" panose="020B0604020202020204" pitchFamily="34" charset="0"/>
              <a:buNone/>
            </a:pPr>
            <a:r>
              <a:rPr lang="en-US" dirty="0" err="1"/>
              <a:t>int</a:t>
            </a:r>
            <a:r>
              <a:rPr lang="en-US" dirty="0"/>
              <a:t> </a:t>
            </a:r>
            <a:r>
              <a:rPr lang="en-US" dirty="0" err="1"/>
              <a:t>i</a:t>
            </a:r>
            <a:r>
              <a:rPr lang="en-US" dirty="0"/>
              <a:t> = </a:t>
            </a:r>
            <a:r>
              <a:rPr lang="en-US" dirty="0" err="1"/>
              <a:t>sc.nextInt</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Scanner </a:t>
            </a:r>
            <a:r>
              <a:rPr lang="en-US" dirty="0" err="1"/>
              <a:t>sc</a:t>
            </a:r>
            <a:r>
              <a:rPr lang="en-US" dirty="0"/>
              <a:t> = new Scanner(new File("myNumbers.txt"));</a:t>
            </a:r>
          </a:p>
          <a:p>
            <a:pPr marL="0" indent="0">
              <a:buFont typeface="Arial" panose="020B0604020202020204" pitchFamily="34" charset="0"/>
              <a:buNone/>
            </a:pPr>
            <a:r>
              <a:rPr lang="en-US" dirty="0"/>
              <a:t>while (</a:t>
            </a:r>
            <a:r>
              <a:rPr lang="en-US" dirty="0" err="1"/>
              <a:t>sc.hasNextLong</a:t>
            </a:r>
            <a:r>
              <a:rPr lang="en-US" dirty="0"/>
              <a:t>()) {</a:t>
            </a:r>
          </a:p>
          <a:p>
            <a:pPr marL="0" indent="0">
              <a:buFont typeface="Arial" panose="020B0604020202020204" pitchFamily="34" charset="0"/>
              <a:buNone/>
            </a:pPr>
            <a:r>
              <a:rPr lang="en-US" dirty="0"/>
              <a:t>    long </a:t>
            </a:r>
            <a:r>
              <a:rPr lang="en-US" dirty="0" err="1"/>
              <a:t>aLong</a:t>
            </a:r>
            <a:r>
              <a:rPr lang="en-US" dirty="0"/>
              <a:t> = </a:t>
            </a:r>
            <a:r>
              <a:rPr lang="en-US" dirty="0" err="1"/>
              <a:t>sc.nextLong</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3426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dirty="0" err="1"/>
              <a:t>Tạo</a:t>
            </a:r>
            <a:r>
              <a:rPr lang="en-US" dirty="0"/>
              <a:t> 1 file text </a:t>
            </a:r>
            <a:r>
              <a:rPr lang="en-US" dirty="0" err="1"/>
              <a:t>chứa</a:t>
            </a:r>
            <a:r>
              <a:rPr lang="en-US" dirty="0"/>
              <a:t> </a:t>
            </a:r>
            <a:r>
              <a:rPr lang="en-US" dirty="0" err="1"/>
              <a:t>thông</a:t>
            </a:r>
            <a:r>
              <a:rPr lang="en-US" dirty="0"/>
              <a:t> tin </a:t>
            </a:r>
            <a:r>
              <a:rPr lang="en-US" dirty="0" err="1"/>
              <a:t>về</a:t>
            </a:r>
            <a:r>
              <a:rPr lang="en-US" dirty="0"/>
              <a:t> email </a:t>
            </a:r>
            <a:r>
              <a:rPr lang="en-US" dirty="0" err="1"/>
              <a:t>và</a:t>
            </a:r>
            <a:r>
              <a:rPr lang="en-US" dirty="0"/>
              <a:t> password </a:t>
            </a:r>
            <a:r>
              <a:rPr lang="en-US" dirty="0" err="1"/>
              <a:t>để</a:t>
            </a:r>
            <a:r>
              <a:rPr lang="en-US" dirty="0"/>
              <a:t> </a:t>
            </a:r>
            <a:r>
              <a:rPr lang="en-US" dirty="0" err="1"/>
              <a:t>đăng</a:t>
            </a:r>
            <a:r>
              <a:rPr lang="en-US" dirty="0"/>
              <a:t> </a:t>
            </a:r>
            <a:r>
              <a:rPr lang="en-US" dirty="0" err="1"/>
              <a:t>nhập</a:t>
            </a:r>
            <a:r>
              <a:rPr lang="en-US" dirty="0"/>
              <a:t> </a:t>
            </a:r>
            <a:r>
              <a:rPr lang="en-US" dirty="0" err="1"/>
              <a:t>trang</a:t>
            </a:r>
            <a:r>
              <a:rPr lang="en-US" dirty="0"/>
              <a:t> </a:t>
            </a:r>
            <a:r>
              <a:rPr lang="en-US" dirty="0">
                <a:hlinkClick r:id="rId2"/>
              </a:rPr>
              <a:t>https://tuyendung.cmc.com.vn/</a:t>
            </a:r>
            <a:r>
              <a:rPr lang="en-US" dirty="0"/>
              <a:t> </a:t>
            </a:r>
            <a:r>
              <a:rPr lang="en-US" dirty="0" err="1"/>
              <a:t>bằng</a:t>
            </a:r>
            <a:r>
              <a:rPr lang="en-US" dirty="0"/>
              <a:t> </a:t>
            </a:r>
            <a:r>
              <a:rPr lang="en-US" dirty="0" err="1"/>
              <a:t>gmail</a:t>
            </a:r>
            <a:endParaRPr lang="en-US" dirty="0"/>
          </a:p>
          <a:p>
            <a:r>
              <a:rPr lang="en-US" dirty="0" err="1"/>
              <a:t>Viết</a:t>
            </a:r>
            <a:r>
              <a:rPr lang="en-US" dirty="0"/>
              <a:t> test load </a:t>
            </a:r>
            <a:r>
              <a:rPr lang="en-US" dirty="0" err="1"/>
              <a:t>các</a:t>
            </a:r>
            <a:r>
              <a:rPr lang="en-US" dirty="0"/>
              <a:t> </a:t>
            </a:r>
            <a:r>
              <a:rPr lang="en-US" dirty="0" err="1"/>
              <a:t>dữ</a:t>
            </a:r>
            <a:r>
              <a:rPr lang="en-US" dirty="0"/>
              <a:t> </a:t>
            </a:r>
            <a:r>
              <a:rPr lang="en-US" dirty="0" err="1"/>
              <a:t>liệu</a:t>
            </a:r>
            <a:r>
              <a:rPr lang="en-US" dirty="0"/>
              <a:t> </a:t>
            </a:r>
            <a:r>
              <a:rPr lang="en-US" dirty="0" err="1"/>
              <a:t>từ</a:t>
            </a:r>
            <a:r>
              <a:rPr lang="en-US" dirty="0"/>
              <a:t> file ở </a:t>
            </a:r>
            <a:r>
              <a:rPr lang="en-US" dirty="0" err="1"/>
              <a:t>trên</a:t>
            </a:r>
            <a:r>
              <a:rPr lang="en-US" dirty="0"/>
              <a:t> </a:t>
            </a:r>
            <a:r>
              <a:rPr lang="en-US" dirty="0" err="1"/>
              <a:t>và</a:t>
            </a:r>
            <a:r>
              <a:rPr lang="en-US" dirty="0"/>
              <a:t> </a:t>
            </a:r>
            <a:r>
              <a:rPr lang="en-US" dirty="0" err="1"/>
              <a:t>thực</a:t>
            </a:r>
            <a:r>
              <a:rPr lang="en-US" dirty="0"/>
              <a:t> </a:t>
            </a:r>
            <a:r>
              <a:rPr lang="en-US" dirty="0" err="1"/>
              <a:t>hiện</a:t>
            </a:r>
            <a:r>
              <a:rPr lang="en-US" dirty="0"/>
              <a:t> test </a:t>
            </a:r>
            <a:r>
              <a:rPr lang="en-US" dirty="0" err="1"/>
              <a:t>đăng</a:t>
            </a:r>
            <a:r>
              <a:rPr lang="en-US" dirty="0"/>
              <a:t> </a:t>
            </a:r>
            <a:r>
              <a:rPr lang="en-US" dirty="0" err="1"/>
              <a:t>nhập</a:t>
            </a:r>
            <a:endParaRPr lang="en-US" dirty="0"/>
          </a:p>
        </p:txBody>
      </p:sp>
    </p:spTree>
    <p:extLst>
      <p:ext uri="{BB962C8B-B14F-4D97-AF65-F5344CB8AC3E}">
        <p14:creationId xmlns:p14="http://schemas.microsoft.com/office/powerpoint/2010/main" val="409573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các</a:t>
            </a:r>
            <a:r>
              <a:rPr lang="en-US" dirty="0"/>
              <a:t> </a:t>
            </a:r>
            <a:r>
              <a:rPr lang="en-US" dirty="0" err="1"/>
              <a:t>lớp</a:t>
            </a:r>
            <a:r>
              <a:rPr lang="en-US" dirty="0"/>
              <a:t> </a:t>
            </a:r>
            <a:r>
              <a:rPr lang="en-US" dirty="0" err="1"/>
              <a:t>xử</a:t>
            </a:r>
            <a:r>
              <a:rPr lang="en-US" dirty="0"/>
              <a:t> </a:t>
            </a:r>
            <a:r>
              <a:rPr lang="en-US" dirty="0" err="1"/>
              <a:t>lí</a:t>
            </a:r>
            <a:r>
              <a:rPr lang="en-US" dirty="0"/>
              <a:t> </a:t>
            </a:r>
            <a:r>
              <a:rPr lang="en-US" dirty="0" err="1"/>
              <a:t>đọc</a:t>
            </a:r>
            <a:r>
              <a:rPr lang="en-US" dirty="0"/>
              <a:t>/</a:t>
            </a:r>
            <a:r>
              <a:rPr lang="en-US" dirty="0" err="1"/>
              <a:t>ghi</a:t>
            </a:r>
            <a:r>
              <a:rPr lang="en-US" dirty="0"/>
              <a:t> file</a:t>
            </a:r>
          </a:p>
        </p:txBody>
      </p:sp>
      <p:sp>
        <p:nvSpPr>
          <p:cNvPr id="3" name="Content Placeholder 2"/>
          <p:cNvSpPr>
            <a:spLocks noGrp="1"/>
          </p:cNvSpPr>
          <p:nvPr>
            <p:ph idx="1"/>
          </p:nvPr>
        </p:nvSpPr>
        <p:spPr/>
        <p:txBody>
          <a:bodyPr/>
          <a:lstStyle/>
          <a:p>
            <a:endParaRPr lang="en-US" dirty="0"/>
          </a:p>
        </p:txBody>
      </p:sp>
      <p:pic>
        <p:nvPicPr>
          <p:cNvPr id="1026" name="Picture 2" descr="Files 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355" y="2096294"/>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0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nghi</a:t>
            </a:r>
            <a:r>
              <a:rPr lang="en-US" dirty="0"/>
              <a:t> file </a:t>
            </a:r>
            <a:r>
              <a:rPr lang="en-US" dirty="0" err="1"/>
              <a:t>trong</a:t>
            </a:r>
            <a:r>
              <a:rPr lang="en-US" dirty="0"/>
              <a:t> java </a:t>
            </a:r>
            <a:r>
              <a:rPr lang="en-US" dirty="0" err="1"/>
              <a:t>với</a:t>
            </a:r>
            <a:r>
              <a:rPr lang="en-US" dirty="0"/>
              <a:t> byte stream</a:t>
            </a:r>
          </a:p>
        </p:txBody>
      </p:sp>
      <p:sp>
        <p:nvSpPr>
          <p:cNvPr id="3" name="Content Placeholder 2"/>
          <p:cNvSpPr>
            <a:spLocks noGrp="1"/>
          </p:cNvSpPr>
          <p:nvPr>
            <p:ph idx="1"/>
          </p:nvPr>
        </p:nvSpPr>
        <p:spPr>
          <a:xfrm>
            <a:off x="838200" y="1825625"/>
            <a:ext cx="4053840" cy="4351338"/>
          </a:xfrm>
        </p:spPr>
        <p:txBody>
          <a:bodyPr/>
          <a:lstStyle/>
          <a:p>
            <a:r>
              <a:rPr lang="vi-VN" dirty="0"/>
              <a:t>Các chương trình sử dụng Byte Stream để đọc ghi dữ liệu theo từng byte(8bit). Tất cả các class Byte Stream có nguồn gốc từ InputStream và OutputStream.</a:t>
            </a:r>
            <a:endParaRPr lang="en-US" dirty="0"/>
          </a:p>
        </p:txBody>
      </p:sp>
    </p:spTree>
    <p:extLst>
      <p:ext uri="{BB962C8B-B14F-4D97-AF65-F5344CB8AC3E}">
        <p14:creationId xmlns:p14="http://schemas.microsoft.com/office/powerpoint/2010/main" val="284033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nghi</a:t>
            </a:r>
            <a:r>
              <a:rPr lang="en-US" dirty="0"/>
              <a:t> file </a:t>
            </a:r>
            <a:r>
              <a:rPr lang="en-US" dirty="0" err="1"/>
              <a:t>trong</a:t>
            </a:r>
            <a:r>
              <a:rPr lang="en-US" dirty="0"/>
              <a:t> java </a:t>
            </a:r>
            <a:r>
              <a:rPr lang="en-US" dirty="0" err="1"/>
              <a:t>với</a:t>
            </a:r>
            <a:r>
              <a:rPr lang="en-US" dirty="0"/>
              <a:t> byte stream (cont.)</a:t>
            </a:r>
          </a:p>
        </p:txBody>
      </p:sp>
      <p:sp>
        <p:nvSpPr>
          <p:cNvPr id="5" name="Content Placeholder 4"/>
          <p:cNvSpPr>
            <a:spLocks noGrp="1"/>
          </p:cNvSpPr>
          <p:nvPr>
            <p:ph idx="1"/>
          </p:nvPr>
        </p:nvSpPr>
        <p:spPr/>
        <p:txBody>
          <a:bodyPr>
            <a:normAutofit fontScale="25000" lnSpcReduction="20000"/>
          </a:bodyPr>
          <a:lstStyle/>
          <a:p>
            <a:pPr marL="0" indent="0">
              <a:buNone/>
            </a:pPr>
            <a:r>
              <a:rPr lang="en-US" dirty="0"/>
              <a:t>public class </a:t>
            </a:r>
            <a:r>
              <a:rPr lang="en-US" dirty="0" err="1"/>
              <a:t>CopyFileByte</a:t>
            </a:r>
            <a:r>
              <a:rPr lang="en-US" dirty="0"/>
              <a:t> {</a:t>
            </a:r>
          </a:p>
          <a:p>
            <a:pPr marL="0" indent="0">
              <a:buNone/>
            </a:pPr>
            <a:r>
              <a:rPr lang="en-US" dirty="0"/>
              <a:t>    public static void main(String [] </a:t>
            </a:r>
            <a:r>
              <a:rPr lang="en-US" dirty="0" err="1"/>
              <a:t>args</a:t>
            </a:r>
            <a:r>
              <a:rPr lang="en-US" dirty="0"/>
              <a:t>) throws </a:t>
            </a:r>
            <a:r>
              <a:rPr lang="en-US" dirty="0" err="1"/>
              <a:t>IOException</a:t>
            </a:r>
            <a:r>
              <a:rPr lang="en-US" dirty="0"/>
              <a:t> {</a:t>
            </a:r>
          </a:p>
          <a:p>
            <a:pPr marL="0" indent="0">
              <a:buNone/>
            </a:pPr>
            <a:r>
              <a:rPr lang="en-US" dirty="0"/>
              <a:t>      </a:t>
            </a:r>
            <a:r>
              <a:rPr lang="en-US" dirty="0" err="1"/>
              <a:t>FileInputStream</a:t>
            </a:r>
            <a:r>
              <a:rPr lang="en-US" dirty="0"/>
              <a:t> </a:t>
            </a:r>
            <a:r>
              <a:rPr lang="en-US" dirty="0" err="1"/>
              <a:t>inputStream</a:t>
            </a:r>
            <a:r>
              <a:rPr lang="en-US" dirty="0"/>
              <a:t> = null;</a:t>
            </a:r>
          </a:p>
          <a:p>
            <a:pPr marL="0" indent="0">
              <a:buNone/>
            </a:pPr>
            <a:r>
              <a:rPr lang="en-US" dirty="0"/>
              <a:t>      </a:t>
            </a:r>
            <a:r>
              <a:rPr lang="en-US" dirty="0" err="1"/>
              <a:t>FileOutputStream</a:t>
            </a:r>
            <a:r>
              <a:rPr lang="en-US" dirty="0"/>
              <a:t> </a:t>
            </a:r>
            <a:r>
              <a:rPr lang="en-US" dirty="0" err="1"/>
              <a:t>outputStream</a:t>
            </a:r>
            <a:r>
              <a:rPr lang="en-US" dirty="0"/>
              <a:t> = null;</a:t>
            </a:r>
          </a:p>
          <a:p>
            <a:pPr marL="0" indent="0">
              <a:buNone/>
            </a:pPr>
            <a:r>
              <a:rPr lang="en-US" dirty="0"/>
              <a:t> </a:t>
            </a:r>
          </a:p>
          <a:p>
            <a:pPr marL="0" indent="0">
              <a:buNone/>
            </a:pPr>
            <a:r>
              <a:rPr lang="en-US" dirty="0"/>
              <a:t>      try {</a:t>
            </a:r>
          </a:p>
          <a:p>
            <a:pPr marL="0" indent="0">
              <a:buNone/>
            </a:pPr>
            <a:r>
              <a:rPr lang="en-US" dirty="0"/>
              <a:t>         </a:t>
            </a:r>
            <a:r>
              <a:rPr lang="en-US" dirty="0" err="1"/>
              <a:t>inputStream</a:t>
            </a:r>
            <a:r>
              <a:rPr lang="en-US" dirty="0"/>
              <a:t> = new </a:t>
            </a:r>
            <a:r>
              <a:rPr lang="en-US" dirty="0" err="1"/>
              <a:t>FileInputStream</a:t>
            </a:r>
            <a:r>
              <a:rPr lang="en-US" dirty="0"/>
              <a:t>("inStream.txt");</a:t>
            </a:r>
          </a:p>
          <a:p>
            <a:pPr marL="0" indent="0">
              <a:buNone/>
            </a:pPr>
            <a:r>
              <a:rPr lang="en-US" dirty="0"/>
              <a:t>         </a:t>
            </a:r>
            <a:r>
              <a:rPr lang="en-US" dirty="0" err="1"/>
              <a:t>outputStream</a:t>
            </a:r>
            <a:r>
              <a:rPr lang="en-US" dirty="0"/>
              <a:t> = new </a:t>
            </a:r>
            <a:r>
              <a:rPr lang="en-US" dirty="0" err="1"/>
              <a:t>FileOutputStream</a:t>
            </a:r>
            <a:r>
              <a:rPr lang="en-US" dirty="0"/>
              <a:t>("outStream.txt");</a:t>
            </a:r>
          </a:p>
          <a:p>
            <a:pPr marL="0" indent="0">
              <a:buNone/>
            </a:pPr>
            <a:r>
              <a:rPr lang="en-US" dirty="0"/>
              <a:t>          </a:t>
            </a:r>
          </a:p>
          <a:p>
            <a:pPr marL="0" indent="0">
              <a:buNone/>
            </a:pPr>
            <a:r>
              <a:rPr lang="en-US" dirty="0"/>
              <a:t>         </a:t>
            </a:r>
            <a:r>
              <a:rPr lang="en-US" dirty="0" err="1"/>
              <a:t>int</a:t>
            </a:r>
            <a:r>
              <a:rPr lang="en-US" dirty="0"/>
              <a:t> c;</a:t>
            </a:r>
          </a:p>
          <a:p>
            <a:pPr marL="0" indent="0">
              <a:buNone/>
            </a:pPr>
            <a:r>
              <a:rPr lang="en-US" dirty="0"/>
              <a:t>         while ((c = </a:t>
            </a:r>
            <a:r>
              <a:rPr lang="en-US" dirty="0" err="1"/>
              <a:t>inputStream.read</a:t>
            </a:r>
            <a:r>
              <a:rPr lang="en-US" dirty="0"/>
              <a:t>()) != -1) {</a:t>
            </a:r>
          </a:p>
          <a:p>
            <a:pPr marL="0" indent="0">
              <a:buNone/>
            </a:pPr>
            <a:r>
              <a:rPr lang="en-US" dirty="0"/>
              <a:t>            </a:t>
            </a:r>
            <a:r>
              <a:rPr lang="en-US" dirty="0" err="1"/>
              <a:t>outputStream.write</a:t>
            </a:r>
            <a:r>
              <a:rPr lang="en-US" dirty="0"/>
              <a:t>(c);           </a:t>
            </a:r>
          </a:p>
          <a:p>
            <a:pPr marL="0" indent="0">
              <a:buNone/>
            </a:pPr>
            <a:r>
              <a:rPr lang="en-US" dirty="0"/>
              <a:t>         }</a:t>
            </a:r>
          </a:p>
          <a:p>
            <a:pPr marL="0" indent="0">
              <a:buNone/>
            </a:pPr>
            <a:r>
              <a:rPr lang="en-US" dirty="0"/>
              <a:t>      } finally {</a:t>
            </a:r>
          </a:p>
          <a:p>
            <a:pPr marL="0" indent="0">
              <a:buNone/>
            </a:pPr>
            <a:r>
              <a:rPr lang="en-US" dirty="0"/>
              <a:t>         if (</a:t>
            </a:r>
            <a:r>
              <a:rPr lang="en-US" dirty="0" err="1"/>
              <a:t>inputStream</a:t>
            </a:r>
            <a:r>
              <a:rPr lang="en-US" dirty="0"/>
              <a:t> != null) {</a:t>
            </a:r>
          </a:p>
          <a:p>
            <a:pPr marL="0" indent="0">
              <a:buNone/>
            </a:pPr>
            <a:r>
              <a:rPr lang="en-US" dirty="0"/>
              <a:t>            </a:t>
            </a:r>
            <a:r>
              <a:rPr lang="en-US" dirty="0" err="1"/>
              <a:t>inputStream.close</a:t>
            </a:r>
            <a:r>
              <a:rPr lang="en-US" dirty="0"/>
              <a:t>();</a:t>
            </a:r>
          </a:p>
          <a:p>
            <a:pPr marL="0" indent="0">
              <a:buNone/>
            </a:pPr>
            <a:r>
              <a:rPr lang="en-US" dirty="0"/>
              <a:t>         }</a:t>
            </a:r>
          </a:p>
          <a:p>
            <a:pPr marL="0" indent="0">
              <a:buNone/>
            </a:pPr>
            <a:r>
              <a:rPr lang="en-US" dirty="0"/>
              <a:t>         if (</a:t>
            </a:r>
            <a:r>
              <a:rPr lang="en-US" dirty="0" err="1"/>
              <a:t>outputStream</a:t>
            </a:r>
            <a:r>
              <a:rPr lang="en-US" dirty="0"/>
              <a:t> != null) {</a:t>
            </a:r>
          </a:p>
          <a:p>
            <a:pPr marL="0" indent="0">
              <a:buNone/>
            </a:pPr>
            <a:r>
              <a:rPr lang="en-US" dirty="0"/>
              <a:t>            </a:t>
            </a:r>
            <a:r>
              <a:rPr lang="en-US" dirty="0" err="1"/>
              <a:t>outputStream.close</a:t>
            </a:r>
            <a:r>
              <a:rPr lang="en-US" dirty="0"/>
              <a:t>();</a:t>
            </a:r>
          </a:p>
          <a:p>
            <a:pPr marL="0" indent="0">
              <a:buNone/>
            </a:pPr>
            <a:r>
              <a:rPr lang="en-US" dirty="0"/>
              <a:t>         }</a:t>
            </a:r>
          </a:p>
          <a:p>
            <a:pPr marL="0" indent="0">
              <a:buNone/>
            </a:pPr>
            <a:r>
              <a:rPr lang="en-US" dirty="0"/>
              <a:t>      }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72668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ghi</a:t>
            </a:r>
            <a:r>
              <a:rPr lang="en-US" dirty="0"/>
              <a:t> file </a:t>
            </a:r>
            <a:r>
              <a:rPr lang="en-US" dirty="0" err="1"/>
              <a:t>trong</a:t>
            </a:r>
            <a:r>
              <a:rPr lang="en-US" dirty="0"/>
              <a:t> java </a:t>
            </a:r>
            <a:r>
              <a:rPr lang="en-US" dirty="0" err="1"/>
              <a:t>với</a:t>
            </a:r>
            <a:r>
              <a:rPr lang="en-US" dirty="0"/>
              <a:t> character stream</a:t>
            </a:r>
          </a:p>
        </p:txBody>
      </p:sp>
      <p:sp>
        <p:nvSpPr>
          <p:cNvPr id="3" name="Content Placeholder 2"/>
          <p:cNvSpPr>
            <a:spLocks noGrp="1"/>
          </p:cNvSpPr>
          <p:nvPr>
            <p:ph idx="1"/>
          </p:nvPr>
        </p:nvSpPr>
        <p:spPr/>
        <p:txBody>
          <a:bodyPr/>
          <a:lstStyle/>
          <a:p>
            <a:r>
              <a:rPr lang="vi-VN" dirty="0"/>
              <a:t>Byte Stream trong Java được sử dụng để thực hiện input và output của các byte (8 bit), trong khi đó, Character Stream trong Java được sử dụng để thực hiện input và output cho Unicode 16 bit. Tất cả các class Character Stream có nguồn gốc từ Reader và Writer.</a:t>
            </a:r>
            <a:endParaRPr lang="en-US" dirty="0"/>
          </a:p>
        </p:txBody>
      </p:sp>
    </p:spTree>
    <p:extLst>
      <p:ext uri="{BB962C8B-B14F-4D97-AF65-F5344CB8AC3E}">
        <p14:creationId xmlns:p14="http://schemas.microsoft.com/office/powerpoint/2010/main" val="396006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ghi</a:t>
            </a:r>
            <a:r>
              <a:rPr lang="en-US" dirty="0"/>
              <a:t> file </a:t>
            </a:r>
            <a:r>
              <a:rPr lang="en-US" dirty="0" err="1"/>
              <a:t>trong</a:t>
            </a:r>
            <a:r>
              <a:rPr lang="en-US" dirty="0"/>
              <a:t> java </a:t>
            </a:r>
            <a:r>
              <a:rPr lang="en-US" dirty="0" err="1"/>
              <a:t>với</a:t>
            </a:r>
            <a:r>
              <a:rPr lang="en-US" dirty="0"/>
              <a:t> character stream (cont.)</a:t>
            </a:r>
          </a:p>
        </p:txBody>
      </p:sp>
      <p:sp>
        <p:nvSpPr>
          <p:cNvPr id="4" name="Rectangle 2"/>
          <p:cNvSpPr>
            <a:spLocks noGrp="1" noChangeArrowheads="1"/>
          </p:cNvSpPr>
          <p:nvPr>
            <p:ph idx="1"/>
          </p:nvPr>
        </p:nvSpPr>
        <p:spPr bwMode="auto">
          <a:xfrm>
            <a:off x="838200" y="2046913"/>
            <a:ext cx="64770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public </a:t>
            </a:r>
            <a:r>
              <a:rPr kumimoji="0" lang="en-US" altLang="en-US" sz="1000" b="1" i="0" u="none" strike="noStrike" cap="none" normalizeH="0" baseline="0" dirty="0">
                <a:ln>
                  <a:noFill/>
                </a:ln>
                <a:solidFill>
                  <a:srgbClr val="006699"/>
                </a:solidFill>
                <a:effectLst/>
                <a:latin typeface="Monaco"/>
              </a:rPr>
              <a:t>class</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CopyFileCharacter</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public</a:t>
            </a:r>
            <a:r>
              <a:rPr kumimoji="0" lang="en-US" altLang="en-US" sz="1200" b="0" i="0" u="none" strike="noStrike" cap="none" normalizeH="0" baseline="0" dirty="0">
                <a:ln>
                  <a:noFill/>
                </a:ln>
                <a:solidFill>
                  <a:srgbClr val="333333"/>
                </a:solidFill>
                <a:effectLst/>
                <a:latin typeface="Monaco"/>
              </a:rPr>
              <a:t> </a:t>
            </a:r>
            <a:r>
              <a:rPr kumimoji="0" lang="en-US" altLang="en-US" sz="1000" b="1" i="0" u="none" strike="noStrike" cap="none" normalizeH="0" baseline="0" dirty="0">
                <a:ln>
                  <a:noFill/>
                </a:ln>
                <a:solidFill>
                  <a:srgbClr val="006699"/>
                </a:solidFill>
                <a:effectLst/>
                <a:latin typeface="Monaco"/>
              </a:rPr>
              <a:t>static</a:t>
            </a:r>
            <a:r>
              <a:rPr kumimoji="0" lang="en-US" altLang="en-US" sz="1200" b="0" i="0" u="none" strike="noStrike" cap="none" normalizeH="0" baseline="0" dirty="0">
                <a:ln>
                  <a:noFill/>
                </a:ln>
                <a:solidFill>
                  <a:srgbClr val="333333"/>
                </a:solidFill>
                <a:effectLst/>
                <a:latin typeface="Monaco"/>
              </a:rPr>
              <a:t> </a:t>
            </a:r>
            <a:r>
              <a:rPr kumimoji="0" lang="en-US" altLang="en-US" sz="1000" b="1" i="0" u="none" strike="noStrike" cap="none" normalizeH="0" baseline="0" dirty="0">
                <a:ln>
                  <a:noFill/>
                </a:ln>
                <a:solidFill>
                  <a:srgbClr val="006699"/>
                </a:solidFill>
                <a:effectLst/>
                <a:latin typeface="Monaco"/>
              </a:rPr>
              <a:t>void</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main(String [] </a:t>
            </a:r>
            <a:r>
              <a:rPr kumimoji="0" lang="en-US" altLang="en-US" sz="1000" b="0" i="0" u="none" strike="noStrike" cap="none" normalizeH="0" baseline="0" dirty="0" err="1">
                <a:ln>
                  <a:noFill/>
                </a:ln>
                <a:solidFill>
                  <a:srgbClr val="000000"/>
                </a:solidFill>
                <a:effectLst/>
                <a:latin typeface="Monaco"/>
              </a:rPr>
              <a:t>args</a:t>
            </a:r>
            <a:r>
              <a:rPr kumimoji="0" lang="en-US" altLang="en-US" sz="1000" b="0" i="0" u="none" strike="noStrike" cap="none" normalizeH="0" baseline="0" dirty="0">
                <a:ln>
                  <a:noFill/>
                </a:ln>
                <a:solidFill>
                  <a:srgbClr val="000000"/>
                </a:solidFill>
                <a:effectLst/>
                <a:latin typeface="Monaco"/>
              </a:rPr>
              <a:t>) </a:t>
            </a:r>
            <a:r>
              <a:rPr kumimoji="0" lang="en-US" altLang="en-US" sz="1000" b="1" i="0" u="none" strike="noStrike" cap="none" normalizeH="0" baseline="0" dirty="0">
                <a:ln>
                  <a:noFill/>
                </a:ln>
                <a:solidFill>
                  <a:srgbClr val="006699"/>
                </a:solidFill>
                <a:effectLst/>
                <a:latin typeface="Monaco"/>
              </a:rPr>
              <a:t>throws</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IOException</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FileReader</a:t>
            </a:r>
            <a:r>
              <a:rPr kumimoji="0" lang="en-US" altLang="en-US" sz="1000" b="0" i="0" u="none" strike="noStrike" cap="none" normalizeH="0" baseline="0" dirty="0">
                <a:ln>
                  <a:noFill/>
                </a:ln>
                <a:solidFill>
                  <a:srgbClr val="000000"/>
                </a:solidFill>
                <a:effectLst/>
                <a:latin typeface="Monaco"/>
              </a:rPr>
              <a:t> in = </a:t>
            </a:r>
            <a:r>
              <a:rPr kumimoji="0" lang="en-US" altLang="en-US" sz="1000" b="1" i="0" u="none" strike="noStrike" cap="none" normalizeH="0" baseline="0" dirty="0">
                <a:ln>
                  <a:noFill/>
                </a:ln>
                <a:solidFill>
                  <a:srgbClr val="006699"/>
                </a:solidFill>
                <a:effectLst/>
                <a:latin typeface="Monaco"/>
              </a:rPr>
              <a:t>null</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FileWriter</a:t>
            </a:r>
            <a:r>
              <a:rPr kumimoji="0" lang="en-US" altLang="en-US" sz="1000" b="0" i="0" u="none" strike="noStrike" cap="none" normalizeH="0" baseline="0" dirty="0">
                <a:ln>
                  <a:noFill/>
                </a:ln>
                <a:solidFill>
                  <a:srgbClr val="000000"/>
                </a:solidFill>
                <a:effectLst/>
                <a:latin typeface="Monaco"/>
              </a:rPr>
              <a:t> out = </a:t>
            </a:r>
            <a:r>
              <a:rPr kumimoji="0" lang="en-US" altLang="en-US" sz="1000" b="1" i="0" u="none" strike="noStrike" cap="none" normalizeH="0" baseline="0" dirty="0">
                <a:ln>
                  <a:noFill/>
                </a:ln>
                <a:solidFill>
                  <a:srgbClr val="006699"/>
                </a:solidFill>
                <a:effectLst/>
                <a:latin typeface="Monaco"/>
              </a:rPr>
              <a:t>null</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try</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in = </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FileReader</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a:ln>
                  <a:noFill/>
                </a:ln>
                <a:solidFill>
                  <a:srgbClr val="0000FF"/>
                </a:solidFill>
                <a:effectLst/>
                <a:latin typeface="Monaco"/>
              </a:rPr>
              <a:t>"input.txt"</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out = </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FileWriter</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a:ln>
                  <a:noFill/>
                </a:ln>
                <a:solidFill>
                  <a:srgbClr val="0000FF"/>
                </a:solidFill>
                <a:effectLst/>
                <a:latin typeface="Monaco"/>
              </a:rPr>
              <a:t>"output.txt"</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200" b="0" i="0" u="none" strike="noStrike" cap="none" normalizeH="0" baseline="0" dirty="0">
                <a:ln>
                  <a:noFill/>
                </a:ln>
                <a:solidFill>
                  <a:srgbClr val="333333"/>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err="1">
                <a:ln>
                  <a:noFill/>
                </a:ln>
                <a:solidFill>
                  <a:srgbClr val="006699"/>
                </a:solidFill>
                <a:effectLst/>
                <a:latin typeface="Monaco"/>
              </a:rPr>
              <a:t>int</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c;</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while</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((c = </a:t>
            </a:r>
            <a:r>
              <a:rPr kumimoji="0" lang="en-US" altLang="en-US" sz="1000" b="0" i="0" u="none" strike="noStrike" cap="none" normalizeH="0" baseline="0" dirty="0" err="1">
                <a:ln>
                  <a:noFill/>
                </a:ln>
                <a:solidFill>
                  <a:srgbClr val="000000"/>
                </a:solidFill>
                <a:effectLst/>
                <a:latin typeface="Monaco"/>
              </a:rPr>
              <a:t>in.read</a:t>
            </a:r>
            <a:r>
              <a:rPr kumimoji="0" lang="en-US" altLang="en-US" sz="1000" b="0" i="0" u="none" strike="noStrike" cap="none" normalizeH="0" baseline="0" dirty="0">
                <a:ln>
                  <a:noFill/>
                </a:ln>
                <a:solidFill>
                  <a:srgbClr val="000000"/>
                </a:solidFill>
                <a:effectLst/>
                <a:latin typeface="Monaco"/>
              </a:rPr>
              <a:t>()) != -</a:t>
            </a:r>
            <a:r>
              <a:rPr kumimoji="0" lang="en-US" altLang="en-US" sz="1000" b="0" i="0" u="none" strike="noStrike" cap="none" normalizeH="0" baseline="0" dirty="0">
                <a:ln>
                  <a:noFill/>
                </a:ln>
                <a:solidFill>
                  <a:srgbClr val="009900"/>
                </a:solidFill>
                <a:effectLst/>
                <a:latin typeface="Monaco"/>
              </a:rPr>
              <a:t>1</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out.write</a:t>
            </a:r>
            <a:r>
              <a:rPr kumimoji="0" lang="en-US" altLang="en-US" sz="1000" b="0" i="0" u="none" strike="noStrike" cap="none" normalizeH="0" baseline="0" dirty="0">
                <a:ln>
                  <a:noFill/>
                </a:ln>
                <a:solidFill>
                  <a:srgbClr val="000000"/>
                </a:solidFill>
                <a:effectLst/>
                <a:latin typeface="Monaco"/>
              </a:rPr>
              <a:t>(c);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a:t>
            </a:r>
            <a:r>
              <a:rPr kumimoji="0" lang="en-US" altLang="en-US" sz="1000" b="1" i="0" u="none" strike="noStrike" cap="none" normalizeH="0" baseline="0" dirty="0">
                <a:ln>
                  <a:noFill/>
                </a:ln>
                <a:solidFill>
                  <a:srgbClr val="006699"/>
                </a:solidFill>
                <a:effectLst/>
                <a:latin typeface="Monaco"/>
              </a:rPr>
              <a:t>finally</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if</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(in != </a:t>
            </a:r>
            <a:r>
              <a:rPr kumimoji="0" lang="en-US" altLang="en-US" sz="1000" b="1" i="0" u="none" strike="noStrike" cap="none" normalizeH="0" baseline="0" dirty="0">
                <a:ln>
                  <a:noFill/>
                </a:ln>
                <a:solidFill>
                  <a:srgbClr val="006699"/>
                </a:solidFill>
                <a:effectLst/>
                <a:latin typeface="Monaco"/>
              </a:rPr>
              <a:t>null</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in.close</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if</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(out != </a:t>
            </a:r>
            <a:r>
              <a:rPr kumimoji="0" lang="en-US" altLang="en-US" sz="1000" b="1" i="0" u="none" strike="noStrike" cap="none" normalizeH="0" baseline="0" dirty="0">
                <a:ln>
                  <a:noFill/>
                </a:ln>
                <a:solidFill>
                  <a:srgbClr val="006699"/>
                </a:solidFill>
                <a:effectLst/>
                <a:latin typeface="Monaco"/>
              </a:rPr>
              <a:t>null</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out.close</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98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ghi</a:t>
            </a:r>
            <a:r>
              <a:rPr lang="en-US" dirty="0"/>
              <a:t> file </a:t>
            </a:r>
            <a:r>
              <a:rPr lang="en-US" dirty="0" err="1"/>
              <a:t>trong</a:t>
            </a:r>
            <a:r>
              <a:rPr lang="en-US" dirty="0"/>
              <a:t> java </a:t>
            </a:r>
            <a:r>
              <a:rPr lang="en-US" dirty="0" err="1"/>
              <a:t>với</a:t>
            </a:r>
            <a:r>
              <a:rPr lang="en-US" dirty="0"/>
              <a:t> buffered stream</a:t>
            </a:r>
          </a:p>
        </p:txBody>
      </p:sp>
      <p:sp>
        <p:nvSpPr>
          <p:cNvPr id="3" name="Content Placeholder 2"/>
          <p:cNvSpPr>
            <a:spLocks noGrp="1"/>
          </p:cNvSpPr>
          <p:nvPr>
            <p:ph idx="1"/>
          </p:nvPr>
        </p:nvSpPr>
        <p:spPr/>
        <p:txBody>
          <a:bodyPr/>
          <a:lstStyle/>
          <a:p>
            <a:r>
              <a:rPr lang="en-US" dirty="0" err="1"/>
              <a:t>Lớp</a:t>
            </a:r>
            <a:r>
              <a:rPr lang="en-US" dirty="0"/>
              <a:t> wrapper </a:t>
            </a:r>
            <a:r>
              <a:rPr lang="en-US" dirty="0" err="1"/>
              <a:t>cho</a:t>
            </a:r>
            <a:r>
              <a:rPr lang="en-US" dirty="0"/>
              <a:t> byte stream</a:t>
            </a:r>
          </a:p>
          <a:p>
            <a:pPr marL="0" indent="0">
              <a:buNone/>
            </a:pPr>
            <a:r>
              <a:rPr lang="en-US" dirty="0"/>
              <a:t>- </a:t>
            </a:r>
            <a:r>
              <a:rPr lang="en-US" dirty="0" err="1"/>
              <a:t>BufferedInputStream</a:t>
            </a:r>
            <a:endParaRPr lang="en-US" dirty="0"/>
          </a:p>
          <a:p>
            <a:pPr marL="0" indent="0">
              <a:buNone/>
            </a:pPr>
            <a:r>
              <a:rPr lang="en-US" dirty="0"/>
              <a:t>- </a:t>
            </a:r>
            <a:r>
              <a:rPr lang="en-US" dirty="0" err="1"/>
              <a:t>BufferedOutputStream</a:t>
            </a:r>
            <a:endParaRPr lang="en-US" dirty="0"/>
          </a:p>
          <a:p>
            <a:r>
              <a:rPr lang="en-US" dirty="0" err="1"/>
              <a:t>Lớp</a:t>
            </a:r>
            <a:r>
              <a:rPr lang="en-US" dirty="0"/>
              <a:t> wrapper </a:t>
            </a:r>
            <a:r>
              <a:rPr lang="en-US" dirty="0" err="1"/>
              <a:t>cho</a:t>
            </a:r>
            <a:r>
              <a:rPr lang="en-US" dirty="0"/>
              <a:t> character stream</a:t>
            </a:r>
          </a:p>
          <a:p>
            <a:pPr marL="0" indent="0">
              <a:buNone/>
            </a:pPr>
            <a:r>
              <a:rPr lang="en-US" dirty="0"/>
              <a:t>- </a:t>
            </a:r>
            <a:r>
              <a:rPr lang="en-US" dirty="0" err="1"/>
              <a:t>BufferedReader</a:t>
            </a:r>
            <a:endParaRPr lang="en-US" dirty="0"/>
          </a:p>
          <a:p>
            <a:pPr marL="0" indent="0">
              <a:buNone/>
            </a:pPr>
            <a:r>
              <a:rPr lang="en-US" dirty="0"/>
              <a:t>- </a:t>
            </a:r>
            <a:r>
              <a:rPr lang="en-US" dirty="0" err="1"/>
              <a:t>BufferedWriter</a:t>
            </a:r>
            <a:endParaRPr lang="en-US" dirty="0"/>
          </a:p>
        </p:txBody>
      </p:sp>
    </p:spTree>
    <p:extLst>
      <p:ext uri="{BB962C8B-B14F-4D97-AF65-F5344CB8AC3E}">
        <p14:creationId xmlns:p14="http://schemas.microsoft.com/office/powerpoint/2010/main" val="2467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ghi</a:t>
            </a:r>
            <a:r>
              <a:rPr lang="en-US" dirty="0"/>
              <a:t> file </a:t>
            </a:r>
            <a:r>
              <a:rPr lang="en-US" dirty="0" err="1"/>
              <a:t>trong</a:t>
            </a:r>
            <a:r>
              <a:rPr lang="en-US" dirty="0"/>
              <a:t> java </a:t>
            </a:r>
            <a:r>
              <a:rPr lang="en-US" dirty="0" err="1"/>
              <a:t>với</a:t>
            </a:r>
            <a:r>
              <a:rPr lang="en-US" dirty="0"/>
              <a:t> buffered stream (cont.)</a:t>
            </a:r>
          </a:p>
        </p:txBody>
      </p:sp>
      <p:sp>
        <p:nvSpPr>
          <p:cNvPr id="4"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6699"/>
                </a:solidFill>
                <a:effectLst/>
                <a:latin typeface="Monaco"/>
              </a:rPr>
              <a:t>public</a:t>
            </a:r>
            <a:r>
              <a:rPr kumimoji="0" lang="en-US" altLang="en-US" sz="1200" b="0" i="0" u="none" strike="noStrike" cap="none" normalizeH="0" baseline="0" dirty="0">
                <a:ln>
                  <a:noFill/>
                </a:ln>
                <a:solidFill>
                  <a:srgbClr val="333333"/>
                </a:solidFill>
                <a:effectLst/>
                <a:latin typeface="Monaco"/>
              </a:rPr>
              <a:t> </a:t>
            </a:r>
            <a:r>
              <a:rPr kumimoji="0" lang="en-US" altLang="en-US" sz="1000" b="1" i="0" u="none" strike="noStrike" cap="none" normalizeH="0" baseline="0" dirty="0">
                <a:ln>
                  <a:noFill/>
                </a:ln>
                <a:solidFill>
                  <a:srgbClr val="006699"/>
                </a:solidFill>
                <a:effectLst/>
                <a:latin typeface="Monaco"/>
              </a:rPr>
              <a:t>class</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CopyFileBuffer1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public</a:t>
            </a:r>
            <a:r>
              <a:rPr kumimoji="0" lang="en-US" altLang="en-US" sz="1200" b="0" i="0" u="none" strike="noStrike" cap="none" normalizeH="0" baseline="0" dirty="0">
                <a:ln>
                  <a:noFill/>
                </a:ln>
                <a:solidFill>
                  <a:srgbClr val="333333"/>
                </a:solidFill>
                <a:effectLst/>
                <a:latin typeface="Monaco"/>
              </a:rPr>
              <a:t> </a:t>
            </a:r>
            <a:r>
              <a:rPr kumimoji="0" lang="en-US" altLang="en-US" sz="1000" b="1" i="0" u="none" strike="noStrike" cap="none" normalizeH="0" baseline="0" dirty="0">
                <a:ln>
                  <a:noFill/>
                </a:ln>
                <a:solidFill>
                  <a:srgbClr val="006699"/>
                </a:solidFill>
                <a:effectLst/>
                <a:latin typeface="Monaco"/>
              </a:rPr>
              <a:t>static</a:t>
            </a:r>
            <a:r>
              <a:rPr kumimoji="0" lang="en-US" altLang="en-US" sz="1200" b="0" i="0" u="none" strike="noStrike" cap="none" normalizeH="0" baseline="0" dirty="0">
                <a:ln>
                  <a:noFill/>
                </a:ln>
                <a:solidFill>
                  <a:srgbClr val="333333"/>
                </a:solidFill>
                <a:effectLst/>
                <a:latin typeface="Monaco"/>
              </a:rPr>
              <a:t> </a:t>
            </a:r>
            <a:r>
              <a:rPr kumimoji="0" lang="en-US" altLang="en-US" sz="1000" b="1" i="0" u="none" strike="noStrike" cap="none" normalizeH="0" baseline="0" dirty="0">
                <a:ln>
                  <a:noFill/>
                </a:ln>
                <a:solidFill>
                  <a:srgbClr val="006699"/>
                </a:solidFill>
                <a:effectLst/>
                <a:latin typeface="Monaco"/>
              </a:rPr>
              <a:t>void</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main(String [] </a:t>
            </a:r>
            <a:r>
              <a:rPr kumimoji="0" lang="en-US" altLang="en-US" sz="1000" b="0" i="0" u="none" strike="noStrike" cap="none" normalizeH="0" baseline="0" dirty="0" err="1">
                <a:ln>
                  <a:noFill/>
                </a:ln>
                <a:solidFill>
                  <a:srgbClr val="000000"/>
                </a:solidFill>
                <a:effectLst/>
                <a:latin typeface="Monaco"/>
              </a:rPr>
              <a:t>args</a:t>
            </a:r>
            <a:r>
              <a:rPr kumimoji="0" lang="en-US" altLang="en-US" sz="1000" b="0" i="0" u="none" strike="noStrike" cap="none" normalizeH="0" baseline="0" dirty="0">
                <a:ln>
                  <a:noFill/>
                </a:ln>
                <a:solidFill>
                  <a:srgbClr val="000000"/>
                </a:solidFill>
                <a:effectLst/>
                <a:latin typeface="Monaco"/>
              </a:rPr>
              <a:t>) </a:t>
            </a:r>
            <a:r>
              <a:rPr kumimoji="0" lang="en-US" altLang="en-US" sz="1000" b="1" i="0" u="none" strike="noStrike" cap="none" normalizeH="0" baseline="0" dirty="0">
                <a:ln>
                  <a:noFill/>
                </a:ln>
                <a:solidFill>
                  <a:srgbClr val="006699"/>
                </a:solidFill>
                <a:effectLst/>
                <a:latin typeface="Monaco"/>
              </a:rPr>
              <a:t>throws</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IOException</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BufferedInputStream</a:t>
            </a:r>
            <a:r>
              <a:rPr kumimoji="0" lang="en-US" altLang="en-US" sz="1000" b="0" i="0" u="none" strike="noStrike" cap="none" normalizeH="0" baseline="0" dirty="0">
                <a:ln>
                  <a:noFill/>
                </a:ln>
                <a:solidFill>
                  <a:srgbClr val="000000"/>
                </a:solidFill>
                <a:effectLst/>
                <a:latin typeface="Monaco"/>
              </a:rPr>
              <a:t> </a:t>
            </a:r>
            <a:r>
              <a:rPr kumimoji="0" lang="en-US" altLang="en-US" sz="1000" b="0" i="0" u="none" strike="noStrike" cap="none" normalizeH="0" baseline="0" dirty="0" err="1">
                <a:ln>
                  <a:noFill/>
                </a:ln>
                <a:solidFill>
                  <a:srgbClr val="000000"/>
                </a:solidFill>
                <a:effectLst/>
                <a:latin typeface="Monaco"/>
              </a:rPr>
              <a:t>bufferIn</a:t>
            </a:r>
            <a:r>
              <a:rPr kumimoji="0" lang="en-US" altLang="en-US" sz="1000" b="0" i="0" u="none" strike="noStrike" cap="none" normalizeH="0" baseline="0" dirty="0">
                <a:ln>
                  <a:noFill/>
                </a:ln>
                <a:solidFill>
                  <a:srgbClr val="000000"/>
                </a:solidFill>
                <a:effectLst/>
                <a:latin typeface="Monaco"/>
              </a:rPr>
              <a:t> = </a:t>
            </a:r>
            <a:r>
              <a:rPr kumimoji="0" lang="en-US" altLang="en-US" sz="1000" b="1" i="0" u="none" strike="noStrike" cap="none" normalizeH="0" baseline="0" dirty="0">
                <a:ln>
                  <a:noFill/>
                </a:ln>
                <a:solidFill>
                  <a:srgbClr val="006699"/>
                </a:solidFill>
                <a:effectLst/>
                <a:latin typeface="Monaco"/>
              </a:rPr>
              <a:t>null</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BufferedOutputStream</a:t>
            </a:r>
            <a:r>
              <a:rPr kumimoji="0" lang="en-US" altLang="en-US" sz="1000" b="0" i="0" u="none" strike="noStrike" cap="none" normalizeH="0" baseline="0" dirty="0">
                <a:ln>
                  <a:noFill/>
                </a:ln>
                <a:solidFill>
                  <a:srgbClr val="000000"/>
                </a:solidFill>
                <a:effectLst/>
                <a:latin typeface="Monaco"/>
              </a:rPr>
              <a:t> </a:t>
            </a:r>
            <a:r>
              <a:rPr kumimoji="0" lang="en-US" altLang="en-US" sz="1000" b="0" i="0" u="none" strike="noStrike" cap="none" normalizeH="0" baseline="0" dirty="0" err="1">
                <a:ln>
                  <a:noFill/>
                </a:ln>
                <a:solidFill>
                  <a:srgbClr val="000000"/>
                </a:solidFill>
                <a:effectLst/>
                <a:latin typeface="Monaco"/>
              </a:rPr>
              <a:t>bufferOut</a:t>
            </a:r>
            <a:r>
              <a:rPr kumimoji="0" lang="en-US" altLang="en-US" sz="1000" b="0" i="0" u="none" strike="noStrike" cap="none" normalizeH="0" baseline="0" dirty="0">
                <a:ln>
                  <a:noFill/>
                </a:ln>
                <a:solidFill>
                  <a:srgbClr val="000000"/>
                </a:solidFill>
                <a:effectLst/>
                <a:latin typeface="Monaco"/>
              </a:rPr>
              <a:t> = </a:t>
            </a:r>
            <a:r>
              <a:rPr kumimoji="0" lang="en-US" altLang="en-US" sz="1000" b="1" i="0" u="none" strike="noStrike" cap="none" normalizeH="0" baseline="0" dirty="0">
                <a:ln>
                  <a:noFill/>
                </a:ln>
                <a:solidFill>
                  <a:srgbClr val="006699"/>
                </a:solidFill>
                <a:effectLst/>
                <a:latin typeface="Monaco"/>
              </a:rPr>
              <a:t>null</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try</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InputStream</a:t>
            </a:r>
            <a:r>
              <a:rPr kumimoji="0" lang="en-US" altLang="en-US" sz="1000" b="0" i="0" u="none" strike="noStrike" cap="none" normalizeH="0" baseline="0" dirty="0">
                <a:ln>
                  <a:noFill/>
                </a:ln>
                <a:solidFill>
                  <a:srgbClr val="000000"/>
                </a:solidFill>
                <a:effectLst/>
                <a:latin typeface="Monaco"/>
              </a:rPr>
              <a:t> </a:t>
            </a:r>
            <a:r>
              <a:rPr kumimoji="0" lang="en-US" altLang="en-US" sz="1000" b="0" i="0" u="none" strike="noStrike" cap="none" normalizeH="0" baseline="0" dirty="0" err="1">
                <a:ln>
                  <a:noFill/>
                </a:ln>
                <a:solidFill>
                  <a:srgbClr val="000000"/>
                </a:solidFill>
                <a:effectLst/>
                <a:latin typeface="Monaco"/>
              </a:rPr>
              <a:t>inputStream</a:t>
            </a:r>
            <a:r>
              <a:rPr kumimoji="0" lang="en-US" altLang="en-US" sz="1000" b="0" i="0" u="none" strike="noStrike" cap="none" normalizeH="0" baseline="0" dirty="0">
                <a:ln>
                  <a:noFill/>
                </a:ln>
                <a:solidFill>
                  <a:srgbClr val="000000"/>
                </a:solidFill>
                <a:effectLst/>
                <a:latin typeface="Monaco"/>
              </a:rPr>
              <a:t> = </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FileInputStream</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a:ln>
                  <a:noFill/>
                </a:ln>
                <a:solidFill>
                  <a:srgbClr val="0000FF"/>
                </a:solidFill>
                <a:effectLst/>
                <a:latin typeface="Monaco"/>
              </a:rPr>
              <a:t>"input.txt"</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OutputStream</a:t>
            </a:r>
            <a:r>
              <a:rPr kumimoji="0" lang="en-US" altLang="en-US" sz="1000" b="0" i="0" u="none" strike="noStrike" cap="none" normalizeH="0" baseline="0" dirty="0">
                <a:ln>
                  <a:noFill/>
                </a:ln>
                <a:solidFill>
                  <a:srgbClr val="000000"/>
                </a:solidFill>
                <a:effectLst/>
                <a:latin typeface="Monaco"/>
              </a:rPr>
              <a:t> </a:t>
            </a:r>
            <a:r>
              <a:rPr kumimoji="0" lang="en-US" altLang="en-US" sz="1000" b="0" i="0" u="none" strike="noStrike" cap="none" normalizeH="0" baseline="0" dirty="0" err="1">
                <a:ln>
                  <a:noFill/>
                </a:ln>
                <a:solidFill>
                  <a:srgbClr val="000000"/>
                </a:solidFill>
                <a:effectLst/>
                <a:latin typeface="Monaco"/>
              </a:rPr>
              <a:t>outputStream</a:t>
            </a:r>
            <a:r>
              <a:rPr kumimoji="0" lang="en-US" altLang="en-US" sz="1000" b="0" i="0" u="none" strike="noStrike" cap="none" normalizeH="0" baseline="0" dirty="0">
                <a:ln>
                  <a:noFill/>
                </a:ln>
                <a:solidFill>
                  <a:srgbClr val="000000"/>
                </a:solidFill>
                <a:effectLst/>
                <a:latin typeface="Monaco"/>
              </a:rPr>
              <a:t> = </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FileOutputStream</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a:ln>
                  <a:noFill/>
                </a:ln>
                <a:solidFill>
                  <a:srgbClr val="0000FF"/>
                </a:solidFill>
                <a:effectLst/>
                <a:latin typeface="Monaco"/>
              </a:rPr>
              <a:t>"output.txt"</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bufferIn</a:t>
            </a:r>
            <a:r>
              <a:rPr kumimoji="0" lang="en-US" altLang="en-US" sz="1000" b="0" i="0" u="none" strike="noStrike" cap="none" normalizeH="0" baseline="0" dirty="0">
                <a:ln>
                  <a:noFill/>
                </a:ln>
                <a:solidFill>
                  <a:srgbClr val="000000"/>
                </a:solidFill>
                <a:effectLst/>
                <a:latin typeface="Monaco"/>
              </a:rPr>
              <a:t> = </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BufferedInputStream</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err="1">
                <a:ln>
                  <a:noFill/>
                </a:ln>
                <a:solidFill>
                  <a:srgbClr val="000000"/>
                </a:solidFill>
                <a:effectLst/>
                <a:latin typeface="Monaco"/>
              </a:rPr>
              <a:t>inputStream</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bufferOut</a:t>
            </a:r>
            <a:r>
              <a:rPr kumimoji="0" lang="en-US" altLang="en-US" sz="1000" b="0" i="0" u="none" strike="noStrike" cap="none" normalizeH="0" baseline="0" dirty="0">
                <a:ln>
                  <a:noFill/>
                </a:ln>
                <a:solidFill>
                  <a:srgbClr val="000000"/>
                </a:solidFill>
                <a:effectLst/>
                <a:latin typeface="Monaco"/>
              </a:rPr>
              <a:t> = </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err="1">
                <a:ln>
                  <a:noFill/>
                </a:ln>
                <a:solidFill>
                  <a:srgbClr val="000000"/>
                </a:solidFill>
                <a:effectLst/>
                <a:latin typeface="Monaco"/>
              </a:rPr>
              <a:t>BufferedOutputStream</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err="1">
                <a:ln>
                  <a:noFill/>
                </a:ln>
                <a:solidFill>
                  <a:srgbClr val="000000"/>
                </a:solidFill>
                <a:effectLst/>
                <a:latin typeface="Monaco"/>
              </a:rPr>
              <a:t>outputStream</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200" b="0" i="0" u="none" strike="noStrike" cap="none" normalizeH="0" baseline="0" dirty="0">
                <a:ln>
                  <a:noFill/>
                </a:ln>
                <a:solidFill>
                  <a:srgbClr val="333333"/>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err="1">
                <a:ln>
                  <a:noFill/>
                </a:ln>
                <a:solidFill>
                  <a:srgbClr val="006699"/>
                </a:solidFill>
                <a:effectLst/>
                <a:latin typeface="Monaco"/>
              </a:rPr>
              <a:t>int</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c;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while</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((c = </a:t>
            </a:r>
            <a:r>
              <a:rPr kumimoji="0" lang="en-US" altLang="en-US" sz="1000" b="0" i="0" u="none" strike="noStrike" cap="none" normalizeH="0" baseline="0" dirty="0" err="1">
                <a:ln>
                  <a:noFill/>
                </a:ln>
                <a:solidFill>
                  <a:srgbClr val="000000"/>
                </a:solidFill>
                <a:effectLst/>
                <a:latin typeface="Monaco"/>
              </a:rPr>
              <a:t>bufferIn.read</a:t>
            </a:r>
            <a:r>
              <a:rPr kumimoji="0" lang="en-US" altLang="en-US" sz="1000" b="0" i="0" u="none" strike="noStrike" cap="none" normalizeH="0" baseline="0" dirty="0">
                <a:ln>
                  <a:noFill/>
                </a:ln>
                <a:solidFill>
                  <a:srgbClr val="000000"/>
                </a:solidFill>
                <a:effectLst/>
                <a:latin typeface="Monaco"/>
              </a:rPr>
              <a:t>()) != -</a:t>
            </a:r>
            <a:r>
              <a:rPr kumimoji="0" lang="en-US" altLang="en-US" sz="1000" b="0" i="0" u="none" strike="noStrike" cap="none" normalizeH="0" baseline="0" dirty="0">
                <a:ln>
                  <a:noFill/>
                </a:ln>
                <a:solidFill>
                  <a:srgbClr val="009900"/>
                </a:solidFill>
                <a:effectLst/>
                <a:latin typeface="Monaco"/>
              </a:rPr>
              <a:t>1</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bufferOut.write</a:t>
            </a:r>
            <a:r>
              <a:rPr kumimoji="0" lang="en-US" altLang="en-US" sz="1000" b="0" i="0" u="none" strike="noStrike" cap="none" normalizeH="0" baseline="0" dirty="0">
                <a:ln>
                  <a:noFill/>
                </a:ln>
                <a:solidFill>
                  <a:srgbClr val="000000"/>
                </a:solidFill>
                <a:effectLst/>
                <a:latin typeface="Monaco"/>
              </a:rPr>
              <a:t>(c);</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 </a:t>
            </a:r>
            <a:r>
              <a:rPr kumimoji="0" lang="en-US" altLang="en-US" sz="1000" b="1" i="0" u="none" strike="noStrike" cap="none" normalizeH="0" baseline="0" dirty="0">
                <a:ln>
                  <a:noFill/>
                </a:ln>
                <a:solidFill>
                  <a:srgbClr val="006699"/>
                </a:solidFill>
                <a:effectLst/>
                <a:latin typeface="Monaco"/>
              </a:rPr>
              <a:t>finally</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if</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err="1">
                <a:ln>
                  <a:noFill/>
                </a:ln>
                <a:solidFill>
                  <a:srgbClr val="000000"/>
                </a:solidFill>
                <a:effectLst/>
                <a:latin typeface="Monaco"/>
              </a:rPr>
              <a:t>bufferIn</a:t>
            </a:r>
            <a:r>
              <a:rPr kumimoji="0" lang="en-US" altLang="en-US" sz="1000" b="0" i="0" u="none" strike="noStrike" cap="none" normalizeH="0" baseline="0" dirty="0">
                <a:ln>
                  <a:noFill/>
                </a:ln>
                <a:solidFill>
                  <a:srgbClr val="000000"/>
                </a:solidFill>
                <a:effectLst/>
                <a:latin typeface="Monaco"/>
              </a:rPr>
              <a:t> != </a:t>
            </a:r>
            <a:r>
              <a:rPr kumimoji="0" lang="en-US" altLang="en-US" sz="1000" b="1" i="0" u="none" strike="noStrike" cap="none" normalizeH="0" baseline="0" dirty="0">
                <a:ln>
                  <a:noFill/>
                </a:ln>
                <a:solidFill>
                  <a:srgbClr val="006699"/>
                </a:solidFill>
                <a:effectLst/>
                <a:latin typeface="Monaco"/>
              </a:rPr>
              <a:t>null</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bufferIn.close</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1" i="0" u="none" strike="noStrike" cap="none" normalizeH="0" baseline="0" dirty="0">
                <a:ln>
                  <a:noFill/>
                </a:ln>
                <a:solidFill>
                  <a:srgbClr val="006699"/>
                </a:solidFill>
                <a:effectLst/>
                <a:latin typeface="Monaco"/>
              </a:rPr>
              <a:t>if</a:t>
            </a:r>
            <a:r>
              <a:rPr kumimoji="0" lang="en-US" altLang="en-US" sz="1200" b="0" i="0" u="none" strike="noStrike" cap="none" normalizeH="0" baseline="0" dirty="0">
                <a:ln>
                  <a:noFill/>
                </a:ln>
                <a:solidFill>
                  <a:srgbClr val="333333"/>
                </a:solidFill>
                <a:effectLst/>
                <a:latin typeface="Monaco"/>
              </a:rPr>
              <a:t> </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err="1">
                <a:ln>
                  <a:noFill/>
                </a:ln>
                <a:solidFill>
                  <a:srgbClr val="000000"/>
                </a:solidFill>
                <a:effectLst/>
                <a:latin typeface="Monaco"/>
              </a:rPr>
              <a:t>bufferOut</a:t>
            </a:r>
            <a:r>
              <a:rPr kumimoji="0" lang="en-US" altLang="en-US" sz="1000" b="0" i="0" u="none" strike="noStrike" cap="none" normalizeH="0" baseline="0" dirty="0">
                <a:ln>
                  <a:noFill/>
                </a:ln>
                <a:solidFill>
                  <a:srgbClr val="000000"/>
                </a:solidFill>
                <a:effectLst/>
                <a:latin typeface="Monaco"/>
              </a:rPr>
              <a:t> != </a:t>
            </a:r>
            <a:r>
              <a:rPr kumimoji="0" lang="en-US" altLang="en-US" sz="1000" b="1" i="0" u="none" strike="noStrike" cap="none" normalizeH="0" baseline="0" dirty="0">
                <a:ln>
                  <a:noFill/>
                </a:ln>
                <a:solidFill>
                  <a:srgbClr val="006699"/>
                </a:solidFill>
                <a:effectLst/>
                <a:latin typeface="Monaco"/>
              </a:rPr>
              <a:t>null</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err="1">
                <a:ln>
                  <a:noFill/>
                </a:ln>
                <a:solidFill>
                  <a:srgbClr val="000000"/>
                </a:solidFill>
                <a:effectLst/>
                <a:latin typeface="Monaco"/>
              </a:rPr>
              <a:t>bufferOut.close</a:t>
            </a:r>
            <a:r>
              <a:rPr kumimoji="0" lang="en-US" altLang="en-US" sz="1000" b="0" i="0" u="none" strike="noStrike" cap="none" normalizeH="0" baseline="0" dirty="0">
                <a:ln>
                  <a:noFill/>
                </a:ln>
                <a:solidFill>
                  <a:srgbClr val="000000"/>
                </a:solidFill>
                <a:effectLst/>
                <a:latin typeface="Monaco"/>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7254E"/>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52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ghi</a:t>
            </a:r>
            <a:r>
              <a:rPr lang="en-US" dirty="0"/>
              <a:t> file </a:t>
            </a:r>
            <a:r>
              <a:rPr lang="en-US" dirty="0" err="1"/>
              <a:t>trong</a:t>
            </a:r>
            <a:r>
              <a:rPr lang="en-US" dirty="0"/>
              <a:t> java </a:t>
            </a:r>
            <a:r>
              <a:rPr lang="en-US" dirty="0" err="1"/>
              <a:t>với</a:t>
            </a:r>
            <a:r>
              <a:rPr lang="en-US" dirty="0"/>
              <a:t> buffered stream (cont.)</a:t>
            </a:r>
          </a:p>
        </p:txBody>
      </p:sp>
      <p:sp>
        <p:nvSpPr>
          <p:cNvPr id="4"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6699"/>
                </a:solidFill>
                <a:effectLst/>
                <a:latin typeface="Monaco"/>
              </a:rPr>
              <a:t>public</a:t>
            </a:r>
            <a:r>
              <a:rPr kumimoji="0" lang="en-US" altLang="en-US" sz="1200" b="0" i="0" u="none" strike="noStrike" cap="none" normalizeH="0" baseline="0">
                <a:ln>
                  <a:noFill/>
                </a:ln>
                <a:solidFill>
                  <a:srgbClr val="333333"/>
                </a:solidFill>
                <a:effectLst/>
                <a:latin typeface="Monaco"/>
              </a:rPr>
              <a:t> </a:t>
            </a:r>
            <a:r>
              <a:rPr kumimoji="0" lang="en-US" altLang="en-US" sz="1000" b="1" i="0" u="none" strike="noStrike" cap="none" normalizeH="0" baseline="0">
                <a:ln>
                  <a:noFill/>
                </a:ln>
                <a:solidFill>
                  <a:srgbClr val="006699"/>
                </a:solidFill>
                <a:effectLst/>
                <a:latin typeface="Monaco"/>
              </a:rPr>
              <a:t>class</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CopyFileBuffer2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1" i="0" u="none" strike="noStrike" cap="none" normalizeH="0" baseline="0">
                <a:ln>
                  <a:noFill/>
                </a:ln>
                <a:solidFill>
                  <a:srgbClr val="006699"/>
                </a:solidFill>
                <a:effectLst/>
                <a:latin typeface="Monaco"/>
              </a:rPr>
              <a:t>public</a:t>
            </a:r>
            <a:r>
              <a:rPr kumimoji="0" lang="en-US" altLang="en-US" sz="1200" b="0" i="0" u="none" strike="noStrike" cap="none" normalizeH="0" baseline="0">
                <a:ln>
                  <a:noFill/>
                </a:ln>
                <a:solidFill>
                  <a:srgbClr val="333333"/>
                </a:solidFill>
                <a:effectLst/>
                <a:latin typeface="Monaco"/>
              </a:rPr>
              <a:t> </a:t>
            </a:r>
            <a:r>
              <a:rPr kumimoji="0" lang="en-US" altLang="en-US" sz="1000" b="1" i="0" u="none" strike="noStrike" cap="none" normalizeH="0" baseline="0">
                <a:ln>
                  <a:noFill/>
                </a:ln>
                <a:solidFill>
                  <a:srgbClr val="006699"/>
                </a:solidFill>
                <a:effectLst/>
                <a:latin typeface="Monaco"/>
              </a:rPr>
              <a:t>static</a:t>
            </a:r>
            <a:r>
              <a:rPr kumimoji="0" lang="en-US" altLang="en-US" sz="1200" b="0" i="0" u="none" strike="noStrike" cap="none" normalizeH="0" baseline="0">
                <a:ln>
                  <a:noFill/>
                </a:ln>
                <a:solidFill>
                  <a:srgbClr val="333333"/>
                </a:solidFill>
                <a:effectLst/>
                <a:latin typeface="Monaco"/>
              </a:rPr>
              <a:t> </a:t>
            </a:r>
            <a:r>
              <a:rPr kumimoji="0" lang="en-US" altLang="en-US" sz="1000" b="1" i="0" u="none" strike="noStrike" cap="none" normalizeH="0" baseline="0">
                <a:ln>
                  <a:noFill/>
                </a:ln>
                <a:solidFill>
                  <a:srgbClr val="006699"/>
                </a:solidFill>
                <a:effectLst/>
                <a:latin typeface="Monaco"/>
              </a:rPr>
              <a:t>void</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main(String [] args) </a:t>
            </a:r>
            <a:r>
              <a:rPr kumimoji="0" lang="en-US" altLang="en-US" sz="1000" b="1" i="0" u="none" strike="noStrike" cap="none" normalizeH="0" baseline="0">
                <a:ln>
                  <a:noFill/>
                </a:ln>
                <a:solidFill>
                  <a:srgbClr val="006699"/>
                </a:solidFill>
                <a:effectLst/>
                <a:latin typeface="Monaco"/>
              </a:rPr>
              <a:t>throws</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IOException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BufferedReader bufferedReader = </a:t>
            </a:r>
            <a:r>
              <a:rPr kumimoji="0" lang="en-US" altLang="en-US" sz="1000" b="1" i="0" u="none" strike="noStrike" cap="none" normalizeH="0" baseline="0">
                <a:ln>
                  <a:noFill/>
                </a:ln>
                <a:solidFill>
                  <a:srgbClr val="006699"/>
                </a:solidFill>
                <a:effectLst/>
                <a:latin typeface="Monaco"/>
              </a:rPr>
              <a:t>null</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BufferedWriter bufferedWriter = </a:t>
            </a:r>
            <a:r>
              <a:rPr kumimoji="0" lang="en-US" altLang="en-US" sz="1000" b="1" i="0" u="none" strike="noStrike" cap="none" normalizeH="0" baseline="0">
                <a:ln>
                  <a:noFill/>
                </a:ln>
                <a:solidFill>
                  <a:srgbClr val="006699"/>
                </a:solidFill>
                <a:effectLst/>
                <a:latin typeface="Monaco"/>
              </a:rPr>
              <a:t>null</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1" i="0" u="none" strike="noStrike" cap="none" normalizeH="0" baseline="0">
                <a:ln>
                  <a:noFill/>
                </a:ln>
                <a:solidFill>
                  <a:srgbClr val="006699"/>
                </a:solidFill>
                <a:effectLst/>
                <a:latin typeface="Monaco"/>
              </a:rPr>
              <a:t>try</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Reader reader = </a:t>
            </a:r>
            <a:r>
              <a:rPr kumimoji="0" lang="en-US" altLang="en-US" sz="1000" b="1" i="0" u="none" strike="noStrike" cap="none" normalizeH="0" baseline="0">
                <a:ln>
                  <a:noFill/>
                </a:ln>
                <a:solidFill>
                  <a:srgbClr val="006699"/>
                </a:solidFill>
                <a:effectLst/>
                <a:latin typeface="Monaco"/>
              </a:rPr>
              <a:t>new</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FileReader(</a:t>
            </a:r>
            <a:r>
              <a:rPr kumimoji="0" lang="en-US" altLang="en-US" sz="1000" b="0" i="0" u="none" strike="noStrike" cap="none" normalizeH="0" baseline="0">
                <a:ln>
                  <a:noFill/>
                </a:ln>
                <a:solidFill>
                  <a:srgbClr val="0000FF"/>
                </a:solidFill>
                <a:effectLst/>
                <a:latin typeface="Monaco"/>
              </a:rPr>
              <a:t>"input.txt"</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Writer writer = </a:t>
            </a:r>
            <a:r>
              <a:rPr kumimoji="0" lang="en-US" altLang="en-US" sz="1000" b="1" i="0" u="none" strike="noStrike" cap="none" normalizeH="0" baseline="0">
                <a:ln>
                  <a:noFill/>
                </a:ln>
                <a:solidFill>
                  <a:srgbClr val="006699"/>
                </a:solidFill>
                <a:effectLst/>
                <a:latin typeface="Monaco"/>
              </a:rPr>
              <a:t>new</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FileWriter(</a:t>
            </a:r>
            <a:r>
              <a:rPr kumimoji="0" lang="en-US" altLang="en-US" sz="1000" b="0" i="0" u="none" strike="noStrike" cap="none" normalizeH="0" baseline="0">
                <a:ln>
                  <a:noFill/>
                </a:ln>
                <a:solidFill>
                  <a:srgbClr val="0000FF"/>
                </a:solidFill>
                <a:effectLst/>
                <a:latin typeface="Monaco"/>
              </a:rPr>
              <a:t>"output.txt"</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bufferedReader = </a:t>
            </a:r>
            <a:r>
              <a:rPr kumimoji="0" lang="en-US" altLang="en-US" sz="1000" b="1" i="0" u="none" strike="noStrike" cap="none" normalizeH="0" baseline="0">
                <a:ln>
                  <a:noFill/>
                </a:ln>
                <a:solidFill>
                  <a:srgbClr val="006699"/>
                </a:solidFill>
                <a:effectLst/>
                <a:latin typeface="Monaco"/>
              </a:rPr>
              <a:t>new</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BufferedReader(reader);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bufferedWriter = </a:t>
            </a:r>
            <a:r>
              <a:rPr kumimoji="0" lang="en-US" altLang="en-US" sz="1000" b="1" i="0" u="none" strike="noStrike" cap="none" normalizeH="0" baseline="0">
                <a:ln>
                  <a:noFill/>
                </a:ln>
                <a:solidFill>
                  <a:srgbClr val="006699"/>
                </a:solidFill>
                <a:effectLst/>
                <a:latin typeface="Monaco"/>
              </a:rPr>
              <a:t>new</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BufferedWriter(writer);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200" b="0" i="0" u="none" strike="noStrike" cap="none" normalizeH="0" baseline="0">
                <a:ln>
                  <a:noFill/>
                </a:ln>
                <a:solidFill>
                  <a:srgbClr val="333333"/>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1" i="0" u="none" strike="noStrike" cap="none" normalizeH="0" baseline="0">
                <a:ln>
                  <a:noFill/>
                </a:ln>
                <a:solidFill>
                  <a:srgbClr val="006699"/>
                </a:solidFill>
                <a:effectLst/>
                <a:latin typeface="Monaco"/>
              </a:rPr>
              <a:t>int</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c;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1" i="0" u="none" strike="noStrike" cap="none" normalizeH="0" baseline="0">
                <a:ln>
                  <a:noFill/>
                </a:ln>
                <a:solidFill>
                  <a:srgbClr val="006699"/>
                </a:solidFill>
                <a:effectLst/>
                <a:latin typeface="Monaco"/>
              </a:rPr>
              <a:t>while</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((c = bufferedReader.read()) != -</a:t>
            </a:r>
            <a:r>
              <a:rPr kumimoji="0" lang="en-US" altLang="en-US" sz="1000" b="0" i="0" u="none" strike="noStrike" cap="none" normalizeH="0" baseline="0">
                <a:ln>
                  <a:noFill/>
                </a:ln>
                <a:solidFill>
                  <a:srgbClr val="009900"/>
                </a:solidFill>
                <a:effectLst/>
                <a:latin typeface="Monaco"/>
              </a:rPr>
              <a:t>1</a:t>
            </a:r>
            <a:r>
              <a:rPr kumimoji="0" lang="en-US" altLang="en-US" sz="1000" b="0" i="0" u="none" strike="noStrike" cap="none" normalizeH="0" baseline="0">
                <a:ln>
                  <a:noFill/>
                </a:ln>
                <a:solidFill>
                  <a:srgbClr val="000000"/>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bufferedWriter.write(c);</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 </a:t>
            </a:r>
            <a:r>
              <a:rPr kumimoji="0" lang="en-US" altLang="en-US" sz="1000" b="1" i="0" u="none" strike="noStrike" cap="none" normalizeH="0" baseline="0">
                <a:ln>
                  <a:noFill/>
                </a:ln>
                <a:solidFill>
                  <a:srgbClr val="006699"/>
                </a:solidFill>
                <a:effectLst/>
                <a:latin typeface="Monaco"/>
              </a:rPr>
              <a:t>finally</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1" i="0" u="none" strike="noStrike" cap="none" normalizeH="0" baseline="0">
                <a:ln>
                  <a:noFill/>
                </a:ln>
                <a:solidFill>
                  <a:srgbClr val="006699"/>
                </a:solidFill>
                <a:effectLst/>
                <a:latin typeface="Monaco"/>
              </a:rPr>
              <a:t>if</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(bufferedReader != </a:t>
            </a:r>
            <a:r>
              <a:rPr kumimoji="0" lang="en-US" altLang="en-US" sz="1000" b="1" i="0" u="none" strike="noStrike" cap="none" normalizeH="0" baseline="0">
                <a:ln>
                  <a:noFill/>
                </a:ln>
                <a:solidFill>
                  <a:srgbClr val="006699"/>
                </a:solidFill>
                <a:effectLst/>
                <a:latin typeface="Monaco"/>
              </a:rPr>
              <a:t>null</a:t>
            </a:r>
            <a:r>
              <a:rPr kumimoji="0" lang="en-US" altLang="en-US" sz="1000" b="0" i="0" u="none" strike="noStrike" cap="none" normalizeH="0" baseline="0">
                <a:ln>
                  <a:noFill/>
                </a:ln>
                <a:solidFill>
                  <a:srgbClr val="000000"/>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bufferedReader.close();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1" i="0" u="none" strike="noStrike" cap="none" normalizeH="0" baseline="0">
                <a:ln>
                  <a:noFill/>
                </a:ln>
                <a:solidFill>
                  <a:srgbClr val="006699"/>
                </a:solidFill>
                <a:effectLst/>
                <a:latin typeface="Monaco"/>
              </a:rPr>
              <a:t>if</a:t>
            </a:r>
            <a:r>
              <a:rPr kumimoji="0" lang="en-US" altLang="en-US" sz="1200" b="0" i="0" u="none" strike="noStrike" cap="none" normalizeH="0" baseline="0">
                <a:ln>
                  <a:noFill/>
                </a:ln>
                <a:solidFill>
                  <a:srgbClr val="333333"/>
                </a:solidFill>
                <a:effectLst/>
                <a:latin typeface="Monaco"/>
              </a:rPr>
              <a:t> </a:t>
            </a:r>
            <a:r>
              <a:rPr kumimoji="0" lang="en-US" altLang="en-US" sz="1000" b="0" i="0" u="none" strike="noStrike" cap="none" normalizeH="0" baseline="0">
                <a:ln>
                  <a:noFill/>
                </a:ln>
                <a:solidFill>
                  <a:srgbClr val="000000"/>
                </a:solidFill>
                <a:effectLst/>
                <a:latin typeface="Monaco"/>
              </a:rPr>
              <a:t>(bufferedWriter != </a:t>
            </a:r>
            <a:r>
              <a:rPr kumimoji="0" lang="en-US" altLang="en-US" sz="1000" b="1" i="0" u="none" strike="noStrike" cap="none" normalizeH="0" baseline="0">
                <a:ln>
                  <a:noFill/>
                </a:ln>
                <a:solidFill>
                  <a:srgbClr val="006699"/>
                </a:solidFill>
                <a:effectLst/>
                <a:latin typeface="Monaco"/>
              </a:rPr>
              <a:t>null</a:t>
            </a:r>
            <a:r>
              <a:rPr kumimoji="0" lang="en-US" altLang="en-US" sz="1000" b="0" i="0" u="none" strike="noStrike" cap="none" normalizeH="0" baseline="0">
                <a:ln>
                  <a:noFill/>
                </a:ln>
                <a:solidFill>
                  <a:srgbClr val="000000"/>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bufferedWriter.close();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7254E"/>
                </a:solidFill>
                <a:effectLst/>
                <a:latin typeface="Monaco"/>
              </a:rPr>
              <a:t>    </a:t>
            </a:r>
            <a:r>
              <a:rPr kumimoji="0" lang="en-US" altLang="en-US" sz="1000" b="0" i="0" u="none" strike="noStrike" cap="none" normalizeH="0" baseline="0">
                <a:ln>
                  <a:noFill/>
                </a:ln>
                <a:solidFill>
                  <a:srgbClr val="000000"/>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Monac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0445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1612</Words>
  <Application>Microsoft Office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Monaco</vt:lpstr>
      <vt:lpstr>Trebuchet MS</vt:lpstr>
      <vt:lpstr>Wingdings 3</vt:lpstr>
      <vt:lpstr>Facet</vt:lpstr>
      <vt:lpstr>Đọc ghi file trong Java</vt:lpstr>
      <vt:lpstr>Tổng quan các lớp xử lí đọc/ghi file</vt:lpstr>
      <vt:lpstr>Đọc nghi file trong java với byte stream</vt:lpstr>
      <vt:lpstr>Đọc nghi file trong java với byte stream (cont.)</vt:lpstr>
      <vt:lpstr>Đọc ghi file trong java với character stream</vt:lpstr>
      <vt:lpstr>Đọc ghi file trong java với character stream (cont.)</vt:lpstr>
      <vt:lpstr>Đọc ghi file trong java với buffered stream</vt:lpstr>
      <vt:lpstr>Đọc ghi file trong java với buffered stream (cont.)</vt:lpstr>
      <vt:lpstr>Đọc ghi file trong java với buffered stream (cont.)</vt:lpstr>
      <vt:lpstr>Đọc ghi file trong java với Scanner</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Đọc ghi file</dc:title>
  <dc:creator>Nguyễn Đăng Quang - CMC Global DU8</dc:creator>
  <cp:lastModifiedBy>Quang-0166.978.6636</cp:lastModifiedBy>
  <cp:revision>38</cp:revision>
  <dcterms:created xsi:type="dcterms:W3CDTF">2020-06-15T06:46:43Z</dcterms:created>
  <dcterms:modified xsi:type="dcterms:W3CDTF">2024-09-29T08:32:47Z</dcterms:modified>
</cp:coreProperties>
</file>