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261" r:id="rId3"/>
    <p:sldId id="257"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276" r:id="rId18"/>
  </p:sldIdLst>
  <p:sldSz cx="9144000" cy="5143500" type="screen16x9"/>
  <p:notesSz cx="6858000" cy="9144000"/>
  <p:embeddedFontLst>
    <p:embeddedFont>
      <p:font typeface="Anaheim" charset="0"/>
      <p:regular r:id="rId20"/>
    </p:embeddedFont>
    <p:embeddedFont>
      <p:font typeface="Staatliches" charset="0"/>
      <p:regular r:id="rId21"/>
    </p:embeddedFont>
    <p:embeddedFont>
      <p:font typeface="Josefin Slab" charset="0"/>
      <p:regular r:id="rId22"/>
      <p:bold r:id="rId23"/>
      <p:italic r:id="rId24"/>
      <p:boldItalic r:id="rId25"/>
    </p:embeddedFont>
    <p:embeddedFont>
      <p:font typeface="Josefin Sans" charset="0"/>
      <p:regular r:id="rId26"/>
      <p:bold r:id="rId27"/>
      <p:italic r:id="rId28"/>
      <p:boldItalic r:id="rId29"/>
    </p:embeddedFont>
    <p:embeddedFont>
      <p:font typeface="Unica One"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1906756-CCB6-4852-BA92-B55DAD05A6BA}">
  <a:tblStyle styleId="{11906756-CCB6-4852-BA92-B55DAD05A6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snapToGrid="0">
      <p:cViewPr varScale="1">
        <p:scale>
          <a:sx n="118" d="100"/>
          <a:sy n="118" d="100"/>
        </p:scale>
        <p:origin x="-274" y="-72"/>
      </p:cViewPr>
      <p:guideLst>
        <p:guide orient="horz" pos="2971"/>
        <p:guide pos="5227"/>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2627ebac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2627eba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rgbClr val="F3F3F3"/>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11_1_2_1">
    <p:bg>
      <p:bgPr>
        <a:solidFill>
          <a:srgbClr val="F3F3F3"/>
        </a:solidFill>
        <a:effectLst/>
      </p:bgPr>
    </p:bg>
    <p:spTree>
      <p:nvGrpSpPr>
        <p:cNvPr id="1"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16007" y="504847"/>
            <a:ext cx="3278700" cy="4082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833900" y="3428100"/>
            <a:ext cx="2686800" cy="46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b="1">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lang="en" sz="900" b="1">
                <a:solidFill>
                  <a:schemeClr val="accent3"/>
                </a:solidFill>
                <a:uFill>
                  <a:noFill/>
                </a:uFill>
                <a:latin typeface="Anaheim"/>
                <a:ea typeface="Anaheim"/>
                <a:cs typeface="Anaheim"/>
                <a:sym typeface="Anaheim"/>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chemeClr val="accent3"/>
                </a:solidFill>
                <a:latin typeface="Anaheim"/>
                <a:ea typeface="Anaheim"/>
                <a:cs typeface="Anaheim"/>
                <a:sym typeface="Anaheim"/>
              </a:rPr>
              <a:t>, including icons by </a:t>
            </a:r>
            <a:r>
              <a:rPr lang="en" sz="900" b="1">
                <a:solidFill>
                  <a:schemeClr val="accent3"/>
                </a:solidFill>
                <a:uFill>
                  <a:noFill/>
                </a:uFill>
                <a:latin typeface="Anaheim"/>
                <a:ea typeface="Anaheim"/>
                <a:cs typeface="Anaheim"/>
                <a:sym typeface="Anahei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chemeClr val="accent3"/>
                </a:solidFill>
                <a:latin typeface="Anaheim"/>
                <a:ea typeface="Anaheim"/>
                <a:cs typeface="Anaheim"/>
                <a:sym typeface="Anaheim"/>
              </a:rPr>
              <a:t>, and infographics &amp; images by </a:t>
            </a:r>
            <a:r>
              <a:rPr lang="en" sz="900" b="1">
                <a:solidFill>
                  <a:schemeClr val="accent3"/>
                </a:solidFill>
                <a:uFill>
                  <a:noFill/>
                </a:uFill>
                <a:latin typeface="Anaheim"/>
                <a:ea typeface="Anaheim"/>
                <a:cs typeface="Anaheim"/>
                <a:sym typeface="Anahei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b="1">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lang="en" sz="900" b="1">
                <a:solidFill>
                  <a:schemeClr val="accent3"/>
                </a:solidFill>
                <a:latin typeface="Anaheim"/>
                <a:ea typeface="Anaheim"/>
                <a:cs typeface="Anaheim"/>
                <a:sym typeface="Anaheim"/>
              </a:rPr>
              <a:t> </a:t>
            </a:r>
            <a:r>
              <a:rPr lang="en" sz="900" b="1">
                <a:solidFill>
                  <a:schemeClr val="hlink"/>
                </a:solidFill>
                <a:uFill>
                  <a:noFill/>
                </a:uFill>
                <a:latin typeface="Anaheim"/>
                <a:ea typeface="Anaheim"/>
                <a:cs typeface="Anaheim"/>
                <a:sym typeface="Anaheim"/>
                <a:hlinkClick r:id="rId5"/>
              </a:rPr>
              <a:t>Storyset</a:t>
            </a:r>
            <a:endParaRPr sz="700" b="1">
              <a:solidFill>
                <a:srgbClr val="434343"/>
              </a:solidFill>
              <a:latin typeface="Anaheim"/>
              <a:ea typeface="Anaheim"/>
              <a:cs typeface="Anaheim"/>
              <a:sym typeface="Anaheim"/>
            </a:endParaRPr>
          </a:p>
        </p:txBody>
      </p:sp>
      <p:sp>
        <p:nvSpPr>
          <p:cNvPr id="124" name="Google Shape;124;p19"/>
          <p:cNvSpPr txBox="1">
            <a:spLocks noGrp="1"/>
          </p:cNvSpPr>
          <p:nvPr>
            <p:ph type="ctrTitle"/>
          </p:nvPr>
        </p:nvSpPr>
        <p:spPr>
          <a:xfrm>
            <a:off x="833911" y="-301775"/>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60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25" name="Google Shape;125;p19"/>
          <p:cNvSpPr txBox="1">
            <a:spLocks noGrp="1"/>
          </p:cNvSpPr>
          <p:nvPr>
            <p:ph type="subTitle" idx="1"/>
          </p:nvPr>
        </p:nvSpPr>
        <p:spPr>
          <a:xfrm>
            <a:off x="833911" y="1947275"/>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65" r:id="rId4"/>
    <p:sldLayoutId id="2147483666" r:id="rId5"/>
    <p:sldLayoutId id="214748366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6"/>
          <p:cNvSpPr txBox="1">
            <a:spLocks noGrp="1"/>
          </p:cNvSpPr>
          <p:nvPr>
            <p:ph type="subTitle" idx="1"/>
          </p:nvPr>
        </p:nvSpPr>
        <p:spPr>
          <a:xfrm>
            <a:off x="395117" y="2269253"/>
            <a:ext cx="3326700" cy="692888"/>
          </a:xfrm>
          <a:prstGeom prst="rect">
            <a:avLst/>
          </a:prstGeom>
        </p:spPr>
        <p:txBody>
          <a:bodyPr spcFirstLastPara="1" wrap="square" lIns="91425" tIns="91425" rIns="91425" bIns="91425" anchor="t" anchorCtr="0">
            <a:noAutofit/>
          </a:bodyPr>
          <a:lstStyle/>
          <a:p>
            <a:pPr marL="0" lvl="0" indent="0"/>
            <a:r>
              <a:rPr lang="en-US" sz="1800" dirty="0" smtClean="0"/>
              <a:t>Speaker </a:t>
            </a:r>
            <a:r>
              <a:rPr lang="en-US" sz="1800" dirty="0" err="1" smtClean="0"/>
              <a:t>Diarization</a:t>
            </a:r>
            <a:r>
              <a:rPr lang="en-US" sz="1800" dirty="0" smtClean="0"/>
              <a:t> Solutions Comparative Analysis</a:t>
            </a:r>
            <a:endParaRPr sz="1800" dirty="0"/>
          </a:p>
        </p:txBody>
      </p:sp>
      <p:sp>
        <p:nvSpPr>
          <p:cNvPr id="166" name="Google Shape;166;p26"/>
          <p:cNvSpPr txBox="1">
            <a:spLocks noGrp="1"/>
          </p:cNvSpPr>
          <p:nvPr>
            <p:ph type="ctrTitle"/>
          </p:nvPr>
        </p:nvSpPr>
        <p:spPr>
          <a:xfrm>
            <a:off x="321969" y="1075387"/>
            <a:ext cx="3561011" cy="1217052"/>
          </a:xfrm>
          <a:prstGeom prst="rect">
            <a:avLst/>
          </a:prstGeom>
        </p:spPr>
        <p:txBody>
          <a:bodyPr spcFirstLastPara="1" wrap="square" lIns="91425" tIns="91425" rIns="91425" bIns="91425" anchor="b" anchorCtr="0">
            <a:noAutofit/>
          </a:bodyPr>
          <a:lstStyle/>
          <a:p>
            <a:pPr lvl="0"/>
            <a:r>
              <a:rPr lang="en-US" sz="3600" dirty="0" smtClean="0"/>
              <a:t>Research Documentation:</a:t>
            </a:r>
            <a:endParaRPr sz="3600"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3111030" y="1011880"/>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lvl="0"/>
            <a:r>
              <a:rPr lang="en-US" b="1" dirty="0" err="1" smtClean="0"/>
              <a:t>pyAudioAnalysis</a:t>
            </a:r>
            <a:r>
              <a:rPr lang="en-US" b="1" dirty="0" smtClean="0"/>
              <a:t> :</a:t>
            </a:r>
            <a:endParaRPr dirty="0"/>
          </a:p>
        </p:txBody>
      </p:sp>
      <p:sp>
        <p:nvSpPr>
          <p:cNvPr id="422" name="Google Shape;422;p27"/>
          <p:cNvSpPr txBox="1">
            <a:spLocks noGrp="1"/>
          </p:cNvSpPr>
          <p:nvPr>
            <p:ph type="subTitle" idx="1"/>
          </p:nvPr>
        </p:nvSpPr>
        <p:spPr>
          <a:xfrm flipH="1">
            <a:off x="219641" y="996505"/>
            <a:ext cx="8808448" cy="4011767"/>
          </a:xfrm>
          <a:prstGeom prst="rect">
            <a:avLst/>
          </a:prstGeom>
        </p:spPr>
        <p:txBody>
          <a:bodyPr spcFirstLastPara="1" wrap="square" lIns="91425" tIns="234000" rIns="91425" bIns="0" numCol="1" anchor="ctr" anchorCtr="0">
            <a:noAutofit/>
          </a:bodyPr>
          <a:lstStyle/>
          <a:p>
            <a:pPr>
              <a:buNone/>
            </a:pPr>
            <a:r>
              <a:rPr lang="en-US" sz="1400" b="1" dirty="0" smtClean="0"/>
              <a:t>Introduction:</a:t>
            </a:r>
            <a:r>
              <a:rPr lang="en-US" sz="1400" dirty="0" smtClean="0"/>
              <a:t> </a:t>
            </a:r>
          </a:p>
          <a:p>
            <a:pPr>
              <a:buNone/>
            </a:pPr>
            <a:r>
              <a:rPr lang="en-US" dirty="0" smtClean="0"/>
              <a:t>    </a:t>
            </a:r>
            <a:r>
              <a:rPr lang="en-US" dirty="0" err="1" smtClean="0"/>
              <a:t>Pyaudioanalysis</a:t>
            </a:r>
            <a:r>
              <a:rPr lang="en-US" dirty="0" smtClean="0"/>
              <a:t> is a Python library designed for audio feature extraction, classification, segmentation, and various other audio analysis tasks. While it is not solely dedicated to speaker </a:t>
            </a:r>
            <a:r>
              <a:rPr lang="en-US" dirty="0" err="1" smtClean="0"/>
              <a:t>diarization</a:t>
            </a:r>
            <a:r>
              <a:rPr lang="en-US" dirty="0" smtClean="0"/>
              <a:t>, it provides essential tools and functionalities that can be used in combination with other algorithms for </a:t>
            </a:r>
            <a:r>
              <a:rPr lang="en-US" dirty="0" err="1" smtClean="0"/>
              <a:t>diarization</a:t>
            </a:r>
            <a:r>
              <a:rPr lang="en-US" dirty="0" smtClean="0"/>
              <a:t> tasks. </a:t>
            </a:r>
            <a:r>
              <a:rPr lang="en-US" dirty="0" err="1" smtClean="0"/>
              <a:t>Pyaudioanalysis</a:t>
            </a:r>
            <a:r>
              <a:rPr lang="en-US" dirty="0" smtClean="0"/>
              <a:t> operates at an audio-based tonal level.</a:t>
            </a:r>
          </a:p>
          <a:p>
            <a:pPr>
              <a:buNone/>
            </a:pPr>
            <a:endParaRPr lang="en-US" dirty="0" smtClean="0"/>
          </a:p>
          <a:p>
            <a:pPr>
              <a:buNone/>
            </a:pPr>
            <a:r>
              <a:rPr lang="en-US" sz="1400" b="1" dirty="0" smtClean="0"/>
              <a:t>How to Use:</a:t>
            </a:r>
            <a:endParaRPr lang="en-US" sz="1400" dirty="0" smtClean="0"/>
          </a:p>
          <a:p>
            <a:r>
              <a:rPr lang="en-US" dirty="0" smtClean="0"/>
              <a:t>Users can utilize </a:t>
            </a:r>
            <a:r>
              <a:rPr lang="en-US" dirty="0" err="1" smtClean="0"/>
              <a:t>Pyaudioanalysis</a:t>
            </a:r>
            <a:r>
              <a:rPr lang="en-US" dirty="0" smtClean="0"/>
              <a:t> by integrating the library into their Python projects. It offers functions for feature extraction, including but not limited to MFCCs, </a:t>
            </a:r>
            <a:r>
              <a:rPr lang="en-US" dirty="0" err="1" smtClean="0"/>
              <a:t>chroma</a:t>
            </a:r>
            <a:r>
              <a:rPr lang="en-US" dirty="0" smtClean="0"/>
              <a:t> feature, and zero-crossing rate, which are crucial for speaker </a:t>
            </a:r>
            <a:r>
              <a:rPr lang="en-US" dirty="0" err="1" smtClean="0"/>
              <a:t>diarization</a:t>
            </a:r>
            <a:r>
              <a:rPr lang="en-US" dirty="0" smtClean="0"/>
              <a:t> tasks.</a:t>
            </a:r>
          </a:p>
          <a:p>
            <a:endParaRPr lang="en-US" dirty="0" smtClean="0"/>
          </a:p>
          <a:p>
            <a:pPr>
              <a:buNone/>
            </a:pPr>
            <a:r>
              <a:rPr lang="en-US" b="1" dirty="0" smtClean="0"/>
              <a:t>Pros:</a:t>
            </a:r>
            <a:endParaRPr lang="en-US" dirty="0" smtClean="0"/>
          </a:p>
          <a:p>
            <a:r>
              <a:rPr lang="en-US" dirty="0" smtClean="0"/>
              <a:t>Provides a wide array of audio feature extraction methods, making it suitable for various audio analysis tasks, including speaker </a:t>
            </a:r>
            <a:r>
              <a:rPr lang="en-US" dirty="0" err="1" smtClean="0"/>
              <a:t>diarization</a:t>
            </a:r>
            <a:r>
              <a:rPr lang="en-US" dirty="0" smtClean="0"/>
              <a:t>.</a:t>
            </a:r>
          </a:p>
          <a:p>
            <a:r>
              <a:rPr lang="en-US" dirty="0" smtClean="0"/>
              <a:t>Offers a user-friendly interface and easy integration into Python projects, enabling quick experimentation and prototyping.</a:t>
            </a:r>
          </a:p>
          <a:p>
            <a:r>
              <a:rPr lang="en-US" dirty="0" smtClean="0"/>
              <a:t>Open-source nature allows users to modify and extend the library based on their specific requirements and tasks.</a:t>
            </a:r>
          </a:p>
          <a:p>
            <a:pPr>
              <a:buNone/>
            </a:pPr>
            <a:r>
              <a:rPr lang="en-US" b="1" dirty="0" smtClean="0"/>
              <a:t>Cons:</a:t>
            </a:r>
            <a:endParaRPr lang="en-US" dirty="0" smtClean="0"/>
          </a:p>
          <a:p>
            <a:r>
              <a:rPr lang="en-US" dirty="0" smtClean="0"/>
              <a:t>While feature extraction is robust, </a:t>
            </a:r>
            <a:r>
              <a:rPr lang="en-US" dirty="0" err="1" smtClean="0"/>
              <a:t>Pyaudioanalysis</a:t>
            </a:r>
            <a:r>
              <a:rPr lang="en-US" dirty="0" smtClean="0"/>
              <a:t> does not offer dedicated speaker </a:t>
            </a:r>
            <a:r>
              <a:rPr lang="en-US" dirty="0" err="1" smtClean="0"/>
              <a:t>diarization</a:t>
            </a:r>
            <a:r>
              <a:rPr lang="en-US" dirty="0" smtClean="0"/>
              <a:t> algorithms out of the box, requiring users to implement their </a:t>
            </a:r>
            <a:r>
              <a:rPr lang="en-US" dirty="0" err="1" smtClean="0"/>
              <a:t>diarization</a:t>
            </a:r>
            <a:r>
              <a:rPr lang="en-US" dirty="0" smtClean="0"/>
              <a:t> logic using the extracted features.</a:t>
            </a:r>
          </a:p>
          <a:p>
            <a:r>
              <a:rPr lang="en-US" dirty="0" smtClean="0"/>
              <a:t>Limited high-level </a:t>
            </a:r>
            <a:r>
              <a:rPr lang="en-US" dirty="0" err="1" smtClean="0"/>
              <a:t>diarization</a:t>
            </a:r>
            <a:r>
              <a:rPr lang="en-US" dirty="0" smtClean="0"/>
              <a:t>-specific functionalities, such as speaker embedding extraction or pre-trained </a:t>
            </a:r>
            <a:r>
              <a:rPr lang="en-US" dirty="0" err="1" smtClean="0"/>
              <a:t>diarization</a:t>
            </a:r>
            <a:r>
              <a:rPr lang="en-US" dirty="0" smtClean="0"/>
              <a:t> models.</a:t>
            </a:r>
          </a:p>
          <a:p>
            <a:pPr>
              <a:buNone/>
            </a:pPr>
            <a:endParaRPr lang="en-US" dirty="0" smtClean="0"/>
          </a:p>
          <a:p>
            <a:pPr>
              <a:buNone/>
            </a:pPr>
            <a:r>
              <a:rPr lang="en-US" b="1" dirty="0" smtClean="0"/>
              <a:t>Cost:</a:t>
            </a:r>
          </a:p>
          <a:p>
            <a:pPr>
              <a:buNone/>
            </a:pPr>
            <a:r>
              <a:rPr lang="en-US" dirty="0" smtClean="0"/>
              <a:t>	</a:t>
            </a:r>
            <a:r>
              <a:rPr lang="en-US" dirty="0" err="1" smtClean="0"/>
              <a:t>Pyaudioanalysis</a:t>
            </a:r>
            <a:r>
              <a:rPr lang="en-US" dirty="0" smtClean="0"/>
              <a:t> is an open-source library, freely accessible to the public. There are no associated costs for its usage, making it a budget-friendly option for audio feature extraction tasks.</a:t>
            </a:r>
            <a:r>
              <a:rPr lang="en" dirty="0" smtClean="0">
                <a:solidFill>
                  <a:schemeClr val="accent3"/>
                </a:solidFill>
              </a:rPr>
              <a:t/>
            </a:r>
            <a:br>
              <a:rPr lang="en" dirty="0" smtClean="0">
                <a:solidFill>
                  <a:schemeClr val="accent3"/>
                </a:solidFill>
              </a:rPr>
            </a:br>
            <a:endParaRPr dirty="0" smtClean="0">
              <a:solidFill>
                <a:schemeClr val="accent3"/>
              </a:solidFill>
            </a:endParaRPr>
          </a:p>
          <a:p>
            <a:pPr algn="just">
              <a:buNone/>
            </a:pPr>
            <a:endParaRPr lang="en-US" dirty="0" smtClean="0"/>
          </a:p>
          <a:p>
            <a:pPr algn="just">
              <a:buNone/>
            </a:pP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lvl="0"/>
            <a:r>
              <a:rPr lang="en-US" b="1" dirty="0" smtClean="0"/>
              <a:t>Whisper  by </a:t>
            </a:r>
            <a:r>
              <a:rPr lang="en-US" b="1" dirty="0" err="1" smtClean="0"/>
              <a:t>OpenAI</a:t>
            </a:r>
            <a:endParaRPr dirty="0"/>
          </a:p>
        </p:txBody>
      </p:sp>
      <p:sp>
        <p:nvSpPr>
          <p:cNvPr id="422" name="Google Shape;422;p27"/>
          <p:cNvSpPr txBox="1">
            <a:spLocks noGrp="1"/>
          </p:cNvSpPr>
          <p:nvPr>
            <p:ph type="subTitle" idx="1"/>
          </p:nvPr>
        </p:nvSpPr>
        <p:spPr>
          <a:xfrm flipH="1">
            <a:off x="219641" y="996505"/>
            <a:ext cx="8808448" cy="4011767"/>
          </a:xfrm>
          <a:prstGeom prst="rect">
            <a:avLst/>
          </a:prstGeom>
        </p:spPr>
        <p:txBody>
          <a:bodyPr spcFirstLastPara="1" wrap="square" lIns="91425" tIns="234000" rIns="91425" bIns="0" numCol="1" anchor="ctr" anchorCtr="0">
            <a:noAutofit/>
          </a:bodyPr>
          <a:lstStyle/>
          <a:p>
            <a:pPr>
              <a:buNone/>
            </a:pPr>
            <a:r>
              <a:rPr lang="en-US" sz="1400" b="1" dirty="0" smtClean="0"/>
              <a:t>Introduction:</a:t>
            </a:r>
            <a:r>
              <a:rPr lang="en-US" sz="1400" dirty="0" smtClean="0"/>
              <a:t> </a:t>
            </a:r>
          </a:p>
          <a:p>
            <a:pPr>
              <a:buNone/>
            </a:pPr>
            <a:r>
              <a:rPr lang="en-US" sz="1400" dirty="0" smtClean="0"/>
              <a:t> 	</a:t>
            </a:r>
            <a:r>
              <a:rPr lang="en-US" dirty="0" smtClean="0"/>
              <a:t>Whisper is an audio-based speaker </a:t>
            </a:r>
            <a:r>
              <a:rPr lang="en-US" dirty="0" err="1" smtClean="0"/>
              <a:t>diarization</a:t>
            </a:r>
            <a:r>
              <a:rPr lang="en-US" dirty="0" smtClean="0"/>
              <a:t> system developed by </a:t>
            </a:r>
            <a:r>
              <a:rPr lang="en-US" dirty="0" err="1" smtClean="0"/>
              <a:t>OpenAI</a:t>
            </a:r>
            <a:r>
              <a:rPr lang="en-US" dirty="0" smtClean="0"/>
              <a:t>. It specializes in segmenting an audio stream containing human speech into homogeneous segments based on the identity of each speaker. Unlike NLP-based solutions, Whisper operates at an audio-based tonal level</a:t>
            </a:r>
            <a:r>
              <a:rPr lang="en-US" sz="1400" dirty="0" smtClean="0"/>
              <a:t>.</a:t>
            </a:r>
          </a:p>
          <a:p>
            <a:pPr>
              <a:buNone/>
            </a:pPr>
            <a:endParaRPr lang="en-US" dirty="0" smtClean="0"/>
          </a:p>
          <a:p>
            <a:pPr>
              <a:buNone/>
            </a:pPr>
            <a:r>
              <a:rPr lang="en-US" sz="1400" b="1" dirty="0" smtClean="0"/>
              <a:t>How to Use:</a:t>
            </a:r>
            <a:endParaRPr lang="en-US" sz="1400" dirty="0" smtClean="0"/>
          </a:p>
          <a:p>
            <a:r>
              <a:rPr lang="en-US" dirty="0" smtClean="0"/>
              <a:t>Users can access Whisper for speaker </a:t>
            </a:r>
            <a:r>
              <a:rPr lang="en-US" dirty="0" err="1" smtClean="0"/>
              <a:t>diarization</a:t>
            </a:r>
            <a:r>
              <a:rPr lang="en-US" dirty="0" smtClean="0"/>
              <a:t> tasks through the </a:t>
            </a:r>
            <a:r>
              <a:rPr lang="en-US" dirty="0" err="1" smtClean="0"/>
              <a:t>OpenAI</a:t>
            </a:r>
            <a:r>
              <a:rPr lang="en-US" dirty="0" smtClean="0"/>
              <a:t> API. By integrating the API into their applications or scripts, users can leverage Whisper's capabilities for various audio processing applications.</a:t>
            </a:r>
          </a:p>
          <a:p>
            <a:endParaRPr lang="en-US" dirty="0" smtClean="0"/>
          </a:p>
          <a:p>
            <a:pPr>
              <a:buNone/>
            </a:pPr>
            <a:r>
              <a:rPr lang="en-US" b="1" dirty="0" smtClean="0"/>
              <a:t>Pros:</a:t>
            </a:r>
            <a:endParaRPr lang="en-US" dirty="0" smtClean="0"/>
          </a:p>
          <a:p>
            <a:r>
              <a:rPr lang="en-US" dirty="0" smtClean="0"/>
              <a:t>Accurate speaker segmentation in audio streams.</a:t>
            </a:r>
          </a:p>
          <a:p>
            <a:r>
              <a:rPr lang="en-US" dirty="0" smtClean="0"/>
              <a:t>Developed and maintained by </a:t>
            </a:r>
            <a:r>
              <a:rPr lang="en-US" dirty="0" err="1" smtClean="0"/>
              <a:t>OpenAI</a:t>
            </a:r>
            <a:r>
              <a:rPr lang="en-US" dirty="0" smtClean="0"/>
              <a:t>, a reputable AI research organization.</a:t>
            </a:r>
          </a:p>
          <a:p>
            <a:r>
              <a:rPr lang="en-US" dirty="0" smtClean="0"/>
              <a:t>Availability via API, ensuring easy integration into projects.</a:t>
            </a:r>
          </a:p>
          <a:p>
            <a:pPr>
              <a:buNone/>
            </a:pPr>
            <a:r>
              <a:rPr lang="en-US" b="1" dirty="0" smtClean="0"/>
              <a:t>Cons:</a:t>
            </a:r>
            <a:endParaRPr lang="en-US" dirty="0" smtClean="0"/>
          </a:p>
          <a:p>
            <a:r>
              <a:rPr lang="en-US" dirty="0" smtClean="0"/>
              <a:t>Limited customization options compared to open-source solutions.</a:t>
            </a:r>
          </a:p>
          <a:p>
            <a:r>
              <a:rPr lang="en-US" dirty="0" smtClean="0"/>
              <a:t>API usage might incur costs based on the pricing model.</a:t>
            </a:r>
          </a:p>
          <a:p>
            <a:pPr>
              <a:buNone/>
            </a:pPr>
            <a:endParaRPr lang="en-US" dirty="0" smtClean="0"/>
          </a:p>
          <a:p>
            <a:pPr>
              <a:buNone/>
            </a:pPr>
            <a:r>
              <a:rPr lang="en-US" b="1" dirty="0" smtClean="0"/>
              <a:t>Cost:</a:t>
            </a:r>
          </a:p>
          <a:p>
            <a:pPr>
              <a:buNone/>
            </a:pPr>
            <a:r>
              <a:rPr lang="en-US" dirty="0" smtClean="0"/>
              <a:t>	Whisper's pricing details can be obtained from the </a:t>
            </a:r>
            <a:r>
              <a:rPr lang="en-US" dirty="0" err="1" smtClean="0"/>
              <a:t>OpenAI</a:t>
            </a:r>
            <a:r>
              <a:rPr lang="en-US" dirty="0" smtClean="0"/>
              <a:t> official website or API documentation. Costs typically depend on usage volume and specific API endpoints utilized. </a:t>
            </a:r>
            <a:r>
              <a:rPr lang="en" dirty="0" smtClean="0">
                <a:solidFill>
                  <a:schemeClr val="accent3"/>
                </a:solidFill>
              </a:rPr>
              <a:t/>
            </a:r>
            <a:br>
              <a:rPr lang="en" dirty="0" smtClean="0">
                <a:solidFill>
                  <a:schemeClr val="accent3"/>
                </a:solidFill>
              </a:rPr>
            </a:br>
            <a:endParaRPr dirty="0" smtClean="0">
              <a:solidFill>
                <a:schemeClr val="accent3"/>
              </a:solidFill>
            </a:endParaRPr>
          </a:p>
          <a:p>
            <a:pPr algn="just">
              <a:buNone/>
            </a:pPr>
            <a:endParaRPr lang="en-US" dirty="0" smtClean="0"/>
          </a:p>
          <a:p>
            <a:pPr algn="just">
              <a:buNone/>
            </a:pP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lvl="0"/>
            <a:r>
              <a:rPr lang="en-US" b="1" dirty="0" smtClean="0"/>
              <a:t>Deep  Speaker  Embeddings</a:t>
            </a:r>
            <a:endParaRPr dirty="0"/>
          </a:p>
        </p:txBody>
      </p:sp>
      <p:sp>
        <p:nvSpPr>
          <p:cNvPr id="422" name="Google Shape;422;p27"/>
          <p:cNvSpPr txBox="1">
            <a:spLocks noGrp="1"/>
          </p:cNvSpPr>
          <p:nvPr>
            <p:ph type="subTitle" idx="1"/>
          </p:nvPr>
        </p:nvSpPr>
        <p:spPr>
          <a:xfrm flipH="1">
            <a:off x="219641" y="996505"/>
            <a:ext cx="8808448" cy="4011767"/>
          </a:xfrm>
          <a:prstGeom prst="rect">
            <a:avLst/>
          </a:prstGeom>
        </p:spPr>
        <p:txBody>
          <a:bodyPr spcFirstLastPara="1" wrap="square" lIns="91425" tIns="234000" rIns="91425" bIns="0" numCol="1" anchor="ctr" anchorCtr="0">
            <a:noAutofit/>
          </a:bodyPr>
          <a:lstStyle/>
          <a:p>
            <a:pPr>
              <a:buNone/>
            </a:pPr>
            <a:r>
              <a:rPr lang="en-US" sz="1400" b="1" dirty="0" smtClean="0"/>
              <a:t>Introduction:</a:t>
            </a:r>
            <a:r>
              <a:rPr lang="en-US" sz="1400" dirty="0" smtClean="0"/>
              <a:t> </a:t>
            </a:r>
          </a:p>
          <a:p>
            <a:pPr>
              <a:buNone/>
            </a:pPr>
            <a:r>
              <a:rPr lang="en-US" sz="1400" dirty="0" smtClean="0"/>
              <a:t> 	</a:t>
            </a:r>
            <a:r>
              <a:rPr lang="en-US" dirty="0" smtClean="0"/>
              <a:t> Deep Speaker Embeddings is a sophisticated speaker </a:t>
            </a:r>
            <a:r>
              <a:rPr lang="en-US" dirty="0" err="1" smtClean="0"/>
              <a:t>diarization</a:t>
            </a:r>
            <a:r>
              <a:rPr lang="en-US" dirty="0" smtClean="0"/>
              <a:t> technique operating at the NLP-based level. It focuses on extracting high-dimensional embeddings from speaker speech segments. These embeddings capture complex speaker characteristics and are vital for accurate speaker identification and segmentation tasks.</a:t>
            </a:r>
            <a:endParaRPr lang="en-US" sz="1400" dirty="0" smtClean="0"/>
          </a:p>
          <a:p>
            <a:pPr>
              <a:buNone/>
            </a:pPr>
            <a:endParaRPr lang="en-US" dirty="0" smtClean="0"/>
          </a:p>
          <a:p>
            <a:pPr>
              <a:buNone/>
            </a:pPr>
            <a:r>
              <a:rPr lang="en-US" sz="1400" b="1" dirty="0" smtClean="0"/>
              <a:t>How to Use:</a:t>
            </a:r>
            <a:endParaRPr lang="en-US" sz="1400" dirty="0" smtClean="0"/>
          </a:p>
          <a:p>
            <a:pPr>
              <a:buNone/>
            </a:pPr>
            <a:r>
              <a:rPr lang="en-US" dirty="0" smtClean="0"/>
              <a:t>To utilize Deep Speaker Embeddings, one needs to:</a:t>
            </a:r>
          </a:p>
          <a:p>
            <a:r>
              <a:rPr lang="en-US" b="1" dirty="0" smtClean="0"/>
              <a:t>Data Preparation:</a:t>
            </a:r>
            <a:r>
              <a:rPr lang="en-US" dirty="0" smtClean="0"/>
              <a:t> Gather labeled audio data with speaker identities.</a:t>
            </a:r>
          </a:p>
          <a:p>
            <a:r>
              <a:rPr lang="en-US" b="1" dirty="0" smtClean="0"/>
              <a:t>Model Training:</a:t>
            </a:r>
            <a:r>
              <a:rPr lang="en-US" dirty="0" smtClean="0"/>
              <a:t> Train deep neural networks using the prepared data to generate speaker embeddings.</a:t>
            </a:r>
          </a:p>
          <a:p>
            <a:r>
              <a:rPr lang="en-US" b="1" dirty="0" smtClean="0"/>
              <a:t>Clustering/Comparison:</a:t>
            </a:r>
            <a:r>
              <a:rPr lang="en-US" dirty="0" smtClean="0"/>
              <a:t> Apply clustering algorithms or similarity measures to the embeddings for </a:t>
            </a:r>
            <a:r>
              <a:rPr lang="en-US" dirty="0" err="1" smtClean="0"/>
              <a:t>diarization</a:t>
            </a:r>
            <a:r>
              <a:rPr lang="en-US" dirty="0" smtClean="0"/>
              <a:t>.</a:t>
            </a:r>
          </a:p>
          <a:p>
            <a:endParaRPr lang="en-US" dirty="0" smtClean="0"/>
          </a:p>
          <a:p>
            <a:pPr>
              <a:buNone/>
            </a:pPr>
            <a:r>
              <a:rPr lang="en-US" b="1" dirty="0" smtClean="0"/>
              <a:t>Pros:</a:t>
            </a:r>
            <a:endParaRPr lang="en-US" dirty="0" smtClean="0"/>
          </a:p>
          <a:p>
            <a:r>
              <a:rPr lang="en-US" dirty="0" smtClean="0"/>
              <a:t>Offers state-of-the-art accuracy in speaker </a:t>
            </a:r>
            <a:r>
              <a:rPr lang="en-US" dirty="0" err="1" smtClean="0"/>
              <a:t>diarization</a:t>
            </a:r>
            <a:r>
              <a:rPr lang="en-US" dirty="0" smtClean="0"/>
              <a:t> tasks.</a:t>
            </a:r>
          </a:p>
          <a:p>
            <a:r>
              <a:rPr lang="en-US" dirty="0" smtClean="0"/>
              <a:t>Suitable for scenarios where precise speaker identity is crucial, such as forensic analysis or voice biometrics.</a:t>
            </a:r>
          </a:p>
          <a:p>
            <a:r>
              <a:rPr lang="en-US" dirty="0" smtClean="0"/>
              <a:t>High-dimensional embeddings can capture intricate speaker characteristics effectively.</a:t>
            </a:r>
          </a:p>
          <a:p>
            <a:pPr>
              <a:buNone/>
            </a:pPr>
            <a:r>
              <a:rPr lang="en-US" b="1" dirty="0" smtClean="0"/>
              <a:t>Cons:</a:t>
            </a:r>
            <a:endParaRPr lang="en-US" dirty="0" smtClean="0"/>
          </a:p>
          <a:p>
            <a:r>
              <a:rPr lang="en-US" dirty="0" smtClean="0"/>
              <a:t>Requires substantial labeled data for training accurate speaker embeddings.</a:t>
            </a:r>
          </a:p>
          <a:p>
            <a:r>
              <a:rPr lang="en-US" dirty="0" smtClean="0"/>
              <a:t>Training deep neural networks can be computationally intensive and time-consuming.</a:t>
            </a:r>
          </a:p>
          <a:p>
            <a:r>
              <a:rPr lang="en-US" dirty="0" smtClean="0"/>
              <a:t>Performance highly depends on the quality and diversity of the training data..</a:t>
            </a:r>
          </a:p>
          <a:p>
            <a:pPr>
              <a:buNone/>
            </a:pPr>
            <a:endParaRPr lang="en-US" dirty="0" smtClean="0"/>
          </a:p>
          <a:p>
            <a:pPr>
              <a:buNone/>
            </a:pPr>
            <a:r>
              <a:rPr lang="en-US" b="1" dirty="0" smtClean="0"/>
              <a:t>Cost:</a:t>
            </a:r>
          </a:p>
          <a:p>
            <a:pPr>
              <a:buNone/>
            </a:pPr>
            <a:r>
              <a:rPr lang="en-US" dirty="0" smtClean="0"/>
              <a:t>	 Involves expenses related to data labeling, computational resources for training deep networks, and potential costs associated with acquiring high-quality audio datasets. </a:t>
            </a:r>
            <a:r>
              <a:rPr lang="en" dirty="0" smtClean="0">
                <a:solidFill>
                  <a:schemeClr val="accent3"/>
                </a:solidFill>
              </a:rPr>
              <a:t/>
            </a:r>
            <a:br>
              <a:rPr lang="en" dirty="0" smtClean="0">
                <a:solidFill>
                  <a:schemeClr val="accent3"/>
                </a:solidFill>
              </a:rPr>
            </a:br>
            <a:endParaRPr dirty="0" smtClean="0">
              <a:solidFill>
                <a:schemeClr val="accent3"/>
              </a:solidFill>
            </a:endParaRPr>
          </a:p>
          <a:p>
            <a:pPr algn="just">
              <a:buNone/>
            </a:pPr>
            <a:endParaRPr lang="en-US" dirty="0" smtClean="0"/>
          </a:p>
          <a:p>
            <a:pPr algn="just">
              <a:buNone/>
            </a:pP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lvl="0"/>
            <a:r>
              <a:rPr lang="en-US" b="1" dirty="0" smtClean="0"/>
              <a:t>BERT-based  </a:t>
            </a:r>
            <a:r>
              <a:rPr lang="en-US" b="1" dirty="0" err="1" smtClean="0"/>
              <a:t>Diarization</a:t>
            </a:r>
            <a:endParaRPr dirty="0"/>
          </a:p>
        </p:txBody>
      </p:sp>
      <p:sp>
        <p:nvSpPr>
          <p:cNvPr id="422" name="Google Shape;422;p27"/>
          <p:cNvSpPr txBox="1">
            <a:spLocks noGrp="1"/>
          </p:cNvSpPr>
          <p:nvPr>
            <p:ph type="subTitle" idx="1"/>
          </p:nvPr>
        </p:nvSpPr>
        <p:spPr>
          <a:xfrm flipH="1">
            <a:off x="219641" y="996505"/>
            <a:ext cx="8808448" cy="4011767"/>
          </a:xfrm>
          <a:prstGeom prst="rect">
            <a:avLst/>
          </a:prstGeom>
        </p:spPr>
        <p:txBody>
          <a:bodyPr spcFirstLastPara="1" wrap="square" lIns="91425" tIns="234000" rIns="91425" bIns="0" numCol="1" anchor="ctr" anchorCtr="0">
            <a:noAutofit/>
          </a:bodyPr>
          <a:lstStyle/>
          <a:p>
            <a:pPr>
              <a:buNone/>
            </a:pPr>
            <a:r>
              <a:rPr lang="en-US" sz="1400" b="1" dirty="0" smtClean="0"/>
              <a:t>Introduction:</a:t>
            </a:r>
            <a:r>
              <a:rPr lang="en-US" sz="1400" dirty="0" smtClean="0"/>
              <a:t> </a:t>
            </a:r>
          </a:p>
          <a:p>
            <a:pPr>
              <a:buNone/>
            </a:pPr>
            <a:r>
              <a:rPr lang="en-US" sz="1400" dirty="0" smtClean="0"/>
              <a:t> 	</a:t>
            </a:r>
            <a:r>
              <a:rPr lang="en-US" dirty="0" smtClean="0"/>
              <a:t> BERT-based </a:t>
            </a:r>
            <a:r>
              <a:rPr lang="en-US" dirty="0" err="1" smtClean="0"/>
              <a:t>Diarization</a:t>
            </a:r>
            <a:r>
              <a:rPr lang="en-US" dirty="0" smtClean="0"/>
              <a:t> utilizes transformer-based models, like BERT, to understand contextual information and speaker relationships within audio data. It is a powerful technique for speaker </a:t>
            </a:r>
            <a:r>
              <a:rPr lang="en-US" dirty="0" err="1" smtClean="0"/>
              <a:t>diarization</a:t>
            </a:r>
            <a:r>
              <a:rPr lang="en-US" dirty="0" smtClean="0"/>
              <a:t> operating at the NLP-based level. By leveraging contextual embeddings, it achieves accurate </a:t>
            </a:r>
            <a:r>
              <a:rPr lang="en-US" dirty="0" err="1" smtClean="0"/>
              <a:t>diarization</a:t>
            </a:r>
            <a:r>
              <a:rPr lang="en-US" dirty="0" smtClean="0"/>
              <a:t> results, especially in handling overlapping speech and speaker transitions.</a:t>
            </a:r>
          </a:p>
          <a:p>
            <a:pPr>
              <a:buNone/>
            </a:pPr>
            <a:endParaRPr lang="en-US" dirty="0" smtClean="0"/>
          </a:p>
          <a:p>
            <a:pPr>
              <a:buNone/>
            </a:pPr>
            <a:r>
              <a:rPr lang="en-US" sz="1400" b="1" dirty="0" smtClean="0"/>
              <a:t>How to Use:</a:t>
            </a:r>
            <a:endParaRPr lang="en-US" sz="1400" dirty="0" smtClean="0"/>
          </a:p>
          <a:p>
            <a:pPr>
              <a:buNone/>
            </a:pPr>
            <a:r>
              <a:rPr lang="en-US" dirty="0" smtClean="0"/>
              <a:t>To employ BERT-based </a:t>
            </a:r>
            <a:r>
              <a:rPr lang="en-US" dirty="0" err="1" smtClean="0"/>
              <a:t>Diarization</a:t>
            </a:r>
            <a:r>
              <a:rPr lang="en-US" dirty="0" smtClean="0"/>
              <a:t>, one should:</a:t>
            </a:r>
          </a:p>
          <a:p>
            <a:r>
              <a:rPr lang="en-US" b="1" dirty="0" smtClean="0"/>
              <a:t>Data Preprocessing:</a:t>
            </a:r>
            <a:r>
              <a:rPr lang="en-US" dirty="0" smtClean="0"/>
              <a:t> Prepare audio data in suitable formats for BERT-like models.</a:t>
            </a:r>
          </a:p>
          <a:p>
            <a:r>
              <a:rPr lang="en-US" b="1" dirty="0" smtClean="0"/>
              <a:t>Model Training:</a:t>
            </a:r>
            <a:r>
              <a:rPr lang="en-US" dirty="0" smtClean="0"/>
              <a:t> Fine-tune the transformer-based models on labeled </a:t>
            </a:r>
            <a:r>
              <a:rPr lang="en-US" dirty="0" err="1" smtClean="0"/>
              <a:t>diarization</a:t>
            </a:r>
            <a:r>
              <a:rPr lang="en-US" dirty="0" smtClean="0"/>
              <a:t> datasets to achieve accurate speaker segmentation.</a:t>
            </a:r>
          </a:p>
          <a:p>
            <a:endParaRPr lang="en-US" dirty="0" smtClean="0"/>
          </a:p>
          <a:p>
            <a:pPr>
              <a:buNone/>
            </a:pPr>
            <a:r>
              <a:rPr lang="en-US" b="1" dirty="0" smtClean="0"/>
              <a:t>Pros:</a:t>
            </a:r>
            <a:endParaRPr lang="en-US" dirty="0" smtClean="0"/>
          </a:p>
          <a:p>
            <a:r>
              <a:rPr lang="en-US" dirty="0" smtClean="0"/>
              <a:t>Utilizes contextual information, improving accuracy in handling overlapping speech and speaker transitions.</a:t>
            </a:r>
          </a:p>
          <a:p>
            <a:r>
              <a:rPr lang="en-US" dirty="0" smtClean="0"/>
              <a:t>Robust against various audio conditions and background noise.</a:t>
            </a:r>
          </a:p>
          <a:p>
            <a:r>
              <a:rPr lang="en-US" dirty="0" smtClean="0"/>
              <a:t>Provides flexibility in model architecture and can be fine-tuned for specific </a:t>
            </a:r>
            <a:r>
              <a:rPr lang="en-US" dirty="0" err="1" smtClean="0"/>
              <a:t>diarization</a:t>
            </a:r>
            <a:r>
              <a:rPr lang="en-US" dirty="0" smtClean="0"/>
              <a:t> tasks.</a:t>
            </a:r>
          </a:p>
          <a:p>
            <a:pPr>
              <a:buNone/>
            </a:pPr>
            <a:r>
              <a:rPr lang="en-US" b="1" dirty="0" smtClean="0"/>
              <a:t>Cons:</a:t>
            </a:r>
            <a:endParaRPr lang="en-US" dirty="0" smtClean="0"/>
          </a:p>
          <a:p>
            <a:r>
              <a:rPr lang="en-US" dirty="0" smtClean="0"/>
              <a:t>Complexity in training and fine-tuning transformer-based models.</a:t>
            </a:r>
          </a:p>
          <a:p>
            <a:r>
              <a:rPr lang="en-US" dirty="0" smtClean="0"/>
              <a:t>Limited interpretability due to the complexity of the models.</a:t>
            </a:r>
          </a:p>
          <a:p>
            <a:pPr>
              <a:buNone/>
            </a:pPr>
            <a:endParaRPr lang="en-US" dirty="0" smtClean="0"/>
          </a:p>
          <a:p>
            <a:pPr>
              <a:buNone/>
            </a:pPr>
            <a:r>
              <a:rPr lang="en-US" b="1" dirty="0" smtClean="0"/>
              <a:t>Cost:</a:t>
            </a:r>
          </a:p>
          <a:p>
            <a:pPr>
              <a:buNone/>
            </a:pPr>
            <a:r>
              <a:rPr lang="en-US" dirty="0" smtClean="0"/>
              <a:t>	 Involves expenses related to computational resources for training and fine-tuning transformer models, data labeling, and dataset acquisition if using proprietary datasets.</a:t>
            </a:r>
            <a:r>
              <a:rPr lang="en" dirty="0" smtClean="0">
                <a:solidFill>
                  <a:schemeClr val="accent3"/>
                </a:solidFill>
              </a:rPr>
              <a:t/>
            </a:r>
            <a:br>
              <a:rPr lang="en" dirty="0" smtClean="0">
                <a:solidFill>
                  <a:schemeClr val="accent3"/>
                </a:solidFill>
              </a:rPr>
            </a:br>
            <a:endParaRPr dirty="0" smtClean="0">
              <a:solidFill>
                <a:schemeClr val="accent3"/>
              </a:solidFill>
            </a:endParaRPr>
          </a:p>
          <a:p>
            <a:pPr algn="just">
              <a:buNone/>
            </a:pPr>
            <a:endParaRPr lang="en-US" dirty="0" smtClean="0"/>
          </a:p>
          <a:p>
            <a:pPr algn="just">
              <a:buNone/>
            </a:pP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3606085" y="457300"/>
            <a:ext cx="5537915" cy="481200"/>
          </a:xfrm>
          <a:prstGeom prst="rect">
            <a:avLst/>
          </a:prstGeom>
        </p:spPr>
        <p:txBody>
          <a:bodyPr spcFirstLastPara="1" wrap="square" lIns="91425" tIns="91425" rIns="91425" bIns="91425" anchor="ctr" anchorCtr="0">
            <a:noAutofit/>
          </a:bodyPr>
          <a:lstStyle/>
          <a:p>
            <a:pPr lvl="0"/>
            <a:r>
              <a:rPr lang="en-US" b="1" dirty="0" smtClean="0"/>
              <a:t>Google  Cloud  Speech-to-Text API  with  Speaker  </a:t>
            </a:r>
            <a:r>
              <a:rPr lang="en-US" b="1" dirty="0" err="1" smtClean="0"/>
              <a:t>Diarization</a:t>
            </a:r>
            <a:endParaRPr dirty="0"/>
          </a:p>
        </p:txBody>
      </p:sp>
      <p:sp>
        <p:nvSpPr>
          <p:cNvPr id="422" name="Google Shape;422;p27"/>
          <p:cNvSpPr txBox="1">
            <a:spLocks noGrp="1"/>
          </p:cNvSpPr>
          <p:nvPr>
            <p:ph type="subTitle" idx="1"/>
          </p:nvPr>
        </p:nvSpPr>
        <p:spPr>
          <a:xfrm flipH="1">
            <a:off x="219641" y="996505"/>
            <a:ext cx="8808448" cy="4011767"/>
          </a:xfrm>
          <a:prstGeom prst="rect">
            <a:avLst/>
          </a:prstGeom>
        </p:spPr>
        <p:txBody>
          <a:bodyPr spcFirstLastPara="1" wrap="square" lIns="91425" tIns="234000" rIns="91425" bIns="0" numCol="1" anchor="ctr" anchorCtr="0">
            <a:noAutofit/>
          </a:bodyPr>
          <a:lstStyle/>
          <a:p>
            <a:pPr>
              <a:buNone/>
            </a:pPr>
            <a:r>
              <a:rPr lang="en-US" sz="1400" b="1" dirty="0" smtClean="0"/>
              <a:t>Introduction:</a:t>
            </a:r>
            <a:r>
              <a:rPr lang="en-US" sz="1400" dirty="0" smtClean="0"/>
              <a:t> </a:t>
            </a:r>
          </a:p>
          <a:p>
            <a:pPr>
              <a:buNone/>
            </a:pPr>
            <a:r>
              <a:rPr lang="en-US" sz="1400" dirty="0" smtClean="0"/>
              <a:t> 	</a:t>
            </a:r>
            <a:r>
              <a:rPr lang="en-US" dirty="0" smtClean="0"/>
              <a:t> Google Cloud Speech-to-Text API offers speaker </a:t>
            </a:r>
            <a:r>
              <a:rPr lang="en-US" dirty="0" err="1" smtClean="0"/>
              <a:t>diarization</a:t>
            </a:r>
            <a:r>
              <a:rPr lang="en-US" dirty="0" smtClean="0"/>
              <a:t> as part of its comprehensive speech recognition services. It operates at an NLP-based level, leveraging Google's advanced language processing capabilities for accurate speaker identification.</a:t>
            </a:r>
            <a:endParaRPr lang="en-US" sz="1400" dirty="0" smtClean="0"/>
          </a:p>
          <a:p>
            <a:pPr>
              <a:buNone/>
            </a:pPr>
            <a:endParaRPr lang="en-US" dirty="0" smtClean="0"/>
          </a:p>
          <a:p>
            <a:pPr>
              <a:buNone/>
            </a:pPr>
            <a:r>
              <a:rPr lang="en-US" sz="1400" b="1" dirty="0" smtClean="0"/>
              <a:t>How to Use:</a:t>
            </a:r>
            <a:endParaRPr lang="en-US" sz="1400" dirty="0" smtClean="0"/>
          </a:p>
          <a:p>
            <a:r>
              <a:rPr lang="en-US" dirty="0" smtClean="0"/>
              <a:t>Users can access Google Cloud Speech-to-Text API and enable speaker </a:t>
            </a:r>
            <a:r>
              <a:rPr lang="en-US" dirty="0" err="1" smtClean="0"/>
              <a:t>diarization</a:t>
            </a:r>
            <a:r>
              <a:rPr lang="en-US" dirty="0" smtClean="0"/>
              <a:t> features to process audio recordings. By making API calls, developers can obtain transcriptions annotated with speaker labels, facilitating easy identification of speakers.</a:t>
            </a:r>
          </a:p>
          <a:p>
            <a:pPr>
              <a:buNone/>
            </a:pPr>
            <a:endParaRPr lang="en-US" dirty="0" smtClean="0"/>
          </a:p>
          <a:p>
            <a:pPr>
              <a:buNone/>
            </a:pPr>
            <a:r>
              <a:rPr lang="en-US" b="1" dirty="0" smtClean="0"/>
              <a:t>Pros:</a:t>
            </a:r>
            <a:endParaRPr lang="en-US" dirty="0" smtClean="0"/>
          </a:p>
          <a:p>
            <a:r>
              <a:rPr lang="en-US" dirty="0" smtClean="0"/>
              <a:t>High accuracy in speaker </a:t>
            </a:r>
            <a:r>
              <a:rPr lang="en-US" dirty="0" err="1" smtClean="0"/>
              <a:t>diarization</a:t>
            </a:r>
            <a:r>
              <a:rPr lang="en-US" dirty="0" smtClean="0"/>
              <a:t>, powered by Google's robust NLP algorithms.</a:t>
            </a:r>
          </a:p>
          <a:p>
            <a:r>
              <a:rPr lang="en-US" dirty="0" smtClean="0"/>
              <a:t>Scalability and reliability provided by Google Cloud infrastructure.</a:t>
            </a:r>
          </a:p>
          <a:p>
            <a:r>
              <a:rPr lang="en-US" dirty="0" smtClean="0"/>
              <a:t>Integration with other Google Cloud services, enabling seamless data processing pipelines.</a:t>
            </a:r>
          </a:p>
          <a:p>
            <a:pPr>
              <a:buNone/>
            </a:pPr>
            <a:r>
              <a:rPr lang="en-US" b="1" dirty="0" smtClean="0"/>
              <a:t>Cons:</a:t>
            </a:r>
            <a:endParaRPr lang="en-US" dirty="0" smtClean="0"/>
          </a:p>
          <a:p>
            <a:r>
              <a:rPr lang="en-US" dirty="0" smtClean="0"/>
              <a:t>Costs associated with API usage, based on the volume of processed audio data.</a:t>
            </a:r>
          </a:p>
          <a:p>
            <a:r>
              <a:rPr lang="en-US" dirty="0" smtClean="0"/>
              <a:t>Requires understanding of Google Cloud platform and API authentication mechanisms.</a:t>
            </a:r>
          </a:p>
          <a:p>
            <a:pPr>
              <a:buNone/>
            </a:pPr>
            <a:endParaRPr lang="en-US" dirty="0" smtClean="0"/>
          </a:p>
          <a:p>
            <a:pPr>
              <a:buNone/>
            </a:pPr>
            <a:r>
              <a:rPr lang="en-US" b="1" dirty="0" smtClean="0"/>
              <a:t>Cost:</a:t>
            </a:r>
          </a:p>
          <a:p>
            <a:pPr>
              <a:buNone/>
            </a:pPr>
            <a:r>
              <a:rPr lang="en-US" dirty="0" smtClean="0"/>
              <a:t>	 Google Cloud Speech-to-Text API pricing is based on the number of processed audio minutes. Users should refer to Google Cloud's official pricing documentation for detailed cost information. </a:t>
            </a:r>
            <a:r>
              <a:rPr lang="en" dirty="0" smtClean="0">
                <a:solidFill>
                  <a:schemeClr val="accent3"/>
                </a:solidFill>
              </a:rPr>
              <a:t/>
            </a:r>
            <a:br>
              <a:rPr lang="en" dirty="0" smtClean="0">
                <a:solidFill>
                  <a:schemeClr val="accent3"/>
                </a:solidFill>
              </a:rPr>
            </a:br>
            <a:endParaRPr dirty="0" smtClean="0">
              <a:solidFill>
                <a:schemeClr val="accent3"/>
              </a:solidFill>
            </a:endParaRPr>
          </a:p>
          <a:p>
            <a:pPr algn="just">
              <a:buNone/>
            </a:pPr>
            <a:endParaRPr lang="en-US" dirty="0" smtClean="0"/>
          </a:p>
          <a:p>
            <a:pPr algn="just">
              <a:buNone/>
            </a:pPr>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lvl="0"/>
            <a:r>
              <a:rPr lang="en-US" b="1" dirty="0" err="1" smtClean="0"/>
              <a:t>SpaCy</a:t>
            </a:r>
            <a:r>
              <a:rPr lang="en-US" b="1" dirty="0" smtClean="0"/>
              <a:t>  Speaker  </a:t>
            </a:r>
            <a:r>
              <a:rPr lang="en-US" b="1" dirty="0" err="1" smtClean="0"/>
              <a:t>Diarization</a:t>
            </a:r>
            <a:endParaRPr dirty="0"/>
          </a:p>
        </p:txBody>
      </p:sp>
      <p:sp>
        <p:nvSpPr>
          <p:cNvPr id="422" name="Google Shape;422;p27"/>
          <p:cNvSpPr txBox="1">
            <a:spLocks noGrp="1"/>
          </p:cNvSpPr>
          <p:nvPr>
            <p:ph type="subTitle" idx="1"/>
          </p:nvPr>
        </p:nvSpPr>
        <p:spPr>
          <a:xfrm flipH="1">
            <a:off x="219641" y="996505"/>
            <a:ext cx="8808448" cy="4011767"/>
          </a:xfrm>
          <a:prstGeom prst="rect">
            <a:avLst/>
          </a:prstGeom>
        </p:spPr>
        <p:txBody>
          <a:bodyPr spcFirstLastPara="1" wrap="square" lIns="91425" tIns="234000" rIns="91425" bIns="0" numCol="1" anchor="ctr" anchorCtr="0">
            <a:noAutofit/>
          </a:bodyPr>
          <a:lstStyle/>
          <a:p>
            <a:pPr>
              <a:buNone/>
            </a:pPr>
            <a:r>
              <a:rPr lang="en-US" sz="1400" b="1" dirty="0" smtClean="0"/>
              <a:t>Introduction:</a:t>
            </a:r>
            <a:r>
              <a:rPr lang="en-US" sz="1400" dirty="0" smtClean="0"/>
              <a:t> </a:t>
            </a:r>
          </a:p>
          <a:p>
            <a:pPr>
              <a:buNone/>
            </a:pPr>
            <a:r>
              <a:rPr lang="en-US" sz="1400" dirty="0" smtClean="0"/>
              <a:t> 	</a:t>
            </a:r>
            <a:r>
              <a:rPr lang="en-US" dirty="0" smtClean="0"/>
              <a:t> </a:t>
            </a:r>
            <a:r>
              <a:rPr lang="en-US" dirty="0" err="1" smtClean="0"/>
              <a:t>SpaCy</a:t>
            </a:r>
            <a:r>
              <a:rPr lang="en-US" dirty="0" smtClean="0"/>
              <a:t>, a popular natural language processing (NLP) library, offers an efficient and accurate speaker </a:t>
            </a:r>
            <a:r>
              <a:rPr lang="en-US" dirty="0" err="1" smtClean="0"/>
              <a:t>diarization</a:t>
            </a:r>
            <a:r>
              <a:rPr lang="en-US" dirty="0" smtClean="0"/>
              <a:t> feature. It operates at an NLP-based level, utilizing advanced language processing techniques to identify speakers in a conversation.</a:t>
            </a:r>
            <a:endParaRPr lang="en-US" sz="1400" dirty="0" smtClean="0"/>
          </a:p>
          <a:p>
            <a:pPr>
              <a:buNone/>
            </a:pPr>
            <a:endParaRPr lang="en-US" dirty="0" smtClean="0"/>
          </a:p>
          <a:p>
            <a:pPr>
              <a:buNone/>
            </a:pPr>
            <a:r>
              <a:rPr lang="en-US" sz="1400" b="1" dirty="0" smtClean="0"/>
              <a:t>How to Use:</a:t>
            </a:r>
            <a:endParaRPr lang="en-US" sz="1400" dirty="0" smtClean="0"/>
          </a:p>
          <a:p>
            <a:r>
              <a:rPr lang="en-US" dirty="0" smtClean="0"/>
              <a:t>Developers can integrate </a:t>
            </a:r>
            <a:r>
              <a:rPr lang="en-US" dirty="0" err="1" smtClean="0"/>
              <a:t>SpaCy's</a:t>
            </a:r>
            <a:r>
              <a:rPr lang="en-US" dirty="0" smtClean="0"/>
              <a:t> speaker </a:t>
            </a:r>
            <a:r>
              <a:rPr lang="en-US" dirty="0" err="1" smtClean="0"/>
              <a:t>diarization</a:t>
            </a:r>
            <a:r>
              <a:rPr lang="en-US" dirty="0" smtClean="0"/>
              <a:t> capabilities by leveraging its pre-trained models and APIs. By utilizing </a:t>
            </a:r>
            <a:r>
              <a:rPr lang="en-US" dirty="0" err="1" smtClean="0"/>
              <a:t>SpaCy's</a:t>
            </a:r>
            <a:r>
              <a:rPr lang="en-US" dirty="0" smtClean="0"/>
              <a:t> NLP functionalities, users can extract speaker information from textual conversations.</a:t>
            </a:r>
          </a:p>
          <a:p>
            <a:endParaRPr lang="en-US" dirty="0" smtClean="0"/>
          </a:p>
          <a:p>
            <a:pPr>
              <a:buNone/>
            </a:pPr>
            <a:r>
              <a:rPr lang="en-US" b="1" dirty="0" smtClean="0"/>
              <a:t>Pros:</a:t>
            </a:r>
            <a:endParaRPr lang="en-US" dirty="0" smtClean="0"/>
          </a:p>
          <a:p>
            <a:r>
              <a:rPr lang="en-US" dirty="0" smtClean="0"/>
              <a:t>Seamless integration with </a:t>
            </a:r>
            <a:r>
              <a:rPr lang="en-US" dirty="0" err="1" smtClean="0"/>
              <a:t>SpaCy's</a:t>
            </a:r>
            <a:r>
              <a:rPr lang="en-US" dirty="0" smtClean="0"/>
              <a:t> existing NLP features.</a:t>
            </a:r>
          </a:p>
          <a:p>
            <a:r>
              <a:rPr lang="en-US" dirty="0" smtClean="0"/>
              <a:t>Utilizes linguistic patterns and contextual information for speaker identification.</a:t>
            </a:r>
          </a:p>
          <a:p>
            <a:r>
              <a:rPr lang="en-US" dirty="0" smtClean="0"/>
              <a:t>Provides detailed speaker attributes, enhancing the understanding of conversation dynamics.</a:t>
            </a:r>
          </a:p>
          <a:p>
            <a:pPr>
              <a:buNone/>
            </a:pPr>
            <a:r>
              <a:rPr lang="en-US" b="1" dirty="0" smtClean="0"/>
              <a:t>Cons:</a:t>
            </a:r>
            <a:endParaRPr lang="en-US" dirty="0" smtClean="0"/>
          </a:p>
          <a:p>
            <a:r>
              <a:rPr lang="en-US" dirty="0" smtClean="0"/>
              <a:t>Dependency on </a:t>
            </a:r>
            <a:r>
              <a:rPr lang="en-US" dirty="0" err="1" smtClean="0"/>
              <a:t>SpaCy</a:t>
            </a:r>
            <a:r>
              <a:rPr lang="en-US" dirty="0" smtClean="0"/>
              <a:t> library, requiring users to be familiar with its ecosystem.</a:t>
            </a:r>
          </a:p>
          <a:p>
            <a:r>
              <a:rPr lang="en-US" dirty="0" smtClean="0"/>
              <a:t>Accuracy might be influenced by the complexity and diversity of language used in conversations.</a:t>
            </a:r>
          </a:p>
          <a:p>
            <a:pPr>
              <a:buNone/>
            </a:pPr>
            <a:endParaRPr lang="en-US" dirty="0" smtClean="0"/>
          </a:p>
          <a:p>
            <a:pPr>
              <a:buNone/>
            </a:pPr>
            <a:r>
              <a:rPr lang="en-US" b="1" dirty="0" smtClean="0"/>
              <a:t>Cost:</a:t>
            </a:r>
          </a:p>
          <a:p>
            <a:pPr>
              <a:buNone/>
            </a:pPr>
            <a:r>
              <a:rPr lang="en-US" dirty="0" smtClean="0"/>
              <a:t>	 </a:t>
            </a:r>
            <a:r>
              <a:rPr lang="en-US" dirty="0" err="1" smtClean="0"/>
              <a:t>SpaCy</a:t>
            </a:r>
            <a:r>
              <a:rPr lang="en-US" dirty="0" smtClean="0"/>
              <a:t> is an open-source library, making it cost-effective for users. However, users might need to invest time and resources in training custom models for specific use cases.</a:t>
            </a:r>
            <a:endParaRPr dirty="0" smtClean="0">
              <a:solidFill>
                <a:schemeClr val="accent3"/>
              </a:solidFill>
            </a:endParaRPr>
          </a:p>
          <a:p>
            <a:pPr algn="just">
              <a:buNone/>
            </a:pPr>
            <a:endParaRPr lang="en-US" dirty="0" smtClean="0"/>
          </a:p>
          <a:p>
            <a:pPr algn="just">
              <a:buNone/>
            </a:pP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lvl="0"/>
            <a:r>
              <a:rPr lang="en-US" b="1" dirty="0" smtClean="0"/>
              <a:t>CONCLUSION</a:t>
            </a:r>
            <a:endParaRPr dirty="0"/>
          </a:p>
        </p:txBody>
      </p:sp>
      <p:sp>
        <p:nvSpPr>
          <p:cNvPr id="422" name="Google Shape;422;p27"/>
          <p:cNvSpPr txBox="1">
            <a:spLocks noGrp="1"/>
          </p:cNvSpPr>
          <p:nvPr>
            <p:ph type="subTitle" idx="1"/>
          </p:nvPr>
        </p:nvSpPr>
        <p:spPr>
          <a:xfrm flipH="1">
            <a:off x="431440" y="996505"/>
            <a:ext cx="8133010" cy="4011767"/>
          </a:xfrm>
          <a:prstGeom prst="rect">
            <a:avLst/>
          </a:prstGeom>
        </p:spPr>
        <p:txBody>
          <a:bodyPr spcFirstLastPara="1" wrap="square" lIns="91425" tIns="234000" rIns="91425" bIns="0" numCol="1" anchor="ctr" anchorCtr="0">
            <a:noAutofit/>
          </a:bodyPr>
          <a:lstStyle/>
          <a:p>
            <a:pPr algn="just">
              <a:buFont typeface="Arial" pitchFamily="34" charset="0"/>
              <a:buChar char="•"/>
            </a:pPr>
            <a:r>
              <a:rPr lang="en-US" sz="1300" dirty="0" smtClean="0"/>
              <a:t>In the journey of exploring speaker </a:t>
            </a:r>
            <a:r>
              <a:rPr lang="en-US" sz="1300" dirty="0" err="1" smtClean="0"/>
              <a:t>diarization</a:t>
            </a:r>
            <a:r>
              <a:rPr lang="en-US" sz="1300" dirty="0" smtClean="0"/>
              <a:t> techniques, we ventured into the realms of both audio-based tonal analysis and NLP-based contextual understanding. Through rigorous research and evaluation, we identified several powerful solutions</a:t>
            </a:r>
          </a:p>
          <a:p>
            <a:pPr algn="just">
              <a:buFont typeface="Arial" pitchFamily="34" charset="0"/>
              <a:buChar char="•"/>
            </a:pPr>
            <a:endParaRPr lang="en-US" sz="1300" dirty="0" smtClean="0"/>
          </a:p>
          <a:p>
            <a:pPr algn="just">
              <a:buFont typeface="Arial" pitchFamily="34" charset="0"/>
              <a:buChar char="•"/>
            </a:pPr>
            <a:r>
              <a:rPr lang="en-US" sz="1300" dirty="0" smtClean="0"/>
              <a:t>Each solution presents its unique advantages and challenges, catering to diverse </a:t>
            </a:r>
            <a:r>
              <a:rPr lang="en-US" sz="1300" dirty="0" err="1" smtClean="0"/>
              <a:t>diarization</a:t>
            </a:r>
            <a:r>
              <a:rPr lang="en-US" sz="1300" dirty="0" smtClean="0"/>
              <a:t> needs. By considering factors such as data volume, computational resources, and the complexity of the task, we were able to make informed decisions.</a:t>
            </a:r>
          </a:p>
          <a:p>
            <a:pPr algn="just">
              <a:buFont typeface="Arial" pitchFamily="34" charset="0"/>
              <a:buChar char="•"/>
            </a:pPr>
            <a:endParaRPr lang="en-US" sz="1300" dirty="0" smtClean="0"/>
          </a:p>
          <a:p>
            <a:pPr algn="just">
              <a:buFont typeface="Arial" pitchFamily="34" charset="0"/>
              <a:buChar char="•"/>
            </a:pPr>
            <a:r>
              <a:rPr lang="en-US" sz="1300" dirty="0" smtClean="0"/>
              <a:t>In conclusion, our exploration underscores the significance of selecting the right </a:t>
            </a:r>
            <a:r>
              <a:rPr lang="en-US" sz="1300" dirty="0" err="1" smtClean="0"/>
              <a:t>diarization</a:t>
            </a:r>
            <a:r>
              <a:rPr lang="en-US" sz="1300" dirty="0" smtClean="0"/>
              <a:t> approach tailored to specific requirements. By combining the strengths of audio-based and NLP-based methods, we have laid the foundation for impactful applications in fields like forensics, call center analytics, and beyond. The journey doesn’t end here; continuous advancements in these technologies will open new avenues, further refining the landscape of speaker </a:t>
            </a:r>
            <a:r>
              <a:rPr lang="en-US" sz="1300" dirty="0" err="1" smtClean="0"/>
              <a:t>diarization</a:t>
            </a:r>
            <a:r>
              <a:rPr lang="en-US" sz="1300" dirty="0" smtClean="0"/>
              <a:t>.</a:t>
            </a:r>
          </a:p>
          <a:p>
            <a:pPr algn="just">
              <a:buNone/>
            </a:pPr>
            <a:endParaRPr lang="en-US" dirty="0" smtClean="0"/>
          </a:p>
          <a:p>
            <a:pPr algn="just">
              <a:buNone/>
            </a:pP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530"/>
        <p:cNvGrpSpPr/>
        <p:nvPr/>
      </p:nvGrpSpPr>
      <p:grpSpPr>
        <a:xfrm>
          <a:off x="0" y="0"/>
          <a:ext cx="0" cy="0"/>
          <a:chOff x="0" y="0"/>
          <a:chExt cx="0" cy="0"/>
        </a:xfrm>
      </p:grpSpPr>
      <p:grpSp>
        <p:nvGrpSpPr>
          <p:cNvPr id="2531" name="Google Shape;2531;p46"/>
          <p:cNvGrpSpPr/>
          <p:nvPr/>
        </p:nvGrpSpPr>
        <p:grpSpPr>
          <a:xfrm>
            <a:off x="4237331" y="1731885"/>
            <a:ext cx="1090502" cy="1018186"/>
            <a:chOff x="4694531" y="2250235"/>
            <a:chExt cx="1090502" cy="1018186"/>
          </a:xfrm>
        </p:grpSpPr>
        <p:sp>
          <p:nvSpPr>
            <p:cNvPr id="2532" name="Google Shape;2532;p4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 name="Google Shape;2536;p46"/>
          <p:cNvSpPr txBox="1">
            <a:spLocks noGrp="1"/>
          </p:cNvSpPr>
          <p:nvPr>
            <p:ph type="ctrTitle"/>
          </p:nvPr>
        </p:nvSpPr>
        <p:spPr>
          <a:xfrm>
            <a:off x="557015" y="-662383"/>
            <a:ext cx="3248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THANK YOU</a:t>
            </a:r>
            <a:endParaRPr dirty="0"/>
          </a:p>
        </p:txBody>
      </p:sp>
      <p:sp>
        <p:nvSpPr>
          <p:cNvPr id="2537" name="Google Shape;2537;p46"/>
          <p:cNvSpPr txBox="1">
            <a:spLocks noGrp="1"/>
          </p:cNvSpPr>
          <p:nvPr>
            <p:ph type="subTitle" idx="1"/>
          </p:nvPr>
        </p:nvSpPr>
        <p:spPr>
          <a:xfrm>
            <a:off x="833911" y="1947275"/>
            <a:ext cx="3326700" cy="3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Thank you for being here at last.</a:t>
            </a:r>
          </a:p>
          <a:p>
            <a:pPr marL="0" lvl="0" indent="0" algn="l" rtl="0">
              <a:spcBef>
                <a:spcPts val="0"/>
              </a:spcBef>
              <a:spcAft>
                <a:spcPts val="0"/>
              </a:spcAft>
              <a:buClr>
                <a:schemeClr val="dk1"/>
              </a:buClr>
              <a:buSzPts val="1100"/>
              <a:buFont typeface="Arial"/>
              <a:buNone/>
            </a:pPr>
            <a:r>
              <a:rPr lang="en-US" dirty="0" smtClean="0"/>
              <a:t>RAHUL KUMAR</a:t>
            </a:r>
            <a:endParaRPr dirty="0"/>
          </a:p>
          <a:p>
            <a:pPr marL="0" lvl="0" indent="0" algn="l" rtl="0">
              <a:spcBef>
                <a:spcPts val="0"/>
              </a:spcBef>
              <a:spcAft>
                <a:spcPts val="0"/>
              </a:spcAft>
              <a:buClr>
                <a:schemeClr val="dk1"/>
              </a:buClr>
              <a:buSzPts val="1100"/>
              <a:buFont typeface="Arial"/>
              <a:buNone/>
            </a:pPr>
            <a:r>
              <a:rPr lang="en" dirty="0" smtClean="0"/>
              <a:t>rahulkrgupta18032003@gmail.com</a:t>
            </a:r>
            <a:endParaRPr dirty="0"/>
          </a:p>
          <a:p>
            <a:pPr marL="0" lvl="0" indent="0" algn="l" rtl="0">
              <a:spcBef>
                <a:spcPts val="0"/>
              </a:spcBef>
              <a:spcAft>
                <a:spcPts val="0"/>
              </a:spcAft>
              <a:buClr>
                <a:schemeClr val="dk1"/>
              </a:buClr>
              <a:buSzPts val="1100"/>
              <a:buFont typeface="Arial"/>
              <a:buNone/>
            </a:pPr>
            <a:r>
              <a:rPr lang="en" dirty="0"/>
              <a:t>+91  </a:t>
            </a:r>
            <a:r>
              <a:rPr lang="en" dirty="0" smtClean="0"/>
              <a:t>7321935296</a:t>
            </a:r>
            <a:endParaRPr dirty="0"/>
          </a:p>
          <a:p>
            <a:pPr marL="0" lvl="0" indent="0" algn="l" rtl="0">
              <a:spcBef>
                <a:spcPts val="0"/>
              </a:spcBef>
              <a:spcAft>
                <a:spcPts val="0"/>
              </a:spcAft>
              <a:buNone/>
            </a:pPr>
            <a:r>
              <a:rPr lang="en" dirty="0" smtClean="0"/>
              <a:t>CCBP 4.0 Academy Student</a:t>
            </a:r>
          </a:p>
          <a:p>
            <a:pPr marL="0" lvl="0" indent="0" algn="l" rtl="0">
              <a:spcBef>
                <a:spcPts val="0"/>
              </a:spcBef>
              <a:spcAft>
                <a:spcPts val="0"/>
              </a:spcAft>
              <a:buNone/>
            </a:pPr>
            <a:r>
              <a:rPr lang="en" dirty="0" smtClean="0"/>
              <a:t>Pursuing B</a:t>
            </a:r>
            <a:r>
              <a:rPr lang="en-US" dirty="0" smtClean="0"/>
              <a:t>t</a:t>
            </a:r>
            <a:r>
              <a:rPr lang="en" dirty="0" smtClean="0"/>
              <a:t>ech @ ITS E</a:t>
            </a:r>
            <a:r>
              <a:rPr lang="en-US" dirty="0" smtClean="0"/>
              <a:t>n</a:t>
            </a:r>
            <a:r>
              <a:rPr lang="en" dirty="0" smtClean="0"/>
              <a:t>gineering College, </a:t>
            </a:r>
          </a:p>
          <a:p>
            <a:pPr marL="0" lvl="0" indent="0" algn="l" rtl="0">
              <a:spcBef>
                <a:spcPts val="0"/>
              </a:spcBef>
              <a:spcAft>
                <a:spcPts val="0"/>
              </a:spcAft>
              <a:buNone/>
            </a:pPr>
            <a:r>
              <a:rPr lang="en" dirty="0" smtClean="0"/>
              <a:t>Greater Noida</a:t>
            </a:r>
            <a:endParaRPr dirty="0"/>
          </a:p>
        </p:txBody>
      </p:sp>
      <p:grpSp>
        <p:nvGrpSpPr>
          <p:cNvPr id="2538" name="Google Shape;2538;p46"/>
          <p:cNvGrpSpPr/>
          <p:nvPr/>
        </p:nvGrpSpPr>
        <p:grpSpPr>
          <a:xfrm rot="756199">
            <a:off x="8106510" y="1734345"/>
            <a:ext cx="502396" cy="423275"/>
            <a:chOff x="2681574" y="1237063"/>
            <a:chExt cx="340338" cy="314998"/>
          </a:xfrm>
        </p:grpSpPr>
        <p:sp>
          <p:nvSpPr>
            <p:cNvPr id="2539" name="Google Shape;2539;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3" name="Google Shape;2543;p46"/>
          <p:cNvGrpSpPr/>
          <p:nvPr/>
        </p:nvGrpSpPr>
        <p:grpSpPr>
          <a:xfrm>
            <a:off x="6472501" y="1281478"/>
            <a:ext cx="1000385" cy="883233"/>
            <a:chOff x="6472501" y="1326053"/>
            <a:chExt cx="1000385" cy="883233"/>
          </a:xfrm>
        </p:grpSpPr>
        <p:sp>
          <p:nvSpPr>
            <p:cNvPr id="2544" name="Google Shape;2544;p46"/>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46"/>
          <p:cNvGrpSpPr/>
          <p:nvPr/>
        </p:nvGrpSpPr>
        <p:grpSpPr>
          <a:xfrm>
            <a:off x="6256625" y="936264"/>
            <a:ext cx="546250" cy="503056"/>
            <a:chOff x="6256625" y="616414"/>
            <a:chExt cx="546250" cy="503056"/>
          </a:xfrm>
        </p:grpSpPr>
        <p:sp>
          <p:nvSpPr>
            <p:cNvPr id="2549" name="Google Shape;2549;p46"/>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 name="Google Shape;2553;p46"/>
          <p:cNvGrpSpPr/>
          <p:nvPr/>
        </p:nvGrpSpPr>
        <p:grpSpPr>
          <a:xfrm flipH="1">
            <a:off x="7934272" y="3156168"/>
            <a:ext cx="921144" cy="1561106"/>
            <a:chOff x="4321997" y="3141168"/>
            <a:chExt cx="921144" cy="1561106"/>
          </a:xfrm>
        </p:grpSpPr>
        <p:sp>
          <p:nvSpPr>
            <p:cNvPr id="2554" name="Google Shape;2554;p46"/>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6"/>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46"/>
          <p:cNvGrpSpPr/>
          <p:nvPr/>
        </p:nvGrpSpPr>
        <p:grpSpPr>
          <a:xfrm>
            <a:off x="4980432" y="915866"/>
            <a:ext cx="773384" cy="715644"/>
            <a:chOff x="2681574" y="1237063"/>
            <a:chExt cx="340338" cy="314998"/>
          </a:xfrm>
        </p:grpSpPr>
        <p:sp>
          <p:nvSpPr>
            <p:cNvPr id="2561" name="Google Shape;2561;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5" name="Google Shape;2565;p46"/>
          <p:cNvGrpSpPr/>
          <p:nvPr/>
        </p:nvGrpSpPr>
        <p:grpSpPr>
          <a:xfrm>
            <a:off x="4534350" y="4713051"/>
            <a:ext cx="4600713" cy="150450"/>
            <a:chOff x="0" y="4397412"/>
            <a:chExt cx="4600713" cy="150450"/>
          </a:xfrm>
        </p:grpSpPr>
        <p:sp>
          <p:nvSpPr>
            <p:cNvPr id="2566" name="Google Shape;2566;p46"/>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1" name="Google Shape;2571;p46"/>
          <p:cNvGrpSpPr/>
          <p:nvPr/>
        </p:nvGrpSpPr>
        <p:grpSpPr>
          <a:xfrm rot="-721003">
            <a:off x="4854784" y="1530565"/>
            <a:ext cx="1961438" cy="2825117"/>
            <a:chOff x="4937611" y="1161749"/>
            <a:chExt cx="1961412" cy="2825079"/>
          </a:xfrm>
        </p:grpSpPr>
        <p:sp>
          <p:nvSpPr>
            <p:cNvPr id="2572" name="Google Shape;2572;p46"/>
            <p:cNvSpPr/>
            <p:nvPr/>
          </p:nvSpPr>
          <p:spPr>
            <a:xfrm>
              <a:off x="5456776" y="1161749"/>
              <a:ext cx="1117961" cy="499117"/>
            </a:xfrm>
            <a:custGeom>
              <a:avLst/>
              <a:gdLst/>
              <a:ahLst/>
              <a:cxnLst/>
              <a:rect l="l" t="t" r="r" b="b"/>
              <a:pathLst>
                <a:path w="34909" h="15584" extrusionOk="0">
                  <a:moveTo>
                    <a:pt x="1" y="0"/>
                  </a:moveTo>
                  <a:cubicBezTo>
                    <a:pt x="8550" y="5252"/>
                    <a:pt x="8348" y="15583"/>
                    <a:pt x="8348" y="15583"/>
                  </a:cubicBezTo>
                  <a:lnTo>
                    <a:pt x="34909" y="15583"/>
                  </a:lnTo>
                  <a:cubicBezTo>
                    <a:pt x="34846" y="6279"/>
                    <a:pt x="27099" y="0"/>
                    <a:pt x="2709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5815749" y="1280498"/>
              <a:ext cx="442746" cy="3875"/>
            </a:xfrm>
            <a:custGeom>
              <a:avLst/>
              <a:gdLst/>
              <a:ahLst/>
              <a:cxnLst/>
              <a:rect l="l" t="t" r="r" b="b"/>
              <a:pathLst>
                <a:path w="13825" h="121" extrusionOk="0">
                  <a:moveTo>
                    <a:pt x="6910" y="1"/>
                  </a:moveTo>
                  <a:cubicBezTo>
                    <a:pt x="3093" y="1"/>
                    <a:pt x="1" y="27"/>
                    <a:pt x="1" y="61"/>
                  </a:cubicBezTo>
                  <a:cubicBezTo>
                    <a:pt x="1" y="94"/>
                    <a:pt x="3093" y="120"/>
                    <a:pt x="6910" y="120"/>
                  </a:cubicBezTo>
                  <a:cubicBezTo>
                    <a:pt x="10728" y="120"/>
                    <a:pt x="13825" y="94"/>
                    <a:pt x="13825" y="61"/>
                  </a:cubicBezTo>
                  <a:cubicBezTo>
                    <a:pt x="13825" y="27"/>
                    <a:pt x="10728" y="1"/>
                    <a:pt x="69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5766462" y="1340321"/>
              <a:ext cx="586762" cy="3875"/>
            </a:xfrm>
            <a:custGeom>
              <a:avLst/>
              <a:gdLst/>
              <a:ahLst/>
              <a:cxnLst/>
              <a:rect l="l" t="t" r="r" b="b"/>
              <a:pathLst>
                <a:path w="18322" h="121" extrusionOk="0">
                  <a:moveTo>
                    <a:pt x="9159" y="0"/>
                  </a:moveTo>
                  <a:cubicBezTo>
                    <a:pt x="4102" y="0"/>
                    <a:pt x="1" y="27"/>
                    <a:pt x="1" y="60"/>
                  </a:cubicBezTo>
                  <a:cubicBezTo>
                    <a:pt x="1" y="94"/>
                    <a:pt x="4102" y="120"/>
                    <a:pt x="9159" y="120"/>
                  </a:cubicBezTo>
                  <a:cubicBezTo>
                    <a:pt x="14221" y="120"/>
                    <a:pt x="18322" y="94"/>
                    <a:pt x="18322" y="60"/>
                  </a:cubicBezTo>
                  <a:cubicBezTo>
                    <a:pt x="18322" y="27"/>
                    <a:pt x="14221" y="0"/>
                    <a:pt x="9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a:off x="5815749" y="1491737"/>
              <a:ext cx="586762" cy="4003"/>
            </a:xfrm>
            <a:custGeom>
              <a:avLst/>
              <a:gdLst/>
              <a:ahLst/>
              <a:cxnLst/>
              <a:rect l="l" t="t" r="r" b="b"/>
              <a:pathLst>
                <a:path w="18322" h="125" extrusionOk="0">
                  <a:moveTo>
                    <a:pt x="9160" y="1"/>
                  </a:moveTo>
                  <a:cubicBezTo>
                    <a:pt x="4102" y="1"/>
                    <a:pt x="1" y="31"/>
                    <a:pt x="1" y="65"/>
                  </a:cubicBezTo>
                  <a:cubicBezTo>
                    <a:pt x="1" y="95"/>
                    <a:pt x="4102" y="125"/>
                    <a:pt x="9160" y="125"/>
                  </a:cubicBezTo>
                  <a:cubicBezTo>
                    <a:pt x="14220" y="125"/>
                    <a:pt x="18321" y="95"/>
                    <a:pt x="18321" y="65"/>
                  </a:cubicBezTo>
                  <a:cubicBezTo>
                    <a:pt x="18321" y="31"/>
                    <a:pt x="14220" y="1"/>
                    <a:pt x="91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a:off x="5790033" y="1409368"/>
              <a:ext cx="305903" cy="3843"/>
            </a:xfrm>
            <a:custGeom>
              <a:avLst/>
              <a:gdLst/>
              <a:ahLst/>
              <a:cxnLst/>
              <a:rect l="l" t="t" r="r" b="b"/>
              <a:pathLst>
                <a:path w="9552" h="120" extrusionOk="0">
                  <a:moveTo>
                    <a:pt x="4778" y="0"/>
                  </a:moveTo>
                  <a:cubicBezTo>
                    <a:pt x="3459" y="0"/>
                    <a:pt x="2264" y="7"/>
                    <a:pt x="1402" y="18"/>
                  </a:cubicBezTo>
                  <a:cubicBezTo>
                    <a:pt x="983" y="26"/>
                    <a:pt x="640" y="30"/>
                    <a:pt x="378" y="37"/>
                  </a:cubicBezTo>
                  <a:cubicBezTo>
                    <a:pt x="135" y="45"/>
                    <a:pt x="1" y="52"/>
                    <a:pt x="1" y="59"/>
                  </a:cubicBezTo>
                  <a:cubicBezTo>
                    <a:pt x="1" y="67"/>
                    <a:pt x="135" y="75"/>
                    <a:pt x="378" y="82"/>
                  </a:cubicBezTo>
                  <a:cubicBezTo>
                    <a:pt x="640" y="90"/>
                    <a:pt x="983" y="93"/>
                    <a:pt x="1402" y="101"/>
                  </a:cubicBezTo>
                  <a:cubicBezTo>
                    <a:pt x="2264" y="112"/>
                    <a:pt x="3459" y="119"/>
                    <a:pt x="4778" y="119"/>
                  </a:cubicBezTo>
                  <a:cubicBezTo>
                    <a:pt x="6096" y="119"/>
                    <a:pt x="7291" y="112"/>
                    <a:pt x="8154" y="101"/>
                  </a:cubicBezTo>
                  <a:cubicBezTo>
                    <a:pt x="8569" y="93"/>
                    <a:pt x="8916" y="90"/>
                    <a:pt x="9178" y="82"/>
                  </a:cubicBezTo>
                  <a:cubicBezTo>
                    <a:pt x="9420" y="75"/>
                    <a:pt x="9551" y="67"/>
                    <a:pt x="9551" y="59"/>
                  </a:cubicBezTo>
                  <a:cubicBezTo>
                    <a:pt x="9551" y="52"/>
                    <a:pt x="9420" y="45"/>
                    <a:pt x="9178" y="37"/>
                  </a:cubicBezTo>
                  <a:cubicBezTo>
                    <a:pt x="8916" y="30"/>
                    <a:pt x="8569" y="26"/>
                    <a:pt x="8154" y="18"/>
                  </a:cubicBezTo>
                  <a:cubicBezTo>
                    <a:pt x="7291" y="7"/>
                    <a:pt x="6096" y="0"/>
                    <a:pt x="47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a:off x="6127260" y="1409368"/>
              <a:ext cx="225968" cy="3843"/>
            </a:xfrm>
            <a:custGeom>
              <a:avLst/>
              <a:gdLst/>
              <a:ahLst/>
              <a:cxnLst/>
              <a:rect l="l" t="t" r="r" b="b"/>
              <a:pathLst>
                <a:path w="7056" h="120" extrusionOk="0">
                  <a:moveTo>
                    <a:pt x="3526" y="0"/>
                  </a:moveTo>
                  <a:cubicBezTo>
                    <a:pt x="2551" y="0"/>
                    <a:pt x="1669" y="7"/>
                    <a:pt x="1031" y="18"/>
                  </a:cubicBezTo>
                  <a:cubicBezTo>
                    <a:pt x="732" y="26"/>
                    <a:pt x="478" y="30"/>
                    <a:pt x="276" y="37"/>
                  </a:cubicBezTo>
                  <a:cubicBezTo>
                    <a:pt x="97" y="45"/>
                    <a:pt x="0" y="52"/>
                    <a:pt x="0" y="59"/>
                  </a:cubicBezTo>
                  <a:cubicBezTo>
                    <a:pt x="0" y="67"/>
                    <a:pt x="97" y="75"/>
                    <a:pt x="276" y="82"/>
                  </a:cubicBezTo>
                  <a:cubicBezTo>
                    <a:pt x="478" y="90"/>
                    <a:pt x="732" y="93"/>
                    <a:pt x="1031" y="101"/>
                  </a:cubicBezTo>
                  <a:cubicBezTo>
                    <a:pt x="1669" y="112"/>
                    <a:pt x="2551" y="119"/>
                    <a:pt x="3526" y="119"/>
                  </a:cubicBezTo>
                  <a:cubicBezTo>
                    <a:pt x="4501" y="119"/>
                    <a:pt x="5382" y="112"/>
                    <a:pt x="6021" y="101"/>
                  </a:cubicBezTo>
                  <a:cubicBezTo>
                    <a:pt x="6320" y="93"/>
                    <a:pt x="6574" y="90"/>
                    <a:pt x="6775" y="82"/>
                  </a:cubicBezTo>
                  <a:cubicBezTo>
                    <a:pt x="6954" y="75"/>
                    <a:pt x="7056" y="67"/>
                    <a:pt x="7056" y="59"/>
                  </a:cubicBezTo>
                  <a:cubicBezTo>
                    <a:pt x="7056" y="52"/>
                    <a:pt x="6954" y="45"/>
                    <a:pt x="6775" y="37"/>
                  </a:cubicBezTo>
                  <a:cubicBezTo>
                    <a:pt x="6574" y="30"/>
                    <a:pt x="6320" y="26"/>
                    <a:pt x="6021" y="18"/>
                  </a:cubicBezTo>
                  <a:cubicBezTo>
                    <a:pt x="5382" y="7"/>
                    <a:pt x="4501" y="0"/>
                    <a:pt x="35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6"/>
            <p:cNvSpPr/>
            <p:nvPr/>
          </p:nvSpPr>
          <p:spPr>
            <a:xfrm>
              <a:off x="5844476" y="1572985"/>
              <a:ext cx="305871" cy="3971"/>
            </a:xfrm>
            <a:custGeom>
              <a:avLst/>
              <a:gdLst/>
              <a:ahLst/>
              <a:cxnLst/>
              <a:rect l="l" t="t" r="r" b="b"/>
              <a:pathLst>
                <a:path w="9551" h="124" extrusionOk="0">
                  <a:moveTo>
                    <a:pt x="4777" y="1"/>
                  </a:moveTo>
                  <a:cubicBezTo>
                    <a:pt x="3459" y="1"/>
                    <a:pt x="2264" y="8"/>
                    <a:pt x="1400" y="19"/>
                  </a:cubicBezTo>
                  <a:cubicBezTo>
                    <a:pt x="983" y="27"/>
                    <a:pt x="638" y="34"/>
                    <a:pt x="378" y="38"/>
                  </a:cubicBezTo>
                  <a:cubicBezTo>
                    <a:pt x="135" y="46"/>
                    <a:pt x="0" y="53"/>
                    <a:pt x="0" y="60"/>
                  </a:cubicBezTo>
                  <a:cubicBezTo>
                    <a:pt x="0" y="72"/>
                    <a:pt x="135" y="79"/>
                    <a:pt x="378" y="86"/>
                  </a:cubicBezTo>
                  <a:cubicBezTo>
                    <a:pt x="638" y="90"/>
                    <a:pt x="983" y="98"/>
                    <a:pt x="1400" y="105"/>
                  </a:cubicBezTo>
                  <a:cubicBezTo>
                    <a:pt x="2264" y="116"/>
                    <a:pt x="3459" y="124"/>
                    <a:pt x="4777" y="124"/>
                  </a:cubicBezTo>
                  <a:cubicBezTo>
                    <a:pt x="6096" y="124"/>
                    <a:pt x="7287" y="116"/>
                    <a:pt x="8154" y="105"/>
                  </a:cubicBezTo>
                  <a:cubicBezTo>
                    <a:pt x="8568" y="98"/>
                    <a:pt x="8912" y="90"/>
                    <a:pt x="9177" y="86"/>
                  </a:cubicBezTo>
                  <a:cubicBezTo>
                    <a:pt x="9416" y="79"/>
                    <a:pt x="9551" y="72"/>
                    <a:pt x="9551" y="60"/>
                  </a:cubicBezTo>
                  <a:cubicBezTo>
                    <a:pt x="9551" y="53"/>
                    <a:pt x="9416" y="46"/>
                    <a:pt x="9177" y="38"/>
                  </a:cubicBezTo>
                  <a:cubicBezTo>
                    <a:pt x="8912" y="34"/>
                    <a:pt x="8568" y="27"/>
                    <a:pt x="8154" y="19"/>
                  </a:cubicBezTo>
                  <a:cubicBezTo>
                    <a:pt x="7287" y="8"/>
                    <a:pt x="6096" y="1"/>
                    <a:pt x="47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6"/>
            <p:cNvSpPr/>
            <p:nvPr/>
          </p:nvSpPr>
          <p:spPr>
            <a:xfrm>
              <a:off x="6181672" y="1572985"/>
              <a:ext cx="225840" cy="3971"/>
            </a:xfrm>
            <a:custGeom>
              <a:avLst/>
              <a:gdLst/>
              <a:ahLst/>
              <a:cxnLst/>
              <a:rect l="l" t="t" r="r" b="b"/>
              <a:pathLst>
                <a:path w="7052" h="124" extrusionOk="0">
                  <a:moveTo>
                    <a:pt x="3526" y="1"/>
                  </a:moveTo>
                  <a:cubicBezTo>
                    <a:pt x="2552" y="1"/>
                    <a:pt x="1670" y="8"/>
                    <a:pt x="1032" y="19"/>
                  </a:cubicBezTo>
                  <a:cubicBezTo>
                    <a:pt x="732" y="27"/>
                    <a:pt x="478" y="34"/>
                    <a:pt x="277" y="38"/>
                  </a:cubicBezTo>
                  <a:cubicBezTo>
                    <a:pt x="97" y="46"/>
                    <a:pt x="1" y="53"/>
                    <a:pt x="1" y="60"/>
                  </a:cubicBezTo>
                  <a:cubicBezTo>
                    <a:pt x="1" y="72"/>
                    <a:pt x="97" y="79"/>
                    <a:pt x="277" y="86"/>
                  </a:cubicBezTo>
                  <a:cubicBezTo>
                    <a:pt x="478" y="90"/>
                    <a:pt x="732" y="98"/>
                    <a:pt x="1032" y="105"/>
                  </a:cubicBezTo>
                  <a:cubicBezTo>
                    <a:pt x="1670" y="116"/>
                    <a:pt x="2552" y="124"/>
                    <a:pt x="3526" y="124"/>
                  </a:cubicBezTo>
                  <a:cubicBezTo>
                    <a:pt x="4502" y="124"/>
                    <a:pt x="5383" y="116"/>
                    <a:pt x="6021" y="105"/>
                  </a:cubicBezTo>
                  <a:cubicBezTo>
                    <a:pt x="6320" y="98"/>
                    <a:pt x="6574" y="90"/>
                    <a:pt x="6776" y="86"/>
                  </a:cubicBezTo>
                  <a:cubicBezTo>
                    <a:pt x="6955" y="79"/>
                    <a:pt x="7052" y="72"/>
                    <a:pt x="7052" y="60"/>
                  </a:cubicBezTo>
                  <a:cubicBezTo>
                    <a:pt x="7052" y="53"/>
                    <a:pt x="6955" y="46"/>
                    <a:pt x="6776" y="38"/>
                  </a:cubicBezTo>
                  <a:cubicBezTo>
                    <a:pt x="6574" y="34"/>
                    <a:pt x="6320" y="27"/>
                    <a:pt x="6021" y="19"/>
                  </a:cubicBezTo>
                  <a:cubicBezTo>
                    <a:pt x="5383" y="8"/>
                    <a:pt x="4502" y="1"/>
                    <a:pt x="35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6"/>
            <p:cNvSpPr/>
            <p:nvPr/>
          </p:nvSpPr>
          <p:spPr>
            <a:xfrm>
              <a:off x="4937611" y="1651447"/>
              <a:ext cx="1961307" cy="2335381"/>
            </a:xfrm>
            <a:custGeom>
              <a:avLst/>
              <a:gdLst/>
              <a:ahLst/>
              <a:cxnLst/>
              <a:rect l="l" t="t" r="r" b="b"/>
              <a:pathLst>
                <a:path w="61243" h="72918" extrusionOk="0">
                  <a:moveTo>
                    <a:pt x="19020" y="1"/>
                  </a:moveTo>
                  <a:cubicBezTo>
                    <a:pt x="740" y="1"/>
                    <a:pt x="192" y="14190"/>
                    <a:pt x="192" y="14190"/>
                  </a:cubicBezTo>
                  <a:cubicBezTo>
                    <a:pt x="1" y="27323"/>
                    <a:pt x="11856" y="31629"/>
                    <a:pt x="11856" y="31629"/>
                  </a:cubicBezTo>
                  <a:lnTo>
                    <a:pt x="13780" y="70740"/>
                  </a:lnTo>
                  <a:cubicBezTo>
                    <a:pt x="13840" y="71958"/>
                    <a:pt x="14845" y="72918"/>
                    <a:pt x="16066" y="72918"/>
                  </a:cubicBezTo>
                  <a:lnTo>
                    <a:pt x="57638" y="72918"/>
                  </a:lnTo>
                  <a:cubicBezTo>
                    <a:pt x="59636" y="72918"/>
                    <a:pt x="61242" y="71263"/>
                    <a:pt x="61178" y="69265"/>
                  </a:cubicBezTo>
                  <a:lnTo>
                    <a:pt x="590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6"/>
            <p:cNvSpPr/>
            <p:nvPr/>
          </p:nvSpPr>
          <p:spPr>
            <a:xfrm>
              <a:off x="5560026" y="1651447"/>
              <a:ext cx="1338997" cy="2335029"/>
            </a:xfrm>
            <a:custGeom>
              <a:avLst/>
              <a:gdLst/>
              <a:ahLst/>
              <a:cxnLst/>
              <a:rect l="l" t="t" r="r" b="b"/>
              <a:pathLst>
                <a:path w="41811" h="72907" extrusionOk="0">
                  <a:moveTo>
                    <a:pt x="0" y="1"/>
                  </a:moveTo>
                  <a:lnTo>
                    <a:pt x="1744" y="72810"/>
                  </a:lnTo>
                  <a:lnTo>
                    <a:pt x="38688" y="72906"/>
                  </a:lnTo>
                  <a:cubicBezTo>
                    <a:pt x="38693" y="72906"/>
                    <a:pt x="38697" y="72906"/>
                    <a:pt x="38701" y="72906"/>
                  </a:cubicBezTo>
                  <a:cubicBezTo>
                    <a:pt x="40428" y="72906"/>
                    <a:pt x="41811" y="71475"/>
                    <a:pt x="41759" y="69746"/>
                  </a:cubicBezTo>
                  <a:lnTo>
                    <a:pt x="4101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5668848" y="1786497"/>
              <a:ext cx="1096088" cy="1085892"/>
            </a:xfrm>
            <a:custGeom>
              <a:avLst/>
              <a:gdLst/>
              <a:ahLst/>
              <a:cxnLst/>
              <a:rect l="l" t="t" r="r" b="b"/>
              <a:pathLst>
                <a:path w="34226" h="33905" extrusionOk="0">
                  <a:moveTo>
                    <a:pt x="1" y="0"/>
                  </a:moveTo>
                  <a:lnTo>
                    <a:pt x="834" y="33904"/>
                  </a:lnTo>
                  <a:lnTo>
                    <a:pt x="34225" y="33904"/>
                  </a:lnTo>
                  <a:lnTo>
                    <a:pt x="33777"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5777959" y="1899130"/>
              <a:ext cx="200380" cy="36992"/>
            </a:xfrm>
            <a:custGeom>
              <a:avLst/>
              <a:gdLst/>
              <a:ahLst/>
              <a:cxnLst/>
              <a:rect l="l" t="t" r="r" b="b"/>
              <a:pathLst>
                <a:path w="6257" h="1155" extrusionOk="0">
                  <a:moveTo>
                    <a:pt x="2918" y="0"/>
                  </a:moveTo>
                  <a:cubicBezTo>
                    <a:pt x="2003" y="0"/>
                    <a:pt x="1095" y="65"/>
                    <a:pt x="291" y="283"/>
                  </a:cubicBezTo>
                  <a:cubicBezTo>
                    <a:pt x="0" y="361"/>
                    <a:pt x="0" y="794"/>
                    <a:pt x="291" y="872"/>
                  </a:cubicBezTo>
                  <a:cubicBezTo>
                    <a:pt x="1094" y="1090"/>
                    <a:pt x="2002" y="1154"/>
                    <a:pt x="2917" y="1154"/>
                  </a:cubicBezTo>
                  <a:cubicBezTo>
                    <a:pt x="3858" y="1154"/>
                    <a:pt x="4807" y="1086"/>
                    <a:pt x="5656" y="1045"/>
                  </a:cubicBezTo>
                  <a:cubicBezTo>
                    <a:pt x="6256" y="1014"/>
                    <a:pt x="6256" y="140"/>
                    <a:pt x="5656" y="110"/>
                  </a:cubicBezTo>
                  <a:cubicBezTo>
                    <a:pt x="4806" y="69"/>
                    <a:pt x="3858" y="0"/>
                    <a:pt x="291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6041336" y="1896984"/>
              <a:ext cx="197914" cy="37632"/>
            </a:xfrm>
            <a:custGeom>
              <a:avLst/>
              <a:gdLst/>
              <a:ahLst/>
              <a:cxnLst/>
              <a:rect l="l" t="t" r="r" b="b"/>
              <a:pathLst>
                <a:path w="6180" h="1175" extrusionOk="0">
                  <a:moveTo>
                    <a:pt x="3181" y="0"/>
                  </a:moveTo>
                  <a:cubicBezTo>
                    <a:pt x="2172" y="0"/>
                    <a:pt x="1156" y="80"/>
                    <a:pt x="281" y="305"/>
                  </a:cubicBezTo>
                  <a:cubicBezTo>
                    <a:pt x="1" y="376"/>
                    <a:pt x="1" y="801"/>
                    <a:pt x="281" y="872"/>
                  </a:cubicBezTo>
                  <a:cubicBezTo>
                    <a:pt x="1159" y="1095"/>
                    <a:pt x="2177" y="1175"/>
                    <a:pt x="3186" y="1175"/>
                  </a:cubicBezTo>
                  <a:cubicBezTo>
                    <a:pt x="4019" y="1175"/>
                    <a:pt x="4847" y="1120"/>
                    <a:pt x="5585" y="1048"/>
                  </a:cubicBezTo>
                  <a:cubicBezTo>
                    <a:pt x="6179" y="991"/>
                    <a:pt x="6179" y="181"/>
                    <a:pt x="5585" y="125"/>
                  </a:cubicBezTo>
                  <a:cubicBezTo>
                    <a:pt x="4844" y="54"/>
                    <a:pt x="4015" y="0"/>
                    <a:pt x="318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6301767" y="1896088"/>
              <a:ext cx="183888" cy="32060"/>
            </a:xfrm>
            <a:custGeom>
              <a:avLst/>
              <a:gdLst/>
              <a:ahLst/>
              <a:cxnLst/>
              <a:rect l="l" t="t" r="r" b="b"/>
              <a:pathLst>
                <a:path w="5742" h="1001" extrusionOk="0">
                  <a:moveTo>
                    <a:pt x="4094" y="2"/>
                  </a:moveTo>
                  <a:cubicBezTo>
                    <a:pt x="3650" y="2"/>
                    <a:pt x="3206" y="22"/>
                    <a:pt x="2764" y="30"/>
                  </a:cubicBezTo>
                  <a:cubicBezTo>
                    <a:pt x="1928" y="41"/>
                    <a:pt x="1061" y="0"/>
                    <a:pt x="254" y="243"/>
                  </a:cubicBezTo>
                  <a:cubicBezTo>
                    <a:pt x="0" y="321"/>
                    <a:pt x="0" y="680"/>
                    <a:pt x="254" y="754"/>
                  </a:cubicBezTo>
                  <a:cubicBezTo>
                    <a:pt x="1061" y="1001"/>
                    <a:pt x="1928" y="956"/>
                    <a:pt x="2764" y="971"/>
                  </a:cubicBezTo>
                  <a:cubicBezTo>
                    <a:pt x="3201" y="979"/>
                    <a:pt x="3640" y="997"/>
                    <a:pt x="4079" y="997"/>
                  </a:cubicBezTo>
                  <a:cubicBezTo>
                    <a:pt x="4495" y="997"/>
                    <a:pt x="4910" y="981"/>
                    <a:pt x="5323" y="923"/>
                  </a:cubicBezTo>
                  <a:cubicBezTo>
                    <a:pt x="5741" y="863"/>
                    <a:pt x="5741" y="138"/>
                    <a:pt x="5323" y="78"/>
                  </a:cubicBezTo>
                  <a:cubicBezTo>
                    <a:pt x="4915" y="19"/>
                    <a:pt x="4505" y="2"/>
                    <a:pt x="4094" y="2"/>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6"/>
            <p:cNvSpPr/>
            <p:nvPr/>
          </p:nvSpPr>
          <p:spPr>
            <a:xfrm>
              <a:off x="6540869" y="1896600"/>
              <a:ext cx="139981" cy="31035"/>
            </a:xfrm>
            <a:custGeom>
              <a:avLst/>
              <a:gdLst/>
              <a:ahLst/>
              <a:cxnLst/>
              <a:rect l="l" t="t" r="r" b="b"/>
              <a:pathLst>
                <a:path w="4371" h="969" extrusionOk="0">
                  <a:moveTo>
                    <a:pt x="3171" y="1"/>
                  </a:moveTo>
                  <a:cubicBezTo>
                    <a:pt x="2824" y="1"/>
                    <a:pt x="2471" y="35"/>
                    <a:pt x="2133" y="43"/>
                  </a:cubicBezTo>
                  <a:cubicBezTo>
                    <a:pt x="1514" y="55"/>
                    <a:pt x="909" y="85"/>
                    <a:pt x="300" y="186"/>
                  </a:cubicBezTo>
                  <a:cubicBezTo>
                    <a:pt x="1" y="231"/>
                    <a:pt x="1" y="734"/>
                    <a:pt x="300" y="783"/>
                  </a:cubicBezTo>
                  <a:cubicBezTo>
                    <a:pt x="909" y="884"/>
                    <a:pt x="1514" y="910"/>
                    <a:pt x="2133" y="925"/>
                  </a:cubicBezTo>
                  <a:cubicBezTo>
                    <a:pt x="2471" y="933"/>
                    <a:pt x="2824" y="968"/>
                    <a:pt x="3171" y="968"/>
                  </a:cubicBezTo>
                  <a:cubicBezTo>
                    <a:pt x="3451" y="968"/>
                    <a:pt x="3727" y="946"/>
                    <a:pt x="3990" y="869"/>
                  </a:cubicBezTo>
                  <a:cubicBezTo>
                    <a:pt x="4371" y="760"/>
                    <a:pt x="4371" y="208"/>
                    <a:pt x="3990" y="100"/>
                  </a:cubicBezTo>
                  <a:cubicBezTo>
                    <a:pt x="3727" y="23"/>
                    <a:pt x="3451" y="1"/>
                    <a:pt x="31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6"/>
            <p:cNvSpPr/>
            <p:nvPr/>
          </p:nvSpPr>
          <p:spPr>
            <a:xfrm>
              <a:off x="5695782" y="3001343"/>
              <a:ext cx="310066" cy="221566"/>
            </a:xfrm>
            <a:custGeom>
              <a:avLst/>
              <a:gdLst/>
              <a:ahLst/>
              <a:cxnLst/>
              <a:rect l="l" t="t" r="r" b="b"/>
              <a:pathLst>
                <a:path w="9682" h="6918" extrusionOk="0">
                  <a:moveTo>
                    <a:pt x="1" y="1"/>
                  </a:moveTo>
                  <a:lnTo>
                    <a:pt x="1" y="6918"/>
                  </a:lnTo>
                  <a:lnTo>
                    <a:pt x="9682" y="6918"/>
                  </a:lnTo>
                  <a:lnTo>
                    <a:pt x="968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6"/>
            <p:cNvSpPr/>
            <p:nvPr/>
          </p:nvSpPr>
          <p:spPr>
            <a:xfrm>
              <a:off x="5695782"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6"/>
            <p:cNvSpPr/>
            <p:nvPr/>
          </p:nvSpPr>
          <p:spPr>
            <a:xfrm>
              <a:off x="6075443" y="3001343"/>
              <a:ext cx="309970" cy="221566"/>
            </a:xfrm>
            <a:custGeom>
              <a:avLst/>
              <a:gdLst/>
              <a:ahLst/>
              <a:cxnLst/>
              <a:rect l="l" t="t" r="r" b="b"/>
              <a:pathLst>
                <a:path w="9679" h="6918" extrusionOk="0">
                  <a:moveTo>
                    <a:pt x="1" y="1"/>
                  </a:moveTo>
                  <a:lnTo>
                    <a:pt x="1" y="6918"/>
                  </a:lnTo>
                  <a:lnTo>
                    <a:pt x="9679" y="6918"/>
                  </a:lnTo>
                  <a:lnTo>
                    <a:pt x="967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6"/>
            <p:cNvSpPr/>
            <p:nvPr/>
          </p:nvSpPr>
          <p:spPr>
            <a:xfrm>
              <a:off x="6072209" y="3001343"/>
              <a:ext cx="56012" cy="221566"/>
            </a:xfrm>
            <a:custGeom>
              <a:avLst/>
              <a:gdLst/>
              <a:ahLst/>
              <a:cxnLst/>
              <a:rect l="l" t="t" r="r" b="b"/>
              <a:pathLst>
                <a:path w="1749" h="6918" extrusionOk="0">
                  <a:moveTo>
                    <a:pt x="1" y="1"/>
                  </a:moveTo>
                  <a:lnTo>
                    <a:pt x="1" y="6918"/>
                  </a:lnTo>
                  <a:lnTo>
                    <a:pt x="1749" y="6918"/>
                  </a:lnTo>
                  <a:lnTo>
                    <a:pt x="174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6"/>
            <p:cNvSpPr/>
            <p:nvPr/>
          </p:nvSpPr>
          <p:spPr>
            <a:xfrm>
              <a:off x="6455009" y="3001343"/>
              <a:ext cx="309938" cy="221566"/>
            </a:xfrm>
            <a:custGeom>
              <a:avLst/>
              <a:gdLst/>
              <a:ahLst/>
              <a:cxnLst/>
              <a:rect l="l" t="t" r="r" b="b"/>
              <a:pathLst>
                <a:path w="9678" h="6918" extrusionOk="0">
                  <a:moveTo>
                    <a:pt x="1" y="1"/>
                  </a:moveTo>
                  <a:lnTo>
                    <a:pt x="1" y="6918"/>
                  </a:lnTo>
                  <a:lnTo>
                    <a:pt x="9677" y="6918"/>
                  </a:lnTo>
                  <a:lnTo>
                    <a:pt x="9677"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6"/>
            <p:cNvSpPr/>
            <p:nvPr/>
          </p:nvSpPr>
          <p:spPr>
            <a:xfrm>
              <a:off x="6446138"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6"/>
            <p:cNvSpPr/>
            <p:nvPr/>
          </p:nvSpPr>
          <p:spPr>
            <a:xfrm>
              <a:off x="6455009" y="3296071"/>
              <a:ext cx="309938" cy="221598"/>
            </a:xfrm>
            <a:custGeom>
              <a:avLst/>
              <a:gdLst/>
              <a:ahLst/>
              <a:cxnLst/>
              <a:rect l="l" t="t" r="r" b="b"/>
              <a:pathLst>
                <a:path w="9678" h="6919" extrusionOk="0">
                  <a:moveTo>
                    <a:pt x="1" y="0"/>
                  </a:moveTo>
                  <a:lnTo>
                    <a:pt x="1" y="6918"/>
                  </a:lnTo>
                  <a:lnTo>
                    <a:pt x="9677" y="6918"/>
                  </a:lnTo>
                  <a:lnTo>
                    <a:pt x="9677"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6"/>
            <p:cNvSpPr/>
            <p:nvPr/>
          </p:nvSpPr>
          <p:spPr>
            <a:xfrm>
              <a:off x="6455009" y="3296071"/>
              <a:ext cx="57805" cy="221598"/>
            </a:xfrm>
            <a:custGeom>
              <a:avLst/>
              <a:gdLst/>
              <a:ahLst/>
              <a:cxnLst/>
              <a:rect l="l" t="t" r="r" b="b"/>
              <a:pathLst>
                <a:path w="1805" h="6919" extrusionOk="0">
                  <a:moveTo>
                    <a:pt x="1" y="0"/>
                  </a:moveTo>
                  <a:lnTo>
                    <a:pt x="1" y="6918"/>
                  </a:lnTo>
                  <a:lnTo>
                    <a:pt x="1804" y="6918"/>
                  </a:lnTo>
                  <a:lnTo>
                    <a:pt x="18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6"/>
            <p:cNvSpPr/>
            <p:nvPr/>
          </p:nvSpPr>
          <p:spPr>
            <a:xfrm>
              <a:off x="5695782" y="3296071"/>
              <a:ext cx="310066" cy="221598"/>
            </a:xfrm>
            <a:custGeom>
              <a:avLst/>
              <a:gdLst/>
              <a:ahLst/>
              <a:cxnLst/>
              <a:rect l="l" t="t" r="r" b="b"/>
              <a:pathLst>
                <a:path w="9682" h="6919" extrusionOk="0">
                  <a:moveTo>
                    <a:pt x="1" y="0"/>
                  </a:moveTo>
                  <a:lnTo>
                    <a:pt x="1" y="6918"/>
                  </a:lnTo>
                  <a:lnTo>
                    <a:pt x="9682" y="6918"/>
                  </a:lnTo>
                  <a:lnTo>
                    <a:pt x="96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6"/>
            <p:cNvSpPr/>
            <p:nvPr/>
          </p:nvSpPr>
          <p:spPr>
            <a:xfrm>
              <a:off x="5695782" y="3295719"/>
              <a:ext cx="56140" cy="221598"/>
            </a:xfrm>
            <a:custGeom>
              <a:avLst/>
              <a:gdLst/>
              <a:ahLst/>
              <a:cxnLst/>
              <a:rect l="l" t="t" r="r" b="b"/>
              <a:pathLst>
                <a:path w="1753" h="6919"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6"/>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6"/>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6"/>
            <p:cNvSpPr/>
            <p:nvPr/>
          </p:nvSpPr>
          <p:spPr>
            <a:xfrm>
              <a:off x="5695782"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6"/>
            <p:cNvSpPr/>
            <p:nvPr/>
          </p:nvSpPr>
          <p:spPr>
            <a:xfrm>
              <a:off x="6073650" y="3296071"/>
              <a:ext cx="310066" cy="221598"/>
            </a:xfrm>
            <a:custGeom>
              <a:avLst/>
              <a:gdLst/>
              <a:ahLst/>
              <a:cxnLst/>
              <a:rect l="l" t="t" r="r" b="b"/>
              <a:pathLst>
                <a:path w="9682" h="6919" extrusionOk="0">
                  <a:moveTo>
                    <a:pt x="0" y="0"/>
                  </a:moveTo>
                  <a:lnTo>
                    <a:pt x="0" y="6918"/>
                  </a:lnTo>
                  <a:lnTo>
                    <a:pt x="9682" y="6918"/>
                  </a:lnTo>
                  <a:lnTo>
                    <a:pt x="96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6"/>
            <p:cNvSpPr/>
            <p:nvPr/>
          </p:nvSpPr>
          <p:spPr>
            <a:xfrm>
              <a:off x="6073650" y="3295719"/>
              <a:ext cx="56108" cy="221598"/>
            </a:xfrm>
            <a:custGeom>
              <a:avLst/>
              <a:gdLst/>
              <a:ahLst/>
              <a:cxnLst/>
              <a:rect l="l" t="t" r="r" b="b"/>
              <a:pathLst>
                <a:path w="1752" h="6919" extrusionOk="0">
                  <a:moveTo>
                    <a:pt x="0" y="1"/>
                  </a:moveTo>
                  <a:lnTo>
                    <a:pt x="0"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6"/>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6"/>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6"/>
            <p:cNvSpPr/>
            <p:nvPr/>
          </p:nvSpPr>
          <p:spPr>
            <a:xfrm>
              <a:off x="6075443"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6"/>
            <p:cNvSpPr/>
            <p:nvPr/>
          </p:nvSpPr>
          <p:spPr>
            <a:xfrm>
              <a:off x="6455009" y="3587821"/>
              <a:ext cx="309938" cy="221598"/>
            </a:xfrm>
            <a:custGeom>
              <a:avLst/>
              <a:gdLst/>
              <a:ahLst/>
              <a:cxnLst/>
              <a:rect l="l" t="t" r="r" b="b"/>
              <a:pathLst>
                <a:path w="9678" h="6919" extrusionOk="0">
                  <a:moveTo>
                    <a:pt x="1" y="1"/>
                  </a:moveTo>
                  <a:lnTo>
                    <a:pt x="1" y="6919"/>
                  </a:lnTo>
                  <a:lnTo>
                    <a:pt x="9677" y="6919"/>
                  </a:lnTo>
                  <a:lnTo>
                    <a:pt x="967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6"/>
            <p:cNvSpPr/>
            <p:nvPr/>
          </p:nvSpPr>
          <p:spPr>
            <a:xfrm>
              <a:off x="6455009"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a:off x="5440987" y="1651447"/>
              <a:ext cx="78269" cy="2335381"/>
            </a:xfrm>
            <a:custGeom>
              <a:avLst/>
              <a:gdLst/>
              <a:ahLst/>
              <a:cxnLst/>
              <a:rect l="l" t="t" r="r" b="b"/>
              <a:pathLst>
                <a:path w="2444" h="72918" extrusionOk="0">
                  <a:moveTo>
                    <a:pt x="165" y="1"/>
                  </a:moveTo>
                  <a:cubicBezTo>
                    <a:pt x="165" y="1"/>
                    <a:pt x="165" y="1"/>
                    <a:pt x="165" y="1"/>
                  </a:cubicBezTo>
                  <a:cubicBezTo>
                    <a:pt x="1" y="4"/>
                    <a:pt x="337" y="16331"/>
                    <a:pt x="923" y="36470"/>
                  </a:cubicBezTo>
                  <a:cubicBezTo>
                    <a:pt x="1506" y="56601"/>
                    <a:pt x="2111" y="72918"/>
                    <a:pt x="2279" y="72918"/>
                  </a:cubicBezTo>
                  <a:cubicBezTo>
                    <a:pt x="2279" y="72918"/>
                    <a:pt x="2279" y="72918"/>
                    <a:pt x="2279" y="72918"/>
                  </a:cubicBezTo>
                  <a:cubicBezTo>
                    <a:pt x="2444" y="72910"/>
                    <a:pt x="2107" y="56584"/>
                    <a:pt x="1521" y="36451"/>
                  </a:cubicBezTo>
                  <a:cubicBezTo>
                    <a:pt x="939" y="16314"/>
                    <a:pt x="329" y="1"/>
                    <a:pt x="1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6"/>
            <p:cNvSpPr/>
            <p:nvPr/>
          </p:nvSpPr>
          <p:spPr>
            <a:xfrm>
              <a:off x="5374246" y="3717620"/>
              <a:ext cx="133640" cy="105659"/>
            </a:xfrm>
            <a:custGeom>
              <a:avLst/>
              <a:gdLst/>
              <a:ahLst/>
              <a:cxnLst/>
              <a:rect l="l" t="t" r="r" b="b"/>
              <a:pathLst>
                <a:path w="4173" h="3299" extrusionOk="0">
                  <a:moveTo>
                    <a:pt x="4083" y="1"/>
                  </a:moveTo>
                  <a:lnTo>
                    <a:pt x="60" y="1378"/>
                  </a:lnTo>
                  <a:lnTo>
                    <a:pt x="1" y="3299"/>
                  </a:lnTo>
                  <a:lnTo>
                    <a:pt x="4173" y="1830"/>
                  </a:lnTo>
                  <a:lnTo>
                    <a:pt x="4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46"/>
          <p:cNvGrpSpPr/>
          <p:nvPr/>
        </p:nvGrpSpPr>
        <p:grpSpPr>
          <a:xfrm rot="-721003">
            <a:off x="4427160" y="2856628"/>
            <a:ext cx="1122199" cy="1561317"/>
            <a:chOff x="4165807" y="3024617"/>
            <a:chExt cx="1122184" cy="1561296"/>
          </a:xfrm>
        </p:grpSpPr>
        <p:sp>
          <p:nvSpPr>
            <p:cNvPr id="2610" name="Google Shape;2610;p46"/>
            <p:cNvSpPr/>
            <p:nvPr/>
          </p:nvSpPr>
          <p:spPr>
            <a:xfrm>
              <a:off x="4165807" y="3024617"/>
              <a:ext cx="1115475" cy="1561296"/>
            </a:xfrm>
            <a:custGeom>
              <a:avLst/>
              <a:gdLst/>
              <a:ahLst/>
              <a:cxnLst/>
              <a:rect l="l" t="t" r="r" b="b"/>
              <a:pathLst>
                <a:path w="27215" h="38092" extrusionOk="0">
                  <a:moveTo>
                    <a:pt x="9103" y="6253"/>
                  </a:moveTo>
                  <a:lnTo>
                    <a:pt x="10441" y="10485"/>
                  </a:lnTo>
                  <a:lnTo>
                    <a:pt x="9663" y="10728"/>
                  </a:lnTo>
                  <a:lnTo>
                    <a:pt x="8326" y="6499"/>
                  </a:lnTo>
                  <a:lnTo>
                    <a:pt x="9103" y="6253"/>
                  </a:lnTo>
                  <a:close/>
                  <a:moveTo>
                    <a:pt x="11848" y="5334"/>
                  </a:moveTo>
                  <a:lnTo>
                    <a:pt x="14680" y="14298"/>
                  </a:lnTo>
                  <a:lnTo>
                    <a:pt x="13903" y="14541"/>
                  </a:lnTo>
                  <a:lnTo>
                    <a:pt x="11072" y="5581"/>
                  </a:lnTo>
                  <a:lnTo>
                    <a:pt x="11848" y="5334"/>
                  </a:lnTo>
                  <a:close/>
                  <a:moveTo>
                    <a:pt x="6555" y="7225"/>
                  </a:moveTo>
                  <a:lnTo>
                    <a:pt x="8849" y="14482"/>
                  </a:lnTo>
                  <a:lnTo>
                    <a:pt x="8072" y="14729"/>
                  </a:lnTo>
                  <a:lnTo>
                    <a:pt x="5779" y="7471"/>
                  </a:lnTo>
                  <a:lnTo>
                    <a:pt x="6555" y="7225"/>
                  </a:lnTo>
                  <a:close/>
                  <a:moveTo>
                    <a:pt x="10900" y="11621"/>
                  </a:moveTo>
                  <a:lnTo>
                    <a:pt x="12237" y="15849"/>
                  </a:lnTo>
                  <a:lnTo>
                    <a:pt x="11460" y="16096"/>
                  </a:lnTo>
                  <a:lnTo>
                    <a:pt x="10122" y="11864"/>
                  </a:lnTo>
                  <a:lnTo>
                    <a:pt x="10900" y="11621"/>
                  </a:lnTo>
                  <a:close/>
                  <a:moveTo>
                    <a:pt x="12696" y="16984"/>
                  </a:moveTo>
                  <a:lnTo>
                    <a:pt x="16394" y="28694"/>
                  </a:lnTo>
                  <a:lnTo>
                    <a:pt x="15621" y="28941"/>
                  </a:lnTo>
                  <a:lnTo>
                    <a:pt x="11920" y="17227"/>
                  </a:lnTo>
                  <a:lnTo>
                    <a:pt x="12696" y="16984"/>
                  </a:lnTo>
                  <a:close/>
                  <a:moveTo>
                    <a:pt x="15072" y="15774"/>
                  </a:moveTo>
                  <a:lnTo>
                    <a:pt x="19957" y="31227"/>
                  </a:lnTo>
                  <a:lnTo>
                    <a:pt x="19181" y="31469"/>
                  </a:lnTo>
                  <a:lnTo>
                    <a:pt x="14295" y="16017"/>
                  </a:lnTo>
                  <a:lnTo>
                    <a:pt x="15072" y="15774"/>
                  </a:lnTo>
                  <a:close/>
                  <a:moveTo>
                    <a:pt x="16756" y="29803"/>
                  </a:moveTo>
                  <a:lnTo>
                    <a:pt x="17548" y="32309"/>
                  </a:lnTo>
                  <a:lnTo>
                    <a:pt x="16771" y="32552"/>
                  </a:lnTo>
                  <a:lnTo>
                    <a:pt x="15980" y="30050"/>
                  </a:lnTo>
                  <a:lnTo>
                    <a:pt x="16756" y="29803"/>
                  </a:lnTo>
                  <a:close/>
                  <a:moveTo>
                    <a:pt x="19252" y="0"/>
                  </a:moveTo>
                  <a:cubicBezTo>
                    <a:pt x="19027" y="12"/>
                    <a:pt x="18814" y="86"/>
                    <a:pt x="18594" y="162"/>
                  </a:cubicBezTo>
                  <a:cubicBezTo>
                    <a:pt x="17716" y="457"/>
                    <a:pt x="16842" y="752"/>
                    <a:pt x="15976" y="1039"/>
                  </a:cubicBezTo>
                  <a:cubicBezTo>
                    <a:pt x="14242" y="1622"/>
                    <a:pt x="12532" y="2193"/>
                    <a:pt x="10855" y="2757"/>
                  </a:cubicBezTo>
                  <a:cubicBezTo>
                    <a:pt x="7497" y="3882"/>
                    <a:pt x="4259" y="4965"/>
                    <a:pt x="1173" y="5999"/>
                  </a:cubicBezTo>
                  <a:cubicBezTo>
                    <a:pt x="789" y="6108"/>
                    <a:pt x="453" y="6343"/>
                    <a:pt x="244" y="6675"/>
                  </a:cubicBezTo>
                  <a:cubicBezTo>
                    <a:pt x="82" y="6930"/>
                    <a:pt x="1" y="7225"/>
                    <a:pt x="1" y="7520"/>
                  </a:cubicBezTo>
                  <a:cubicBezTo>
                    <a:pt x="1" y="7609"/>
                    <a:pt x="8" y="7699"/>
                    <a:pt x="23" y="7789"/>
                  </a:cubicBezTo>
                  <a:cubicBezTo>
                    <a:pt x="56" y="7975"/>
                    <a:pt x="132" y="8158"/>
                    <a:pt x="191" y="8349"/>
                  </a:cubicBezTo>
                  <a:cubicBezTo>
                    <a:pt x="254" y="8535"/>
                    <a:pt x="318" y="8718"/>
                    <a:pt x="378" y="8905"/>
                  </a:cubicBezTo>
                  <a:cubicBezTo>
                    <a:pt x="501" y="9275"/>
                    <a:pt x="625" y="9645"/>
                    <a:pt x="748" y="10011"/>
                  </a:cubicBezTo>
                  <a:cubicBezTo>
                    <a:pt x="1237" y="11471"/>
                    <a:pt x="1711" y="12891"/>
                    <a:pt x="2171" y="14262"/>
                  </a:cubicBezTo>
                  <a:cubicBezTo>
                    <a:pt x="3090" y="17007"/>
                    <a:pt x="3941" y="19561"/>
                    <a:pt x="4721" y="21892"/>
                  </a:cubicBezTo>
                  <a:cubicBezTo>
                    <a:pt x="6279" y="26562"/>
                    <a:pt x="7538" y="30337"/>
                    <a:pt x="8408" y="32949"/>
                  </a:cubicBezTo>
                  <a:cubicBezTo>
                    <a:pt x="8841" y="34252"/>
                    <a:pt x="9178" y="35268"/>
                    <a:pt x="9405" y="35955"/>
                  </a:cubicBezTo>
                  <a:cubicBezTo>
                    <a:pt x="9517" y="36299"/>
                    <a:pt x="9603" y="36560"/>
                    <a:pt x="9663" y="36740"/>
                  </a:cubicBezTo>
                  <a:cubicBezTo>
                    <a:pt x="9719" y="36915"/>
                    <a:pt x="9746" y="37005"/>
                    <a:pt x="9746" y="37005"/>
                  </a:cubicBezTo>
                  <a:lnTo>
                    <a:pt x="9746" y="37009"/>
                  </a:lnTo>
                  <a:lnTo>
                    <a:pt x="9749" y="37009"/>
                  </a:lnTo>
                  <a:cubicBezTo>
                    <a:pt x="9753" y="37009"/>
                    <a:pt x="9775" y="37102"/>
                    <a:pt x="9865" y="37262"/>
                  </a:cubicBezTo>
                  <a:cubicBezTo>
                    <a:pt x="9955" y="37419"/>
                    <a:pt x="10115" y="37655"/>
                    <a:pt x="10422" y="37848"/>
                  </a:cubicBezTo>
                  <a:cubicBezTo>
                    <a:pt x="10634" y="37983"/>
                    <a:pt x="10934" y="38091"/>
                    <a:pt x="11273" y="38091"/>
                  </a:cubicBezTo>
                  <a:cubicBezTo>
                    <a:pt x="11408" y="38091"/>
                    <a:pt x="11553" y="38076"/>
                    <a:pt x="11699" y="38031"/>
                  </a:cubicBezTo>
                  <a:cubicBezTo>
                    <a:pt x="12203" y="37871"/>
                    <a:pt x="12778" y="37669"/>
                    <a:pt x="13432" y="37453"/>
                  </a:cubicBezTo>
                  <a:cubicBezTo>
                    <a:pt x="15774" y="36664"/>
                    <a:pt x="19050" y="35559"/>
                    <a:pt x="23065" y="34207"/>
                  </a:cubicBezTo>
                  <a:lnTo>
                    <a:pt x="22896" y="33680"/>
                  </a:lnTo>
                  <a:lnTo>
                    <a:pt x="12797" y="2115"/>
                  </a:lnTo>
                  <a:lnTo>
                    <a:pt x="17937" y="393"/>
                  </a:lnTo>
                  <a:lnTo>
                    <a:pt x="27215" y="28821"/>
                  </a:lnTo>
                  <a:lnTo>
                    <a:pt x="26808" y="18930"/>
                  </a:lnTo>
                  <a:cubicBezTo>
                    <a:pt x="26677" y="18542"/>
                    <a:pt x="26546" y="18153"/>
                    <a:pt x="26415" y="17761"/>
                  </a:cubicBezTo>
                  <a:cubicBezTo>
                    <a:pt x="24828" y="13025"/>
                    <a:pt x="23136" y="7979"/>
                    <a:pt x="21377" y="2734"/>
                  </a:cubicBezTo>
                  <a:cubicBezTo>
                    <a:pt x="21190" y="2179"/>
                    <a:pt x="21003" y="1626"/>
                    <a:pt x="20817" y="1065"/>
                  </a:cubicBezTo>
                  <a:cubicBezTo>
                    <a:pt x="20674" y="632"/>
                    <a:pt x="20331" y="277"/>
                    <a:pt x="19912" y="109"/>
                  </a:cubicBezTo>
                  <a:cubicBezTo>
                    <a:pt x="19729" y="34"/>
                    <a:pt x="19535" y="0"/>
                    <a:pt x="19341"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6"/>
            <p:cNvSpPr/>
            <p:nvPr/>
          </p:nvSpPr>
          <p:spPr>
            <a:xfrm>
              <a:off x="4751709" y="3671092"/>
              <a:ext cx="232112" cy="643381"/>
            </a:xfrm>
            <a:custGeom>
              <a:avLst/>
              <a:gdLst/>
              <a:ahLst/>
              <a:cxnLst/>
              <a:rect l="l" t="t" r="r" b="b"/>
              <a:pathLst>
                <a:path w="5663" h="15697" extrusionOk="0">
                  <a:moveTo>
                    <a:pt x="777" y="1"/>
                  </a:moveTo>
                  <a:lnTo>
                    <a:pt x="0" y="244"/>
                  </a:lnTo>
                  <a:lnTo>
                    <a:pt x="4886" y="15696"/>
                  </a:lnTo>
                  <a:lnTo>
                    <a:pt x="5662" y="15454"/>
                  </a:lnTo>
                  <a:lnTo>
                    <a:pt x="77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6"/>
            <p:cNvSpPr/>
            <p:nvPr/>
          </p:nvSpPr>
          <p:spPr>
            <a:xfrm>
              <a:off x="4619569" y="3243237"/>
              <a:ext cx="147924" cy="377413"/>
            </a:xfrm>
            <a:custGeom>
              <a:avLst/>
              <a:gdLst/>
              <a:ahLst/>
              <a:cxnLst/>
              <a:rect l="l" t="t" r="r" b="b"/>
              <a:pathLst>
                <a:path w="3609" h="9208" extrusionOk="0">
                  <a:moveTo>
                    <a:pt x="777" y="0"/>
                  </a:moveTo>
                  <a:lnTo>
                    <a:pt x="1" y="247"/>
                  </a:lnTo>
                  <a:lnTo>
                    <a:pt x="2832" y="9207"/>
                  </a:lnTo>
                  <a:lnTo>
                    <a:pt x="3609" y="8964"/>
                  </a:lnTo>
                  <a:lnTo>
                    <a:pt x="7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6"/>
            <p:cNvSpPr/>
            <p:nvPr/>
          </p:nvSpPr>
          <p:spPr>
            <a:xfrm>
              <a:off x="4507020" y="3280863"/>
              <a:ext cx="86730" cy="183460"/>
            </a:xfrm>
            <a:custGeom>
              <a:avLst/>
              <a:gdLst/>
              <a:ahLst/>
              <a:cxnLst/>
              <a:rect l="l" t="t" r="r" b="b"/>
              <a:pathLst>
                <a:path w="2116" h="4476" extrusionOk="0">
                  <a:moveTo>
                    <a:pt x="778" y="1"/>
                  </a:moveTo>
                  <a:lnTo>
                    <a:pt x="1" y="247"/>
                  </a:lnTo>
                  <a:lnTo>
                    <a:pt x="1338" y="4476"/>
                  </a:lnTo>
                  <a:lnTo>
                    <a:pt x="2116" y="4233"/>
                  </a:lnTo>
                  <a:lnTo>
                    <a:pt x="77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6"/>
            <p:cNvSpPr/>
            <p:nvPr/>
          </p:nvSpPr>
          <p:spPr>
            <a:xfrm>
              <a:off x="4402668" y="3320701"/>
              <a:ext cx="125873" cy="307611"/>
            </a:xfrm>
            <a:custGeom>
              <a:avLst/>
              <a:gdLst/>
              <a:ahLst/>
              <a:cxnLst/>
              <a:rect l="l" t="t" r="r" b="b"/>
              <a:pathLst>
                <a:path w="3071" h="7505" extrusionOk="0">
                  <a:moveTo>
                    <a:pt x="776" y="1"/>
                  </a:moveTo>
                  <a:lnTo>
                    <a:pt x="0" y="247"/>
                  </a:lnTo>
                  <a:lnTo>
                    <a:pt x="2293" y="7505"/>
                  </a:lnTo>
                  <a:lnTo>
                    <a:pt x="3070" y="7258"/>
                  </a:lnTo>
                  <a:lnTo>
                    <a:pt x="77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6"/>
            <p:cNvSpPr/>
            <p:nvPr/>
          </p:nvSpPr>
          <p:spPr>
            <a:xfrm>
              <a:off x="4820731" y="4246129"/>
              <a:ext cx="64350" cy="112716"/>
            </a:xfrm>
            <a:custGeom>
              <a:avLst/>
              <a:gdLst/>
              <a:ahLst/>
              <a:cxnLst/>
              <a:rect l="l" t="t" r="r" b="b"/>
              <a:pathLst>
                <a:path w="1570" h="2750" extrusionOk="0">
                  <a:moveTo>
                    <a:pt x="777" y="0"/>
                  </a:moveTo>
                  <a:lnTo>
                    <a:pt x="1" y="247"/>
                  </a:lnTo>
                  <a:lnTo>
                    <a:pt x="792" y="2749"/>
                  </a:lnTo>
                  <a:lnTo>
                    <a:pt x="1569" y="2506"/>
                  </a:lnTo>
                  <a:lnTo>
                    <a:pt x="7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6"/>
            <p:cNvSpPr/>
            <p:nvPr/>
          </p:nvSpPr>
          <p:spPr>
            <a:xfrm>
              <a:off x="4580673" y="3500877"/>
              <a:ext cx="86730" cy="183460"/>
            </a:xfrm>
            <a:custGeom>
              <a:avLst/>
              <a:gdLst/>
              <a:ahLst/>
              <a:cxnLst/>
              <a:rect l="l" t="t" r="r" b="b"/>
              <a:pathLst>
                <a:path w="2116" h="4476" extrusionOk="0">
                  <a:moveTo>
                    <a:pt x="778" y="1"/>
                  </a:moveTo>
                  <a:lnTo>
                    <a:pt x="0" y="244"/>
                  </a:lnTo>
                  <a:lnTo>
                    <a:pt x="1338" y="4476"/>
                  </a:lnTo>
                  <a:lnTo>
                    <a:pt x="2115" y="4229"/>
                  </a:lnTo>
                  <a:lnTo>
                    <a:pt x="77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6"/>
            <p:cNvSpPr/>
            <p:nvPr/>
          </p:nvSpPr>
          <p:spPr>
            <a:xfrm>
              <a:off x="4654325" y="3720727"/>
              <a:ext cx="183419" cy="490088"/>
            </a:xfrm>
            <a:custGeom>
              <a:avLst/>
              <a:gdLst/>
              <a:ahLst/>
              <a:cxnLst/>
              <a:rect l="l" t="t" r="r" b="b"/>
              <a:pathLst>
                <a:path w="4475" h="11957" extrusionOk="0">
                  <a:moveTo>
                    <a:pt x="777" y="0"/>
                  </a:moveTo>
                  <a:lnTo>
                    <a:pt x="1" y="243"/>
                  </a:lnTo>
                  <a:lnTo>
                    <a:pt x="3702" y="11957"/>
                  </a:lnTo>
                  <a:lnTo>
                    <a:pt x="4475" y="11710"/>
                  </a:lnTo>
                  <a:lnTo>
                    <a:pt x="7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6"/>
            <p:cNvSpPr/>
            <p:nvPr/>
          </p:nvSpPr>
          <p:spPr>
            <a:xfrm>
              <a:off x="4690311" y="3040725"/>
              <a:ext cx="597680" cy="1387345"/>
            </a:xfrm>
            <a:custGeom>
              <a:avLst/>
              <a:gdLst/>
              <a:ahLst/>
              <a:cxnLst/>
              <a:rect l="l" t="t" r="r" b="b"/>
              <a:pathLst>
                <a:path w="14582" h="33848" extrusionOk="0">
                  <a:moveTo>
                    <a:pt x="5140" y="0"/>
                  </a:moveTo>
                  <a:lnTo>
                    <a:pt x="0" y="1722"/>
                  </a:lnTo>
                  <a:lnTo>
                    <a:pt x="10268" y="33814"/>
                  </a:lnTo>
                  <a:lnTo>
                    <a:pt x="10279" y="33847"/>
                  </a:lnTo>
                  <a:lnTo>
                    <a:pt x="14582" y="32406"/>
                  </a:lnTo>
                  <a:lnTo>
                    <a:pt x="14418" y="28428"/>
                  </a:lnTo>
                  <a:lnTo>
                    <a:pt x="514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9" name="Google Shape;2619;p46"/>
          <p:cNvSpPr txBox="1"/>
          <p:nvPr/>
        </p:nvSpPr>
        <p:spPr>
          <a:xfrm>
            <a:off x="833913" y="4055729"/>
            <a:ext cx="2427000" cy="307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endParaRPr sz="900" dirty="0">
              <a:solidFill>
                <a:srgbClr val="434343"/>
              </a:solidFill>
              <a:latin typeface="Anaheim"/>
              <a:ea typeface="Anaheim"/>
              <a:cs typeface="Anaheim"/>
              <a:sym typeface="Anaheim"/>
            </a:endParaRPr>
          </a:p>
        </p:txBody>
      </p:sp>
      <p:grpSp>
        <p:nvGrpSpPr>
          <p:cNvPr id="2620" name="Google Shape;2620;p46"/>
          <p:cNvGrpSpPr/>
          <p:nvPr/>
        </p:nvGrpSpPr>
        <p:grpSpPr>
          <a:xfrm>
            <a:off x="5819039" y="915875"/>
            <a:ext cx="2360510" cy="3801392"/>
            <a:chOff x="5819039" y="912475"/>
            <a:chExt cx="2360510" cy="3801392"/>
          </a:xfrm>
        </p:grpSpPr>
        <p:sp>
          <p:nvSpPr>
            <p:cNvPr id="2621" name="Google Shape;2621;p46"/>
            <p:cNvSpPr/>
            <p:nvPr/>
          </p:nvSpPr>
          <p:spPr>
            <a:xfrm>
              <a:off x="7402881" y="2309654"/>
              <a:ext cx="45988" cy="10862"/>
            </a:xfrm>
            <a:custGeom>
              <a:avLst/>
              <a:gdLst/>
              <a:ahLst/>
              <a:cxnLst/>
              <a:rect l="l" t="t" r="r" b="b"/>
              <a:pathLst>
                <a:path w="1122" h="265" extrusionOk="0">
                  <a:moveTo>
                    <a:pt x="1052" y="1"/>
                  </a:moveTo>
                  <a:cubicBezTo>
                    <a:pt x="958" y="1"/>
                    <a:pt x="765" y="27"/>
                    <a:pt x="546" y="72"/>
                  </a:cubicBezTo>
                  <a:cubicBezTo>
                    <a:pt x="244" y="140"/>
                    <a:pt x="1" y="219"/>
                    <a:pt x="4" y="252"/>
                  </a:cubicBezTo>
                  <a:cubicBezTo>
                    <a:pt x="6" y="260"/>
                    <a:pt x="28" y="264"/>
                    <a:pt x="64" y="264"/>
                  </a:cubicBezTo>
                  <a:cubicBezTo>
                    <a:pt x="158" y="264"/>
                    <a:pt x="352" y="238"/>
                    <a:pt x="572" y="193"/>
                  </a:cubicBezTo>
                  <a:cubicBezTo>
                    <a:pt x="878" y="125"/>
                    <a:pt x="1121" y="46"/>
                    <a:pt x="1114" y="13"/>
                  </a:cubicBezTo>
                  <a:cubicBezTo>
                    <a:pt x="1112" y="5"/>
                    <a:pt x="1090" y="1"/>
                    <a:pt x="10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6"/>
            <p:cNvSpPr/>
            <p:nvPr/>
          </p:nvSpPr>
          <p:spPr>
            <a:xfrm>
              <a:off x="7492765" y="2281537"/>
              <a:ext cx="44717" cy="16354"/>
            </a:xfrm>
            <a:custGeom>
              <a:avLst/>
              <a:gdLst/>
              <a:ahLst/>
              <a:cxnLst/>
              <a:rect l="l" t="t" r="r" b="b"/>
              <a:pathLst>
                <a:path w="1091" h="399" extrusionOk="0">
                  <a:moveTo>
                    <a:pt x="1051" y="0"/>
                  </a:moveTo>
                  <a:cubicBezTo>
                    <a:pt x="976" y="0"/>
                    <a:pt x="766" y="56"/>
                    <a:pt x="523" y="143"/>
                  </a:cubicBezTo>
                  <a:cubicBezTo>
                    <a:pt x="232" y="247"/>
                    <a:pt x="0" y="359"/>
                    <a:pt x="11" y="389"/>
                  </a:cubicBezTo>
                  <a:cubicBezTo>
                    <a:pt x="13" y="395"/>
                    <a:pt x="24" y="398"/>
                    <a:pt x="42" y="398"/>
                  </a:cubicBezTo>
                  <a:cubicBezTo>
                    <a:pt x="117" y="398"/>
                    <a:pt x="325" y="343"/>
                    <a:pt x="564" y="258"/>
                  </a:cubicBezTo>
                  <a:cubicBezTo>
                    <a:pt x="859" y="150"/>
                    <a:pt x="1090" y="41"/>
                    <a:pt x="1080" y="8"/>
                  </a:cubicBezTo>
                  <a:cubicBezTo>
                    <a:pt x="1077" y="3"/>
                    <a:pt x="1067" y="0"/>
                    <a:pt x="10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6"/>
            <p:cNvSpPr/>
            <p:nvPr/>
          </p:nvSpPr>
          <p:spPr>
            <a:xfrm>
              <a:off x="7578959" y="2241699"/>
              <a:ext cx="42586" cy="21887"/>
            </a:xfrm>
            <a:custGeom>
              <a:avLst/>
              <a:gdLst/>
              <a:ahLst/>
              <a:cxnLst/>
              <a:rect l="l" t="t" r="r" b="b"/>
              <a:pathLst>
                <a:path w="1039" h="534" extrusionOk="0">
                  <a:moveTo>
                    <a:pt x="1006" y="1"/>
                  </a:moveTo>
                  <a:cubicBezTo>
                    <a:pt x="950" y="1"/>
                    <a:pt x="735" y="88"/>
                    <a:pt x="489" y="215"/>
                  </a:cubicBezTo>
                  <a:cubicBezTo>
                    <a:pt x="213" y="360"/>
                    <a:pt x="0" y="498"/>
                    <a:pt x="15" y="528"/>
                  </a:cubicBezTo>
                  <a:cubicBezTo>
                    <a:pt x="17" y="532"/>
                    <a:pt x="22" y="534"/>
                    <a:pt x="30" y="534"/>
                  </a:cubicBezTo>
                  <a:cubicBezTo>
                    <a:pt x="89" y="534"/>
                    <a:pt x="300" y="447"/>
                    <a:pt x="545" y="322"/>
                  </a:cubicBezTo>
                  <a:cubicBezTo>
                    <a:pt x="825" y="177"/>
                    <a:pt x="1038" y="35"/>
                    <a:pt x="1020" y="5"/>
                  </a:cubicBezTo>
                  <a:cubicBezTo>
                    <a:pt x="1018" y="2"/>
                    <a:pt x="1013" y="1"/>
                    <a:pt x="10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6"/>
            <p:cNvSpPr/>
            <p:nvPr/>
          </p:nvSpPr>
          <p:spPr>
            <a:xfrm>
              <a:off x="7659621" y="2190302"/>
              <a:ext cx="39225" cy="27462"/>
            </a:xfrm>
            <a:custGeom>
              <a:avLst/>
              <a:gdLst/>
              <a:ahLst/>
              <a:cxnLst/>
              <a:rect l="l" t="t" r="r" b="b"/>
              <a:pathLst>
                <a:path w="957" h="670" extrusionOk="0">
                  <a:moveTo>
                    <a:pt x="927" y="0"/>
                  </a:moveTo>
                  <a:cubicBezTo>
                    <a:pt x="877" y="0"/>
                    <a:pt x="673" y="121"/>
                    <a:pt x="441" y="284"/>
                  </a:cubicBezTo>
                  <a:cubicBezTo>
                    <a:pt x="191" y="467"/>
                    <a:pt x="0" y="639"/>
                    <a:pt x="19" y="665"/>
                  </a:cubicBezTo>
                  <a:cubicBezTo>
                    <a:pt x="21" y="668"/>
                    <a:pt x="24" y="670"/>
                    <a:pt x="30" y="670"/>
                  </a:cubicBezTo>
                  <a:cubicBezTo>
                    <a:pt x="81" y="670"/>
                    <a:pt x="283" y="550"/>
                    <a:pt x="512" y="381"/>
                  </a:cubicBezTo>
                  <a:cubicBezTo>
                    <a:pt x="766" y="198"/>
                    <a:pt x="957" y="26"/>
                    <a:pt x="938" y="4"/>
                  </a:cubicBezTo>
                  <a:cubicBezTo>
                    <a:pt x="936" y="2"/>
                    <a:pt x="932" y="0"/>
                    <a:pt x="9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6"/>
            <p:cNvSpPr/>
            <p:nvPr/>
          </p:nvSpPr>
          <p:spPr>
            <a:xfrm>
              <a:off x="7732495" y="2127347"/>
              <a:ext cx="34798" cy="33077"/>
            </a:xfrm>
            <a:custGeom>
              <a:avLst/>
              <a:gdLst/>
              <a:ahLst/>
              <a:cxnLst/>
              <a:rect l="l" t="t" r="r" b="b"/>
              <a:pathLst>
                <a:path w="849" h="807" extrusionOk="0">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6"/>
            <p:cNvSpPr/>
            <p:nvPr/>
          </p:nvSpPr>
          <p:spPr>
            <a:xfrm>
              <a:off x="7795122" y="2053695"/>
              <a:ext cx="28773" cy="38282"/>
            </a:xfrm>
            <a:custGeom>
              <a:avLst/>
              <a:gdLst/>
              <a:ahLst/>
              <a:cxnLst/>
              <a:rect l="l" t="t" r="r" b="b"/>
              <a:pathLst>
                <a:path w="702" h="934" extrusionOk="0">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6"/>
            <p:cNvSpPr/>
            <p:nvPr/>
          </p:nvSpPr>
          <p:spPr>
            <a:xfrm>
              <a:off x="7844429" y="1970739"/>
              <a:ext cx="21150" cy="42668"/>
            </a:xfrm>
            <a:custGeom>
              <a:avLst/>
              <a:gdLst/>
              <a:ahLst/>
              <a:cxnLst/>
              <a:rect l="l" t="t" r="r" b="b"/>
              <a:pathLst>
                <a:path w="516" h="1041" extrusionOk="0">
                  <a:moveTo>
                    <a:pt x="483" y="1"/>
                  </a:moveTo>
                  <a:cubicBezTo>
                    <a:pt x="446" y="1"/>
                    <a:pt x="325" y="221"/>
                    <a:pt x="202" y="498"/>
                  </a:cubicBezTo>
                  <a:cubicBezTo>
                    <a:pt x="78" y="782"/>
                    <a:pt x="0" y="1025"/>
                    <a:pt x="30" y="1039"/>
                  </a:cubicBezTo>
                  <a:cubicBezTo>
                    <a:pt x="31" y="1040"/>
                    <a:pt x="32" y="1040"/>
                    <a:pt x="34" y="1040"/>
                  </a:cubicBezTo>
                  <a:cubicBezTo>
                    <a:pt x="69" y="1040"/>
                    <a:pt x="192" y="823"/>
                    <a:pt x="314" y="546"/>
                  </a:cubicBezTo>
                  <a:cubicBezTo>
                    <a:pt x="437" y="259"/>
                    <a:pt x="516" y="16"/>
                    <a:pt x="485" y="1"/>
                  </a:cubicBezTo>
                  <a:cubicBezTo>
                    <a:pt x="484" y="1"/>
                    <a:pt x="483" y="1"/>
                    <a:pt x="4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6"/>
            <p:cNvSpPr/>
            <p:nvPr/>
          </p:nvSpPr>
          <p:spPr>
            <a:xfrm>
              <a:off x="7877300" y="1881348"/>
              <a:ext cx="12911" cy="45373"/>
            </a:xfrm>
            <a:custGeom>
              <a:avLst/>
              <a:gdLst/>
              <a:ahLst/>
              <a:cxnLst/>
              <a:rect l="l" t="t" r="r" b="b"/>
              <a:pathLst>
                <a:path w="315" h="1107" extrusionOk="0">
                  <a:moveTo>
                    <a:pt x="279" y="1"/>
                  </a:moveTo>
                  <a:cubicBezTo>
                    <a:pt x="249" y="1"/>
                    <a:pt x="168" y="241"/>
                    <a:pt x="98" y="539"/>
                  </a:cubicBezTo>
                  <a:cubicBezTo>
                    <a:pt x="31" y="845"/>
                    <a:pt x="0" y="1096"/>
                    <a:pt x="31" y="1106"/>
                  </a:cubicBezTo>
                  <a:cubicBezTo>
                    <a:pt x="31" y="1107"/>
                    <a:pt x="32" y="1107"/>
                    <a:pt x="32" y="1107"/>
                  </a:cubicBezTo>
                  <a:cubicBezTo>
                    <a:pt x="66" y="1107"/>
                    <a:pt x="147" y="871"/>
                    <a:pt x="214" y="569"/>
                  </a:cubicBezTo>
                  <a:cubicBezTo>
                    <a:pt x="285" y="258"/>
                    <a:pt x="314" y="8"/>
                    <a:pt x="281" y="1"/>
                  </a:cubicBezTo>
                  <a:cubicBezTo>
                    <a:pt x="280" y="1"/>
                    <a:pt x="280"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6"/>
            <p:cNvSpPr/>
            <p:nvPr/>
          </p:nvSpPr>
          <p:spPr>
            <a:xfrm>
              <a:off x="7893531" y="1789047"/>
              <a:ext cx="6640" cy="46439"/>
            </a:xfrm>
            <a:custGeom>
              <a:avLst/>
              <a:gdLst/>
              <a:ahLst/>
              <a:cxnLst/>
              <a:rect l="l" t="t" r="r" b="b"/>
              <a:pathLst>
                <a:path w="162" h="1133" extrusionOk="0">
                  <a:moveTo>
                    <a:pt x="116" y="0"/>
                  </a:moveTo>
                  <a:cubicBezTo>
                    <a:pt x="87" y="0"/>
                    <a:pt x="42" y="250"/>
                    <a:pt x="23" y="561"/>
                  </a:cubicBezTo>
                  <a:cubicBezTo>
                    <a:pt x="1" y="871"/>
                    <a:pt x="12" y="1129"/>
                    <a:pt x="45" y="1133"/>
                  </a:cubicBezTo>
                  <a:cubicBezTo>
                    <a:pt x="46" y="1133"/>
                    <a:pt x="46" y="1133"/>
                    <a:pt x="46" y="1133"/>
                  </a:cubicBezTo>
                  <a:cubicBezTo>
                    <a:pt x="80" y="1133"/>
                    <a:pt x="124" y="880"/>
                    <a:pt x="142" y="569"/>
                  </a:cubicBezTo>
                  <a:cubicBezTo>
                    <a:pt x="161" y="255"/>
                    <a:pt x="150" y="0"/>
                    <a:pt x="1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6"/>
            <p:cNvSpPr/>
            <p:nvPr/>
          </p:nvSpPr>
          <p:spPr>
            <a:xfrm>
              <a:off x="7892178" y="1696254"/>
              <a:ext cx="7214" cy="46480"/>
            </a:xfrm>
            <a:custGeom>
              <a:avLst/>
              <a:gdLst/>
              <a:ahLst/>
              <a:cxnLst/>
              <a:rect l="l" t="t" r="r" b="b"/>
              <a:pathLst>
                <a:path w="176" h="1134" extrusionOk="0">
                  <a:moveTo>
                    <a:pt x="38" y="1"/>
                  </a:moveTo>
                  <a:cubicBezTo>
                    <a:pt x="38" y="1"/>
                    <a:pt x="37" y="1"/>
                    <a:pt x="37" y="1"/>
                  </a:cubicBezTo>
                  <a:cubicBezTo>
                    <a:pt x="4" y="9"/>
                    <a:pt x="0" y="263"/>
                    <a:pt x="26" y="573"/>
                  </a:cubicBezTo>
                  <a:cubicBezTo>
                    <a:pt x="56" y="883"/>
                    <a:pt x="104" y="1133"/>
                    <a:pt x="138" y="1133"/>
                  </a:cubicBezTo>
                  <a:cubicBezTo>
                    <a:pt x="172" y="1130"/>
                    <a:pt x="175" y="875"/>
                    <a:pt x="146" y="561"/>
                  </a:cubicBezTo>
                  <a:cubicBezTo>
                    <a:pt x="120" y="250"/>
                    <a:pt x="72"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6"/>
            <p:cNvSpPr/>
            <p:nvPr/>
          </p:nvSpPr>
          <p:spPr>
            <a:xfrm>
              <a:off x="7873612" y="1605347"/>
              <a:ext cx="13813" cy="45209"/>
            </a:xfrm>
            <a:custGeom>
              <a:avLst/>
              <a:gdLst/>
              <a:ahLst/>
              <a:cxnLst/>
              <a:rect l="l" t="t" r="r" b="b"/>
              <a:pathLst>
                <a:path w="337" h="1103" extrusionOk="0">
                  <a:moveTo>
                    <a:pt x="33" y="0"/>
                  </a:moveTo>
                  <a:cubicBezTo>
                    <a:pt x="32" y="0"/>
                    <a:pt x="32" y="0"/>
                    <a:pt x="31" y="0"/>
                  </a:cubicBezTo>
                  <a:cubicBezTo>
                    <a:pt x="1" y="12"/>
                    <a:pt x="35" y="266"/>
                    <a:pt x="109" y="569"/>
                  </a:cubicBezTo>
                  <a:cubicBezTo>
                    <a:pt x="183" y="866"/>
                    <a:pt x="271" y="1102"/>
                    <a:pt x="306" y="1102"/>
                  </a:cubicBezTo>
                  <a:cubicBezTo>
                    <a:pt x="306" y="1102"/>
                    <a:pt x="307" y="1102"/>
                    <a:pt x="307" y="1102"/>
                  </a:cubicBezTo>
                  <a:cubicBezTo>
                    <a:pt x="337" y="1095"/>
                    <a:pt x="304" y="845"/>
                    <a:pt x="225" y="538"/>
                  </a:cubicBezTo>
                  <a:cubicBezTo>
                    <a:pt x="152" y="237"/>
                    <a:pt x="67"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6"/>
            <p:cNvSpPr/>
            <p:nvPr/>
          </p:nvSpPr>
          <p:spPr>
            <a:xfrm>
              <a:off x="7839962" y="1518948"/>
              <a:ext cx="21313" cy="42504"/>
            </a:xfrm>
            <a:custGeom>
              <a:avLst/>
              <a:gdLst/>
              <a:ahLst/>
              <a:cxnLst/>
              <a:rect l="l" t="t" r="r" b="b"/>
              <a:pathLst>
                <a:path w="520" h="1037" extrusionOk="0">
                  <a:moveTo>
                    <a:pt x="33" y="1"/>
                  </a:moveTo>
                  <a:cubicBezTo>
                    <a:pt x="32" y="1"/>
                    <a:pt x="31" y="1"/>
                    <a:pt x="30" y="2"/>
                  </a:cubicBezTo>
                  <a:cubicBezTo>
                    <a:pt x="1" y="17"/>
                    <a:pt x="79" y="260"/>
                    <a:pt x="206" y="543"/>
                  </a:cubicBezTo>
                  <a:cubicBezTo>
                    <a:pt x="326" y="820"/>
                    <a:pt x="450" y="1037"/>
                    <a:pt x="487" y="1037"/>
                  </a:cubicBezTo>
                  <a:cubicBezTo>
                    <a:pt x="488" y="1037"/>
                    <a:pt x="489" y="1036"/>
                    <a:pt x="490" y="1036"/>
                  </a:cubicBezTo>
                  <a:cubicBezTo>
                    <a:pt x="520" y="1025"/>
                    <a:pt x="441" y="782"/>
                    <a:pt x="314" y="495"/>
                  </a:cubicBezTo>
                  <a:cubicBezTo>
                    <a:pt x="191" y="216"/>
                    <a:pt x="68"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6"/>
            <p:cNvSpPr/>
            <p:nvPr/>
          </p:nvSpPr>
          <p:spPr>
            <a:xfrm>
              <a:off x="7790819" y="1440295"/>
              <a:ext cx="28978" cy="38200"/>
            </a:xfrm>
            <a:custGeom>
              <a:avLst/>
              <a:gdLst/>
              <a:ahLst/>
              <a:cxnLst/>
              <a:rect l="l" t="t" r="r" b="b"/>
              <a:pathLst>
                <a:path w="707" h="932" extrusionOk="0">
                  <a:moveTo>
                    <a:pt x="31" y="0"/>
                  </a:moveTo>
                  <a:cubicBezTo>
                    <a:pt x="29" y="0"/>
                    <a:pt x="27" y="1"/>
                    <a:pt x="26" y="1"/>
                  </a:cubicBezTo>
                  <a:cubicBezTo>
                    <a:pt x="0" y="24"/>
                    <a:pt x="124" y="243"/>
                    <a:pt x="303" y="502"/>
                  </a:cubicBezTo>
                  <a:cubicBezTo>
                    <a:pt x="476" y="746"/>
                    <a:pt x="634" y="932"/>
                    <a:pt x="672" y="932"/>
                  </a:cubicBezTo>
                  <a:cubicBezTo>
                    <a:pt x="674" y="932"/>
                    <a:pt x="675" y="932"/>
                    <a:pt x="676" y="931"/>
                  </a:cubicBezTo>
                  <a:cubicBezTo>
                    <a:pt x="707" y="912"/>
                    <a:pt x="583" y="688"/>
                    <a:pt x="400" y="431"/>
                  </a:cubicBezTo>
                  <a:cubicBezTo>
                    <a:pt x="229" y="184"/>
                    <a:pt x="68"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6"/>
            <p:cNvSpPr/>
            <p:nvPr/>
          </p:nvSpPr>
          <p:spPr>
            <a:xfrm>
              <a:off x="7726347" y="1373611"/>
              <a:ext cx="36192" cy="31765"/>
            </a:xfrm>
            <a:custGeom>
              <a:avLst/>
              <a:gdLst/>
              <a:ahLst/>
              <a:cxnLst/>
              <a:rect l="l" t="t" r="r" b="b"/>
              <a:pathLst>
                <a:path w="883" h="775" extrusionOk="0">
                  <a:moveTo>
                    <a:pt x="31" y="1"/>
                  </a:moveTo>
                  <a:cubicBezTo>
                    <a:pt x="27" y="1"/>
                    <a:pt x="25" y="2"/>
                    <a:pt x="23" y="3"/>
                  </a:cubicBezTo>
                  <a:cubicBezTo>
                    <a:pt x="1" y="29"/>
                    <a:pt x="180" y="208"/>
                    <a:pt x="411" y="422"/>
                  </a:cubicBezTo>
                  <a:cubicBezTo>
                    <a:pt x="626" y="618"/>
                    <a:pt x="810" y="774"/>
                    <a:pt x="850" y="774"/>
                  </a:cubicBezTo>
                  <a:cubicBezTo>
                    <a:pt x="853" y="774"/>
                    <a:pt x="855" y="774"/>
                    <a:pt x="856" y="772"/>
                  </a:cubicBezTo>
                  <a:cubicBezTo>
                    <a:pt x="882" y="750"/>
                    <a:pt x="725" y="548"/>
                    <a:pt x="490" y="332"/>
                  </a:cubicBezTo>
                  <a:cubicBezTo>
                    <a:pt x="275" y="134"/>
                    <a:pt x="7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6"/>
            <p:cNvSpPr/>
            <p:nvPr/>
          </p:nvSpPr>
          <p:spPr>
            <a:xfrm>
              <a:off x="7668802" y="1333526"/>
              <a:ext cx="21641" cy="13116"/>
            </a:xfrm>
            <a:custGeom>
              <a:avLst/>
              <a:gdLst/>
              <a:ahLst/>
              <a:cxnLst/>
              <a:rect l="l" t="t" r="r" b="b"/>
              <a:pathLst>
                <a:path w="528" h="320" extrusionOk="0">
                  <a:moveTo>
                    <a:pt x="42" y="1"/>
                  </a:moveTo>
                  <a:cubicBezTo>
                    <a:pt x="30" y="1"/>
                    <a:pt x="22" y="4"/>
                    <a:pt x="19" y="10"/>
                  </a:cubicBezTo>
                  <a:cubicBezTo>
                    <a:pt x="0" y="40"/>
                    <a:pt x="98" y="130"/>
                    <a:pt x="232" y="212"/>
                  </a:cubicBezTo>
                  <a:cubicBezTo>
                    <a:pt x="341" y="278"/>
                    <a:pt x="444" y="320"/>
                    <a:pt x="488" y="320"/>
                  </a:cubicBezTo>
                  <a:cubicBezTo>
                    <a:pt x="498" y="320"/>
                    <a:pt x="505" y="317"/>
                    <a:pt x="508" y="312"/>
                  </a:cubicBezTo>
                  <a:cubicBezTo>
                    <a:pt x="527" y="283"/>
                    <a:pt x="434" y="193"/>
                    <a:pt x="296" y="111"/>
                  </a:cubicBezTo>
                  <a:cubicBezTo>
                    <a:pt x="187" y="43"/>
                    <a:pt x="87"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6"/>
            <p:cNvSpPr/>
            <p:nvPr/>
          </p:nvSpPr>
          <p:spPr>
            <a:xfrm>
              <a:off x="7085687" y="912475"/>
              <a:ext cx="654980" cy="654980"/>
            </a:xfrm>
            <a:custGeom>
              <a:avLst/>
              <a:gdLst/>
              <a:ahLst/>
              <a:cxnLst/>
              <a:rect l="l" t="t" r="r" b="b"/>
              <a:pathLst>
                <a:path w="15980" h="15980" extrusionOk="0">
                  <a:moveTo>
                    <a:pt x="7990" y="0"/>
                  </a:moveTo>
                  <a:cubicBezTo>
                    <a:pt x="3578" y="0"/>
                    <a:pt x="1" y="3579"/>
                    <a:pt x="1" y="7989"/>
                  </a:cubicBezTo>
                  <a:cubicBezTo>
                    <a:pt x="1" y="12404"/>
                    <a:pt x="3578" y="15979"/>
                    <a:pt x="7990" y="15979"/>
                  </a:cubicBezTo>
                  <a:cubicBezTo>
                    <a:pt x="12405" y="15979"/>
                    <a:pt x="15980" y="12404"/>
                    <a:pt x="15980" y="7989"/>
                  </a:cubicBezTo>
                  <a:cubicBezTo>
                    <a:pt x="15980" y="3579"/>
                    <a:pt x="12405" y="0"/>
                    <a:pt x="79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6"/>
            <p:cNvSpPr/>
            <p:nvPr/>
          </p:nvSpPr>
          <p:spPr>
            <a:xfrm>
              <a:off x="7219467" y="1115480"/>
              <a:ext cx="387373" cy="282322"/>
            </a:xfrm>
            <a:custGeom>
              <a:avLst/>
              <a:gdLst/>
              <a:ahLst/>
              <a:cxnLst/>
              <a:rect l="l" t="t" r="r" b="b"/>
              <a:pathLst>
                <a:path w="9451" h="6888" extrusionOk="0">
                  <a:moveTo>
                    <a:pt x="8304" y="0"/>
                  </a:moveTo>
                  <a:lnTo>
                    <a:pt x="3621" y="4505"/>
                  </a:lnTo>
                  <a:lnTo>
                    <a:pt x="1237" y="2383"/>
                  </a:lnTo>
                  <a:lnTo>
                    <a:pt x="1" y="3619"/>
                  </a:lnTo>
                  <a:lnTo>
                    <a:pt x="3445" y="6887"/>
                  </a:lnTo>
                  <a:lnTo>
                    <a:pt x="9451" y="1236"/>
                  </a:lnTo>
                  <a:lnTo>
                    <a:pt x="8304"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6"/>
            <p:cNvSpPr/>
            <p:nvPr/>
          </p:nvSpPr>
          <p:spPr>
            <a:xfrm>
              <a:off x="7667285" y="1995126"/>
              <a:ext cx="504310" cy="591327"/>
            </a:xfrm>
            <a:custGeom>
              <a:avLst/>
              <a:gdLst/>
              <a:ahLst/>
              <a:cxnLst/>
              <a:rect l="l" t="t" r="r" b="b"/>
              <a:pathLst>
                <a:path w="12304" h="14427" extrusionOk="0">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6"/>
            <p:cNvSpPr/>
            <p:nvPr/>
          </p:nvSpPr>
          <p:spPr>
            <a:xfrm>
              <a:off x="7542358" y="4611849"/>
              <a:ext cx="233506" cy="102018"/>
            </a:xfrm>
            <a:custGeom>
              <a:avLst/>
              <a:gdLst/>
              <a:ahLst/>
              <a:cxnLst/>
              <a:rect l="l" t="t" r="r" b="b"/>
              <a:pathLst>
                <a:path w="5697" h="2489" extrusionOk="0">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6"/>
            <p:cNvSpPr/>
            <p:nvPr/>
          </p:nvSpPr>
          <p:spPr>
            <a:xfrm>
              <a:off x="7728970" y="4675172"/>
              <a:ext cx="45988" cy="35167"/>
            </a:xfrm>
            <a:custGeom>
              <a:avLst/>
              <a:gdLst/>
              <a:ahLst/>
              <a:cxnLst/>
              <a:rect l="l" t="t" r="r" b="b"/>
              <a:pathLst>
                <a:path w="1122" h="858" extrusionOk="0">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6"/>
            <p:cNvSpPr/>
            <p:nvPr/>
          </p:nvSpPr>
          <p:spPr>
            <a:xfrm>
              <a:off x="7610428" y="4293623"/>
              <a:ext cx="197166" cy="21142"/>
            </a:xfrm>
            <a:custGeom>
              <a:avLst/>
              <a:gdLst/>
              <a:ahLst/>
              <a:cxnLst/>
              <a:rect l="l" t="t" r="r" b="b"/>
              <a:pathLst>
                <a:path w="5241" h="562" extrusionOk="0">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6"/>
            <p:cNvSpPr/>
            <p:nvPr/>
          </p:nvSpPr>
          <p:spPr>
            <a:xfrm>
              <a:off x="7614491"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6"/>
            <p:cNvSpPr/>
            <p:nvPr/>
          </p:nvSpPr>
          <p:spPr>
            <a:xfrm>
              <a:off x="7643721" y="4292155"/>
              <a:ext cx="11700" cy="18246"/>
            </a:xfrm>
            <a:custGeom>
              <a:avLst/>
              <a:gdLst/>
              <a:ahLst/>
              <a:cxnLst/>
              <a:rect l="l" t="t" r="r" b="b"/>
              <a:pathLst>
                <a:path w="311" h="485" extrusionOk="0">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6"/>
            <p:cNvSpPr/>
            <p:nvPr/>
          </p:nvSpPr>
          <p:spPr>
            <a:xfrm>
              <a:off x="7638021" y="4680869"/>
              <a:ext cx="7255" cy="10493"/>
            </a:xfrm>
            <a:custGeom>
              <a:avLst/>
              <a:gdLst/>
              <a:ahLst/>
              <a:cxnLst/>
              <a:rect l="l" t="t" r="r" b="b"/>
              <a:pathLst>
                <a:path w="177" h="256" extrusionOk="0">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6"/>
            <p:cNvSpPr/>
            <p:nvPr/>
          </p:nvSpPr>
          <p:spPr>
            <a:xfrm>
              <a:off x="7647202" y="4679025"/>
              <a:ext cx="8198" cy="7296"/>
            </a:xfrm>
            <a:custGeom>
              <a:avLst/>
              <a:gdLst/>
              <a:ahLst/>
              <a:cxnLst/>
              <a:rect l="l" t="t" r="r" b="b"/>
              <a:pathLst>
                <a:path w="200" h="178" extrusionOk="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6"/>
            <p:cNvSpPr/>
            <p:nvPr/>
          </p:nvSpPr>
          <p:spPr>
            <a:xfrm>
              <a:off x="7648596" y="4673697"/>
              <a:ext cx="13198" cy="1558"/>
            </a:xfrm>
            <a:custGeom>
              <a:avLst/>
              <a:gdLst/>
              <a:ahLst/>
              <a:cxnLst/>
              <a:rect l="l" t="t" r="r" b="b"/>
              <a:pathLst>
                <a:path w="322" h="38" extrusionOk="0">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6"/>
            <p:cNvSpPr/>
            <p:nvPr/>
          </p:nvSpPr>
          <p:spPr>
            <a:xfrm>
              <a:off x="7649210" y="4666114"/>
              <a:ext cx="15042" cy="2172"/>
            </a:xfrm>
            <a:custGeom>
              <a:avLst/>
              <a:gdLst/>
              <a:ahLst/>
              <a:cxnLst/>
              <a:rect l="l" t="t" r="r" b="b"/>
              <a:pathLst>
                <a:path w="367" h="53" extrusionOk="0">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6"/>
            <p:cNvSpPr/>
            <p:nvPr/>
          </p:nvSpPr>
          <p:spPr>
            <a:xfrm>
              <a:off x="7617200" y="4668860"/>
              <a:ext cx="23650" cy="13731"/>
            </a:xfrm>
            <a:custGeom>
              <a:avLst/>
              <a:gdLst/>
              <a:ahLst/>
              <a:cxnLst/>
              <a:rect l="l" t="t" r="r" b="b"/>
              <a:pathLst>
                <a:path w="577" h="335" extrusionOk="0">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6"/>
            <p:cNvSpPr/>
            <p:nvPr/>
          </p:nvSpPr>
          <p:spPr>
            <a:xfrm>
              <a:off x="7637447" y="4665295"/>
              <a:ext cx="12255" cy="15493"/>
            </a:xfrm>
            <a:custGeom>
              <a:avLst/>
              <a:gdLst/>
              <a:ahLst/>
              <a:cxnLst/>
              <a:rect l="l" t="t" r="r" b="b"/>
              <a:pathLst>
                <a:path w="299" h="378" extrusionOk="0">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6"/>
            <p:cNvSpPr/>
            <p:nvPr/>
          </p:nvSpPr>
          <p:spPr>
            <a:xfrm>
              <a:off x="7729134" y="4673943"/>
              <a:ext cx="45168" cy="35618"/>
            </a:xfrm>
            <a:custGeom>
              <a:avLst/>
              <a:gdLst/>
              <a:ahLst/>
              <a:cxnLst/>
              <a:rect l="l" t="t" r="r" b="b"/>
              <a:pathLst>
                <a:path w="1102" h="869" extrusionOk="0">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6"/>
            <p:cNvSpPr/>
            <p:nvPr/>
          </p:nvSpPr>
          <p:spPr>
            <a:xfrm>
              <a:off x="7761267" y="4622710"/>
              <a:ext cx="1721" cy="51316"/>
            </a:xfrm>
            <a:custGeom>
              <a:avLst/>
              <a:gdLst/>
              <a:ahLst/>
              <a:cxnLst/>
              <a:rect l="l" t="t" r="r" b="b"/>
              <a:pathLst>
                <a:path w="42" h="1252" extrusionOk="0">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6"/>
            <p:cNvSpPr/>
            <p:nvPr/>
          </p:nvSpPr>
          <p:spPr>
            <a:xfrm>
              <a:off x="7718206" y="4299077"/>
              <a:ext cx="33632" cy="1881"/>
            </a:xfrm>
            <a:custGeom>
              <a:avLst/>
              <a:gdLst/>
              <a:ahLst/>
              <a:cxnLst/>
              <a:rect l="l" t="t" r="r" b="b"/>
              <a:pathLst>
                <a:path w="894" h="50" extrusionOk="0">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6"/>
            <p:cNvSpPr/>
            <p:nvPr/>
          </p:nvSpPr>
          <p:spPr>
            <a:xfrm>
              <a:off x="7770609" y="4299905"/>
              <a:ext cx="3988" cy="6546"/>
            </a:xfrm>
            <a:custGeom>
              <a:avLst/>
              <a:gdLst/>
              <a:ahLst/>
              <a:cxnLst/>
              <a:rect l="l" t="t" r="r" b="b"/>
              <a:pathLst>
                <a:path w="106" h="174" extrusionOk="0">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6"/>
            <p:cNvSpPr/>
            <p:nvPr/>
          </p:nvSpPr>
          <p:spPr>
            <a:xfrm>
              <a:off x="7742455" y="4686812"/>
              <a:ext cx="5369" cy="4755"/>
            </a:xfrm>
            <a:custGeom>
              <a:avLst/>
              <a:gdLst/>
              <a:ahLst/>
              <a:cxnLst/>
              <a:rect l="l" t="t" r="r" b="b"/>
              <a:pathLst>
                <a:path w="131" h="116" extrusionOk="0">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6"/>
            <p:cNvSpPr/>
            <p:nvPr/>
          </p:nvSpPr>
          <p:spPr>
            <a:xfrm>
              <a:off x="7753275" y="4681033"/>
              <a:ext cx="7706" cy="3156"/>
            </a:xfrm>
            <a:custGeom>
              <a:avLst/>
              <a:gdLst/>
              <a:ahLst/>
              <a:cxnLst/>
              <a:rect l="l" t="t" r="r" b="b"/>
              <a:pathLst>
                <a:path w="188" h="77" extrusionOk="0">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6"/>
            <p:cNvSpPr/>
            <p:nvPr/>
          </p:nvSpPr>
          <p:spPr>
            <a:xfrm>
              <a:off x="7766350" y="4679189"/>
              <a:ext cx="3976" cy="2090"/>
            </a:xfrm>
            <a:custGeom>
              <a:avLst/>
              <a:gdLst/>
              <a:ahLst/>
              <a:cxnLst/>
              <a:rect l="l" t="t" r="r" b="b"/>
              <a:pathLst>
                <a:path w="97" h="51" extrusionOk="0">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6"/>
            <p:cNvSpPr/>
            <p:nvPr/>
          </p:nvSpPr>
          <p:spPr>
            <a:xfrm>
              <a:off x="7897056" y="4611849"/>
              <a:ext cx="233506" cy="102018"/>
            </a:xfrm>
            <a:custGeom>
              <a:avLst/>
              <a:gdLst/>
              <a:ahLst/>
              <a:cxnLst/>
              <a:rect l="l" t="t" r="r" b="b"/>
              <a:pathLst>
                <a:path w="5697" h="2489" extrusionOk="0">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6"/>
            <p:cNvSpPr/>
            <p:nvPr/>
          </p:nvSpPr>
          <p:spPr>
            <a:xfrm>
              <a:off x="8083667" y="4675172"/>
              <a:ext cx="45988" cy="35167"/>
            </a:xfrm>
            <a:custGeom>
              <a:avLst/>
              <a:gdLst/>
              <a:ahLst/>
              <a:cxnLst/>
              <a:rect l="l" t="t" r="r" b="b"/>
              <a:pathLst>
                <a:path w="1122" h="858" extrusionOk="0">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6"/>
            <p:cNvSpPr/>
            <p:nvPr/>
          </p:nvSpPr>
          <p:spPr>
            <a:xfrm>
              <a:off x="7936020" y="4293623"/>
              <a:ext cx="197129" cy="21142"/>
            </a:xfrm>
            <a:custGeom>
              <a:avLst/>
              <a:gdLst/>
              <a:ahLst/>
              <a:cxnLst/>
              <a:rect l="l" t="t" r="r" b="b"/>
              <a:pathLst>
                <a:path w="5240" h="562" extrusionOk="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6"/>
            <p:cNvSpPr/>
            <p:nvPr/>
          </p:nvSpPr>
          <p:spPr>
            <a:xfrm>
              <a:off x="7940045"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6"/>
            <p:cNvSpPr/>
            <p:nvPr/>
          </p:nvSpPr>
          <p:spPr>
            <a:xfrm>
              <a:off x="7969313" y="4292155"/>
              <a:ext cx="11662" cy="18246"/>
            </a:xfrm>
            <a:custGeom>
              <a:avLst/>
              <a:gdLst/>
              <a:ahLst/>
              <a:cxnLst/>
              <a:rect l="l" t="t" r="r" b="b"/>
              <a:pathLst>
                <a:path w="310" h="485" extrusionOk="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6"/>
            <p:cNvSpPr/>
            <p:nvPr/>
          </p:nvSpPr>
          <p:spPr>
            <a:xfrm>
              <a:off x="7992882" y="4680869"/>
              <a:ext cx="7091" cy="10493"/>
            </a:xfrm>
            <a:custGeom>
              <a:avLst/>
              <a:gdLst/>
              <a:ahLst/>
              <a:cxnLst/>
              <a:rect l="l" t="t" r="r" b="b"/>
              <a:pathLst>
                <a:path w="173" h="256" extrusionOk="0">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6"/>
            <p:cNvSpPr/>
            <p:nvPr/>
          </p:nvSpPr>
          <p:spPr>
            <a:xfrm>
              <a:off x="8001940" y="4679025"/>
              <a:ext cx="8279" cy="7296"/>
            </a:xfrm>
            <a:custGeom>
              <a:avLst/>
              <a:gdLst/>
              <a:ahLst/>
              <a:cxnLst/>
              <a:rect l="l" t="t" r="r" b="b"/>
              <a:pathLst>
                <a:path w="202" h="178" extrusionOk="0">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6"/>
            <p:cNvSpPr/>
            <p:nvPr/>
          </p:nvSpPr>
          <p:spPr>
            <a:xfrm>
              <a:off x="8003457" y="4673697"/>
              <a:ext cx="13075" cy="1558"/>
            </a:xfrm>
            <a:custGeom>
              <a:avLst/>
              <a:gdLst/>
              <a:ahLst/>
              <a:cxnLst/>
              <a:rect l="l" t="t" r="r" b="b"/>
              <a:pathLst>
                <a:path w="319" h="38" extrusionOk="0">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6"/>
            <p:cNvSpPr/>
            <p:nvPr/>
          </p:nvSpPr>
          <p:spPr>
            <a:xfrm>
              <a:off x="8003908" y="4666114"/>
              <a:ext cx="15083" cy="2172"/>
            </a:xfrm>
            <a:custGeom>
              <a:avLst/>
              <a:gdLst/>
              <a:ahLst/>
              <a:cxnLst/>
              <a:rect l="l" t="t" r="r" b="b"/>
              <a:pathLst>
                <a:path w="368" h="53" extrusionOk="0">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6"/>
            <p:cNvSpPr/>
            <p:nvPr/>
          </p:nvSpPr>
          <p:spPr>
            <a:xfrm>
              <a:off x="7971897" y="4668860"/>
              <a:ext cx="23773" cy="13731"/>
            </a:xfrm>
            <a:custGeom>
              <a:avLst/>
              <a:gdLst/>
              <a:ahLst/>
              <a:cxnLst/>
              <a:rect l="l" t="t" r="r" b="b"/>
              <a:pathLst>
                <a:path w="580" h="335" extrusionOk="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6"/>
            <p:cNvSpPr/>
            <p:nvPr/>
          </p:nvSpPr>
          <p:spPr>
            <a:xfrm>
              <a:off x="7992309" y="4665295"/>
              <a:ext cx="12255" cy="15493"/>
            </a:xfrm>
            <a:custGeom>
              <a:avLst/>
              <a:gdLst/>
              <a:ahLst/>
              <a:cxnLst/>
              <a:rect l="l" t="t" r="r" b="b"/>
              <a:pathLst>
                <a:path w="299" h="378" extrusionOk="0">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6"/>
            <p:cNvSpPr/>
            <p:nvPr/>
          </p:nvSpPr>
          <p:spPr>
            <a:xfrm>
              <a:off x="8083831" y="4673943"/>
              <a:ext cx="45168" cy="35618"/>
            </a:xfrm>
            <a:custGeom>
              <a:avLst/>
              <a:gdLst/>
              <a:ahLst/>
              <a:cxnLst/>
              <a:rect l="l" t="t" r="r" b="b"/>
              <a:pathLst>
                <a:path w="1102" h="869" extrusionOk="0">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6"/>
            <p:cNvSpPr/>
            <p:nvPr/>
          </p:nvSpPr>
          <p:spPr>
            <a:xfrm>
              <a:off x="8115965" y="4622710"/>
              <a:ext cx="1721" cy="51316"/>
            </a:xfrm>
            <a:custGeom>
              <a:avLst/>
              <a:gdLst/>
              <a:ahLst/>
              <a:cxnLst/>
              <a:rect l="l" t="t" r="r" b="b"/>
              <a:pathLst>
                <a:path w="42" h="1252" extrusionOk="0">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6"/>
            <p:cNvSpPr/>
            <p:nvPr/>
          </p:nvSpPr>
          <p:spPr>
            <a:xfrm>
              <a:off x="8043761" y="4299077"/>
              <a:ext cx="33632" cy="1881"/>
            </a:xfrm>
            <a:custGeom>
              <a:avLst/>
              <a:gdLst/>
              <a:ahLst/>
              <a:cxnLst/>
              <a:rect l="l" t="t" r="r" b="b"/>
              <a:pathLst>
                <a:path w="894" h="50" extrusionOk="0">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6"/>
            <p:cNvSpPr/>
            <p:nvPr/>
          </p:nvSpPr>
          <p:spPr>
            <a:xfrm>
              <a:off x="8096201" y="4299905"/>
              <a:ext cx="3950" cy="6546"/>
            </a:xfrm>
            <a:custGeom>
              <a:avLst/>
              <a:gdLst/>
              <a:ahLst/>
              <a:cxnLst/>
              <a:rect l="l" t="t" r="r" b="b"/>
              <a:pathLst>
                <a:path w="105" h="174" extrusionOk="0">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6"/>
            <p:cNvSpPr/>
            <p:nvPr/>
          </p:nvSpPr>
          <p:spPr>
            <a:xfrm>
              <a:off x="8097152" y="4686812"/>
              <a:ext cx="5410" cy="4755"/>
            </a:xfrm>
            <a:custGeom>
              <a:avLst/>
              <a:gdLst/>
              <a:ahLst/>
              <a:cxnLst/>
              <a:rect l="l" t="t" r="r" b="b"/>
              <a:pathLst>
                <a:path w="132" h="116" extrusionOk="0">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6"/>
            <p:cNvSpPr/>
            <p:nvPr/>
          </p:nvSpPr>
          <p:spPr>
            <a:xfrm>
              <a:off x="8108013" y="4681033"/>
              <a:ext cx="7665" cy="3156"/>
            </a:xfrm>
            <a:custGeom>
              <a:avLst/>
              <a:gdLst/>
              <a:ahLst/>
              <a:cxnLst/>
              <a:rect l="l" t="t" r="r" b="b"/>
              <a:pathLst>
                <a:path w="187" h="77" extrusionOk="0">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6"/>
            <p:cNvSpPr/>
            <p:nvPr/>
          </p:nvSpPr>
          <p:spPr>
            <a:xfrm>
              <a:off x="8121047" y="4679189"/>
              <a:ext cx="4140" cy="2090"/>
            </a:xfrm>
            <a:custGeom>
              <a:avLst/>
              <a:gdLst/>
              <a:ahLst/>
              <a:cxnLst/>
              <a:rect l="l" t="t" r="r" b="b"/>
              <a:pathLst>
                <a:path w="101" h="51" extrusionOk="0">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6"/>
            <p:cNvSpPr/>
            <p:nvPr/>
          </p:nvSpPr>
          <p:spPr>
            <a:xfrm>
              <a:off x="7563917" y="2963384"/>
              <a:ext cx="615632" cy="1699260"/>
            </a:xfrm>
            <a:custGeom>
              <a:avLst/>
              <a:gdLst/>
              <a:ahLst/>
              <a:cxnLst/>
              <a:rect l="l" t="t" r="r" b="b"/>
              <a:pathLst>
                <a:path w="15020" h="41458" extrusionOk="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6"/>
            <p:cNvSpPr/>
            <p:nvPr/>
          </p:nvSpPr>
          <p:spPr>
            <a:xfrm>
              <a:off x="7952183" y="4598364"/>
              <a:ext cx="222029" cy="38938"/>
            </a:xfrm>
            <a:custGeom>
              <a:avLst/>
              <a:gdLst/>
              <a:ahLst/>
              <a:cxnLst/>
              <a:rect l="l" t="t" r="r" b="b"/>
              <a:pathLst>
                <a:path w="5417" h="950" extrusionOk="0">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6"/>
            <p:cNvSpPr/>
            <p:nvPr/>
          </p:nvSpPr>
          <p:spPr>
            <a:xfrm>
              <a:off x="7569164" y="4597340"/>
              <a:ext cx="236539" cy="36889"/>
            </a:xfrm>
            <a:custGeom>
              <a:avLst/>
              <a:gdLst/>
              <a:ahLst/>
              <a:cxnLst/>
              <a:rect l="l" t="t" r="r" b="b"/>
              <a:pathLst>
                <a:path w="5771" h="900" extrusionOk="0">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6"/>
            <p:cNvSpPr/>
            <p:nvPr/>
          </p:nvSpPr>
          <p:spPr>
            <a:xfrm>
              <a:off x="7968987" y="3123476"/>
              <a:ext cx="91484" cy="30946"/>
            </a:xfrm>
            <a:custGeom>
              <a:avLst/>
              <a:gdLst/>
              <a:ahLst/>
              <a:cxnLst/>
              <a:rect l="l" t="t" r="r" b="b"/>
              <a:pathLst>
                <a:path w="2232" h="755" extrusionOk="0">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6"/>
            <p:cNvSpPr/>
            <p:nvPr/>
          </p:nvSpPr>
          <p:spPr>
            <a:xfrm>
              <a:off x="7606666" y="3113721"/>
              <a:ext cx="56522" cy="50169"/>
            </a:xfrm>
            <a:custGeom>
              <a:avLst/>
              <a:gdLst/>
              <a:ahLst/>
              <a:cxnLst/>
              <a:rect l="l" t="t" r="r" b="b"/>
              <a:pathLst>
                <a:path w="1379" h="1224" extrusionOk="0">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6"/>
            <p:cNvSpPr/>
            <p:nvPr/>
          </p:nvSpPr>
          <p:spPr>
            <a:xfrm>
              <a:off x="6998877" y="2050375"/>
              <a:ext cx="605385" cy="670310"/>
            </a:xfrm>
            <a:custGeom>
              <a:avLst/>
              <a:gdLst/>
              <a:ahLst/>
              <a:cxnLst/>
              <a:rect l="l" t="t" r="r" b="b"/>
              <a:pathLst>
                <a:path w="14770" h="16354" extrusionOk="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1" name="Google Shape;2681;p46"/>
            <p:cNvGrpSpPr/>
            <p:nvPr/>
          </p:nvGrpSpPr>
          <p:grpSpPr>
            <a:xfrm>
              <a:off x="5819039" y="2060417"/>
              <a:ext cx="1596955" cy="1097563"/>
              <a:chOff x="5819039" y="2060417"/>
              <a:chExt cx="1596955" cy="1097563"/>
            </a:xfrm>
          </p:grpSpPr>
          <p:sp>
            <p:nvSpPr>
              <p:cNvPr id="2682" name="Google Shape;2682;p46"/>
              <p:cNvSpPr/>
              <p:nvPr/>
            </p:nvSpPr>
            <p:spPr>
              <a:xfrm>
                <a:off x="7240616" y="2327401"/>
                <a:ext cx="23773" cy="5082"/>
              </a:xfrm>
              <a:custGeom>
                <a:avLst/>
                <a:gdLst/>
                <a:ahLst/>
                <a:cxnLst/>
                <a:rect l="l" t="t" r="r" b="b"/>
                <a:pathLst>
                  <a:path w="580" h="124" extrusionOk="0">
                    <a:moveTo>
                      <a:pt x="234" y="0"/>
                    </a:moveTo>
                    <a:cubicBezTo>
                      <a:pt x="104" y="0"/>
                      <a:pt x="3" y="21"/>
                      <a:pt x="0" y="51"/>
                    </a:cubicBezTo>
                    <a:cubicBezTo>
                      <a:pt x="0" y="84"/>
                      <a:pt x="127" y="114"/>
                      <a:pt x="288" y="122"/>
                    </a:cubicBezTo>
                    <a:cubicBezTo>
                      <a:pt x="311" y="123"/>
                      <a:pt x="333" y="123"/>
                      <a:pt x="354" y="123"/>
                    </a:cubicBezTo>
                    <a:cubicBezTo>
                      <a:pt x="482" y="123"/>
                      <a:pt x="576" y="105"/>
                      <a:pt x="579" y="77"/>
                    </a:cubicBezTo>
                    <a:cubicBezTo>
                      <a:pt x="579" y="43"/>
                      <a:pt x="452" y="10"/>
                      <a:pt x="292" y="2"/>
                    </a:cubicBezTo>
                    <a:cubicBezTo>
                      <a:pt x="272" y="1"/>
                      <a:pt x="252"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6"/>
              <p:cNvSpPr/>
              <p:nvPr/>
            </p:nvSpPr>
            <p:spPr>
              <a:xfrm>
                <a:off x="7310744" y="2325310"/>
                <a:ext cx="46562" cy="6066"/>
              </a:xfrm>
              <a:custGeom>
                <a:avLst/>
                <a:gdLst/>
                <a:ahLst/>
                <a:cxnLst/>
                <a:rect l="l" t="t" r="r" b="b"/>
                <a:pathLst>
                  <a:path w="1136" h="148" extrusionOk="0">
                    <a:moveTo>
                      <a:pt x="901" y="0"/>
                    </a:moveTo>
                    <a:cubicBezTo>
                      <a:pt x="806" y="0"/>
                      <a:pt x="688" y="5"/>
                      <a:pt x="561" y="16"/>
                    </a:cubicBezTo>
                    <a:cubicBezTo>
                      <a:pt x="251" y="38"/>
                      <a:pt x="0" y="87"/>
                      <a:pt x="0" y="116"/>
                    </a:cubicBezTo>
                    <a:cubicBezTo>
                      <a:pt x="0" y="137"/>
                      <a:pt x="98" y="148"/>
                      <a:pt x="245" y="148"/>
                    </a:cubicBezTo>
                    <a:cubicBezTo>
                      <a:pt x="338" y="148"/>
                      <a:pt x="451" y="144"/>
                      <a:pt x="571" y="135"/>
                    </a:cubicBezTo>
                    <a:cubicBezTo>
                      <a:pt x="885" y="109"/>
                      <a:pt x="1135" y="64"/>
                      <a:pt x="1132" y="30"/>
                    </a:cubicBezTo>
                    <a:cubicBezTo>
                      <a:pt x="1130" y="11"/>
                      <a:pt x="1039"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6"/>
              <p:cNvSpPr/>
              <p:nvPr/>
            </p:nvSpPr>
            <p:spPr>
              <a:xfrm>
                <a:off x="5820392" y="2062917"/>
                <a:ext cx="1595602" cy="1094858"/>
              </a:xfrm>
              <a:custGeom>
                <a:avLst/>
                <a:gdLst/>
                <a:ahLst/>
                <a:cxnLst/>
                <a:rect l="l" t="t" r="r" b="b"/>
                <a:pathLst>
                  <a:path w="38929" h="26712" extrusionOk="0">
                    <a:moveTo>
                      <a:pt x="3321" y="0"/>
                    </a:moveTo>
                    <a:cubicBezTo>
                      <a:pt x="2417" y="0"/>
                      <a:pt x="1649" y="696"/>
                      <a:pt x="1585" y="1614"/>
                    </a:cubicBezTo>
                    <a:lnTo>
                      <a:pt x="71" y="22385"/>
                    </a:lnTo>
                    <a:cubicBezTo>
                      <a:pt x="1" y="23342"/>
                      <a:pt x="721" y="24174"/>
                      <a:pt x="1678" y="24245"/>
                    </a:cubicBezTo>
                    <a:lnTo>
                      <a:pt x="35484" y="26707"/>
                    </a:lnTo>
                    <a:cubicBezTo>
                      <a:pt x="35528" y="26710"/>
                      <a:pt x="35571" y="26712"/>
                      <a:pt x="35614" y="26712"/>
                    </a:cubicBezTo>
                    <a:cubicBezTo>
                      <a:pt x="36518" y="26712"/>
                      <a:pt x="37280" y="26013"/>
                      <a:pt x="37349" y="25100"/>
                    </a:cubicBezTo>
                    <a:lnTo>
                      <a:pt x="38861" y="4330"/>
                    </a:lnTo>
                    <a:cubicBezTo>
                      <a:pt x="38928" y="3374"/>
                      <a:pt x="38207" y="2537"/>
                      <a:pt x="37251" y="2470"/>
                    </a:cubicBezTo>
                    <a:lnTo>
                      <a:pt x="3445" y="5"/>
                    </a:lnTo>
                    <a:cubicBezTo>
                      <a:pt x="3403" y="2"/>
                      <a:pt x="3362" y="0"/>
                      <a:pt x="33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6"/>
              <p:cNvSpPr/>
              <p:nvPr/>
            </p:nvSpPr>
            <p:spPr>
              <a:xfrm>
                <a:off x="5819039" y="2060417"/>
                <a:ext cx="1596627" cy="1097563"/>
              </a:xfrm>
              <a:custGeom>
                <a:avLst/>
                <a:gdLst/>
                <a:ahLst/>
                <a:cxnLst/>
                <a:rect l="l" t="t" r="r" b="b"/>
                <a:pathLst>
                  <a:path w="38954" h="26778" extrusionOk="0">
                    <a:moveTo>
                      <a:pt x="3354" y="1"/>
                    </a:moveTo>
                    <a:cubicBezTo>
                      <a:pt x="2860" y="1"/>
                      <a:pt x="2372" y="213"/>
                      <a:pt x="2035" y="573"/>
                    </a:cubicBezTo>
                    <a:cubicBezTo>
                      <a:pt x="1856" y="768"/>
                      <a:pt x="1718" y="1003"/>
                      <a:pt x="1636" y="1257"/>
                    </a:cubicBezTo>
                    <a:cubicBezTo>
                      <a:pt x="1550" y="1514"/>
                      <a:pt x="1554" y="1780"/>
                      <a:pt x="1532" y="2034"/>
                    </a:cubicBezTo>
                    <a:cubicBezTo>
                      <a:pt x="1457" y="3057"/>
                      <a:pt x="1382" y="4073"/>
                      <a:pt x="1307" y="5081"/>
                    </a:cubicBezTo>
                    <a:cubicBezTo>
                      <a:pt x="1161" y="7098"/>
                      <a:pt x="1016" y="9089"/>
                      <a:pt x="874" y="11043"/>
                    </a:cubicBezTo>
                    <a:cubicBezTo>
                      <a:pt x="590" y="14950"/>
                      <a:pt x="318" y="18719"/>
                      <a:pt x="56" y="22312"/>
                    </a:cubicBezTo>
                    <a:cubicBezTo>
                      <a:pt x="0" y="22763"/>
                      <a:pt x="108" y="23249"/>
                      <a:pt x="381" y="23620"/>
                    </a:cubicBezTo>
                    <a:cubicBezTo>
                      <a:pt x="650" y="23992"/>
                      <a:pt x="1061" y="24254"/>
                      <a:pt x="1509" y="24332"/>
                    </a:cubicBezTo>
                    <a:cubicBezTo>
                      <a:pt x="2394" y="24422"/>
                      <a:pt x="3250" y="24467"/>
                      <a:pt x="4102" y="24534"/>
                    </a:cubicBezTo>
                    <a:cubicBezTo>
                      <a:pt x="5805" y="24658"/>
                      <a:pt x="7455" y="24777"/>
                      <a:pt x="9050" y="24889"/>
                    </a:cubicBezTo>
                    <a:cubicBezTo>
                      <a:pt x="12244" y="25121"/>
                      <a:pt x="15221" y="25333"/>
                      <a:pt x="17936" y="25532"/>
                    </a:cubicBezTo>
                    <a:cubicBezTo>
                      <a:pt x="23367" y="25916"/>
                      <a:pt x="27759" y="26230"/>
                      <a:pt x="30800" y="26450"/>
                    </a:cubicBezTo>
                    <a:cubicBezTo>
                      <a:pt x="32317" y="26555"/>
                      <a:pt x="33496" y="26637"/>
                      <a:pt x="34296" y="26693"/>
                    </a:cubicBezTo>
                    <a:cubicBezTo>
                      <a:pt x="34696" y="26719"/>
                      <a:pt x="35002" y="26738"/>
                      <a:pt x="35208" y="26753"/>
                    </a:cubicBezTo>
                    <a:cubicBezTo>
                      <a:pt x="35413" y="26764"/>
                      <a:pt x="35517" y="26768"/>
                      <a:pt x="35517" y="26768"/>
                    </a:cubicBezTo>
                    <a:cubicBezTo>
                      <a:pt x="35517" y="26768"/>
                      <a:pt x="35413" y="26757"/>
                      <a:pt x="35208" y="26742"/>
                    </a:cubicBezTo>
                    <a:cubicBezTo>
                      <a:pt x="35002" y="26723"/>
                      <a:pt x="34699" y="26701"/>
                      <a:pt x="34300" y="26667"/>
                    </a:cubicBezTo>
                    <a:cubicBezTo>
                      <a:pt x="33496" y="26607"/>
                      <a:pt x="32320" y="26518"/>
                      <a:pt x="30804" y="26402"/>
                    </a:cubicBezTo>
                    <a:cubicBezTo>
                      <a:pt x="27763" y="26178"/>
                      <a:pt x="23370" y="25849"/>
                      <a:pt x="17940" y="25446"/>
                    </a:cubicBezTo>
                    <a:cubicBezTo>
                      <a:pt x="15225" y="25247"/>
                      <a:pt x="12251" y="25027"/>
                      <a:pt x="9058" y="24792"/>
                    </a:cubicBezTo>
                    <a:cubicBezTo>
                      <a:pt x="7463" y="24673"/>
                      <a:pt x="5812" y="24553"/>
                      <a:pt x="4109" y="24430"/>
                    </a:cubicBezTo>
                    <a:cubicBezTo>
                      <a:pt x="3261" y="24363"/>
                      <a:pt x="2387" y="24314"/>
                      <a:pt x="1528" y="24228"/>
                    </a:cubicBezTo>
                    <a:cubicBezTo>
                      <a:pt x="1109" y="24153"/>
                      <a:pt x="721" y="23906"/>
                      <a:pt x="471" y="23556"/>
                    </a:cubicBezTo>
                    <a:cubicBezTo>
                      <a:pt x="217" y="23204"/>
                      <a:pt x="113" y="22760"/>
                      <a:pt x="168" y="22320"/>
                    </a:cubicBezTo>
                    <a:cubicBezTo>
                      <a:pt x="430" y="18729"/>
                      <a:pt x="706" y="14957"/>
                      <a:pt x="994" y="11051"/>
                    </a:cubicBezTo>
                    <a:cubicBezTo>
                      <a:pt x="1135" y="9097"/>
                      <a:pt x="1281" y="7110"/>
                      <a:pt x="1427" y="5089"/>
                    </a:cubicBezTo>
                    <a:cubicBezTo>
                      <a:pt x="1502" y="4081"/>
                      <a:pt x="1576" y="3064"/>
                      <a:pt x="1651" y="2042"/>
                    </a:cubicBezTo>
                    <a:cubicBezTo>
                      <a:pt x="1673" y="1783"/>
                      <a:pt x="1673" y="1530"/>
                      <a:pt x="1752" y="1294"/>
                    </a:cubicBezTo>
                    <a:cubicBezTo>
                      <a:pt x="1826" y="1059"/>
                      <a:pt x="1957" y="839"/>
                      <a:pt x="2125" y="656"/>
                    </a:cubicBezTo>
                    <a:cubicBezTo>
                      <a:pt x="2439" y="318"/>
                      <a:pt x="2895" y="121"/>
                      <a:pt x="3360" y="121"/>
                    </a:cubicBezTo>
                    <a:cubicBezTo>
                      <a:pt x="3399" y="121"/>
                      <a:pt x="3438" y="122"/>
                      <a:pt x="3478" y="125"/>
                    </a:cubicBezTo>
                    <a:cubicBezTo>
                      <a:pt x="11762" y="730"/>
                      <a:pt x="19658" y="1302"/>
                      <a:pt x="26837" y="1825"/>
                    </a:cubicBezTo>
                    <a:cubicBezTo>
                      <a:pt x="30430" y="2083"/>
                      <a:pt x="33841" y="2329"/>
                      <a:pt x="37034" y="2561"/>
                    </a:cubicBezTo>
                    <a:cubicBezTo>
                      <a:pt x="37235" y="2576"/>
                      <a:pt x="37430" y="2587"/>
                      <a:pt x="37616" y="2639"/>
                    </a:cubicBezTo>
                    <a:cubicBezTo>
                      <a:pt x="37799" y="2691"/>
                      <a:pt x="37975" y="2773"/>
                      <a:pt x="38132" y="2885"/>
                    </a:cubicBezTo>
                    <a:cubicBezTo>
                      <a:pt x="38446" y="3106"/>
                      <a:pt x="38677" y="3431"/>
                      <a:pt x="38782" y="3793"/>
                    </a:cubicBezTo>
                    <a:cubicBezTo>
                      <a:pt x="38897" y="4152"/>
                      <a:pt x="38827" y="4536"/>
                      <a:pt x="38808" y="4914"/>
                    </a:cubicBezTo>
                    <a:cubicBezTo>
                      <a:pt x="38778" y="5295"/>
                      <a:pt x="38752" y="5669"/>
                      <a:pt x="38726" y="6038"/>
                    </a:cubicBezTo>
                    <a:cubicBezTo>
                      <a:pt x="38618" y="7521"/>
                      <a:pt x="38516" y="8944"/>
                      <a:pt x="38420" y="10299"/>
                    </a:cubicBezTo>
                    <a:cubicBezTo>
                      <a:pt x="38031" y="15731"/>
                      <a:pt x="37718" y="20127"/>
                      <a:pt x="37501" y="23167"/>
                    </a:cubicBezTo>
                    <a:cubicBezTo>
                      <a:pt x="37449" y="23925"/>
                      <a:pt x="37399" y="24598"/>
                      <a:pt x="37359" y="25184"/>
                    </a:cubicBezTo>
                    <a:cubicBezTo>
                      <a:pt x="37306" y="25771"/>
                      <a:pt x="36982" y="26200"/>
                      <a:pt x="36660" y="26428"/>
                    </a:cubicBezTo>
                    <a:cubicBezTo>
                      <a:pt x="36339" y="26663"/>
                      <a:pt x="36029" y="26735"/>
                      <a:pt x="35827" y="26757"/>
                    </a:cubicBezTo>
                    <a:cubicBezTo>
                      <a:pt x="35745" y="26766"/>
                      <a:pt x="35679" y="26768"/>
                      <a:pt x="35628" y="26768"/>
                    </a:cubicBezTo>
                    <a:cubicBezTo>
                      <a:pt x="35577" y="26768"/>
                      <a:pt x="35543" y="26766"/>
                      <a:pt x="35527" y="26766"/>
                    </a:cubicBezTo>
                    <a:cubicBezTo>
                      <a:pt x="35520" y="26766"/>
                      <a:pt x="35517" y="26766"/>
                      <a:pt x="35517" y="26768"/>
                    </a:cubicBezTo>
                    <a:cubicBezTo>
                      <a:pt x="35517" y="26768"/>
                      <a:pt x="35544" y="26771"/>
                      <a:pt x="35596" y="26775"/>
                    </a:cubicBezTo>
                    <a:cubicBezTo>
                      <a:pt x="35616" y="26777"/>
                      <a:pt x="35640" y="26778"/>
                      <a:pt x="35667" y="26778"/>
                    </a:cubicBezTo>
                    <a:cubicBezTo>
                      <a:pt x="35711" y="26778"/>
                      <a:pt x="35765" y="26775"/>
                      <a:pt x="35827" y="26768"/>
                    </a:cubicBezTo>
                    <a:cubicBezTo>
                      <a:pt x="36032" y="26749"/>
                      <a:pt x="36346" y="26685"/>
                      <a:pt x="36675" y="26447"/>
                    </a:cubicBezTo>
                    <a:cubicBezTo>
                      <a:pt x="37004" y="26219"/>
                      <a:pt x="37337" y="25785"/>
                      <a:pt x="37392" y="25188"/>
                    </a:cubicBezTo>
                    <a:cubicBezTo>
                      <a:pt x="37437" y="24601"/>
                      <a:pt x="37489" y="23929"/>
                      <a:pt x="37549" y="23171"/>
                    </a:cubicBezTo>
                    <a:cubicBezTo>
                      <a:pt x="37773" y="20131"/>
                      <a:pt x="38102" y="15735"/>
                      <a:pt x="38506" y="10308"/>
                    </a:cubicBezTo>
                    <a:cubicBezTo>
                      <a:pt x="38602" y="8948"/>
                      <a:pt x="38711" y="7529"/>
                      <a:pt x="38819" y="6045"/>
                    </a:cubicBezTo>
                    <a:cubicBezTo>
                      <a:pt x="38845" y="5676"/>
                      <a:pt x="38871" y="5298"/>
                      <a:pt x="38901" y="4921"/>
                    </a:cubicBezTo>
                    <a:cubicBezTo>
                      <a:pt x="38913" y="4731"/>
                      <a:pt x="38931" y="4544"/>
                      <a:pt x="38942" y="4350"/>
                    </a:cubicBezTo>
                    <a:cubicBezTo>
                      <a:pt x="38954" y="4155"/>
                      <a:pt x="38928" y="3957"/>
                      <a:pt x="38871" y="3767"/>
                    </a:cubicBezTo>
                    <a:cubicBezTo>
                      <a:pt x="38763" y="3383"/>
                      <a:pt x="38520" y="3038"/>
                      <a:pt x="38188" y="2807"/>
                    </a:cubicBezTo>
                    <a:cubicBezTo>
                      <a:pt x="38023" y="2688"/>
                      <a:pt x="37841" y="2598"/>
                      <a:pt x="37642" y="2542"/>
                    </a:cubicBezTo>
                    <a:cubicBezTo>
                      <a:pt x="37444" y="2486"/>
                      <a:pt x="37239" y="2478"/>
                      <a:pt x="37041" y="2464"/>
                    </a:cubicBezTo>
                    <a:cubicBezTo>
                      <a:pt x="33848" y="2228"/>
                      <a:pt x="30438" y="1978"/>
                      <a:pt x="26848" y="1713"/>
                    </a:cubicBezTo>
                    <a:cubicBezTo>
                      <a:pt x="19665" y="1190"/>
                      <a:pt x="11773" y="611"/>
                      <a:pt x="3485" y="6"/>
                    </a:cubicBezTo>
                    <a:cubicBezTo>
                      <a:pt x="3441" y="2"/>
                      <a:pt x="3398" y="1"/>
                      <a:pt x="33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6"/>
              <p:cNvSpPr/>
              <p:nvPr/>
            </p:nvSpPr>
            <p:spPr>
              <a:xfrm>
                <a:off x="5950524" y="2700990"/>
                <a:ext cx="29306" cy="87016"/>
              </a:xfrm>
              <a:custGeom>
                <a:avLst/>
                <a:gdLst/>
                <a:ahLst/>
                <a:cxnLst/>
                <a:rect l="l" t="t" r="r" b="b"/>
                <a:pathLst>
                  <a:path w="715" h="2123" extrusionOk="0">
                    <a:moveTo>
                      <a:pt x="12" y="1"/>
                    </a:moveTo>
                    <a:lnTo>
                      <a:pt x="1" y="192"/>
                    </a:lnTo>
                    <a:lnTo>
                      <a:pt x="486" y="228"/>
                    </a:lnTo>
                    <a:lnTo>
                      <a:pt x="348" y="2107"/>
                    </a:lnTo>
                    <a:lnTo>
                      <a:pt x="561" y="2122"/>
                    </a:lnTo>
                    <a:lnTo>
                      <a:pt x="714" y="53"/>
                    </a:lnTo>
                    <a:lnTo>
                      <a:pt x="1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6"/>
              <p:cNvSpPr/>
              <p:nvPr/>
            </p:nvSpPr>
            <p:spPr>
              <a:xfrm>
                <a:off x="6001347" y="2706359"/>
                <a:ext cx="61153" cy="88082"/>
              </a:xfrm>
              <a:custGeom>
                <a:avLst/>
                <a:gdLst/>
                <a:ahLst/>
                <a:cxnLst/>
                <a:rect l="l" t="t" r="r" b="b"/>
                <a:pathLst>
                  <a:path w="1492" h="2149" extrusionOk="0">
                    <a:moveTo>
                      <a:pt x="725" y="1"/>
                    </a:moveTo>
                    <a:cubicBezTo>
                      <a:pt x="451" y="1"/>
                      <a:pt x="222" y="86"/>
                      <a:pt x="68" y="247"/>
                    </a:cubicBezTo>
                    <a:lnTo>
                      <a:pt x="209" y="385"/>
                    </a:lnTo>
                    <a:cubicBezTo>
                      <a:pt x="338" y="257"/>
                      <a:pt x="505" y="195"/>
                      <a:pt x="705" y="195"/>
                    </a:cubicBezTo>
                    <a:cubicBezTo>
                      <a:pt x="732" y="195"/>
                      <a:pt x="760" y="196"/>
                      <a:pt x="789" y="199"/>
                    </a:cubicBezTo>
                    <a:cubicBezTo>
                      <a:pt x="1106" y="221"/>
                      <a:pt x="1263" y="381"/>
                      <a:pt x="1248" y="621"/>
                    </a:cubicBezTo>
                    <a:cubicBezTo>
                      <a:pt x="1237" y="762"/>
                      <a:pt x="1181" y="897"/>
                      <a:pt x="931" y="1109"/>
                    </a:cubicBezTo>
                    <a:lnTo>
                      <a:pt x="12" y="1890"/>
                    </a:lnTo>
                    <a:lnTo>
                      <a:pt x="1" y="2040"/>
                    </a:lnTo>
                    <a:lnTo>
                      <a:pt x="1450" y="2148"/>
                    </a:lnTo>
                    <a:lnTo>
                      <a:pt x="1464" y="1957"/>
                    </a:lnTo>
                    <a:lnTo>
                      <a:pt x="326" y="1876"/>
                    </a:lnTo>
                    <a:lnTo>
                      <a:pt x="1080" y="1233"/>
                    </a:lnTo>
                    <a:cubicBezTo>
                      <a:pt x="1379" y="983"/>
                      <a:pt x="1454" y="811"/>
                      <a:pt x="1469" y="613"/>
                    </a:cubicBezTo>
                    <a:cubicBezTo>
                      <a:pt x="1491" y="266"/>
                      <a:pt x="1240" y="34"/>
                      <a:pt x="823" y="4"/>
                    </a:cubicBezTo>
                    <a:cubicBezTo>
                      <a:pt x="790" y="2"/>
                      <a:pt x="757" y="1"/>
                      <a:pt x="72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6"/>
              <p:cNvSpPr/>
              <p:nvPr/>
            </p:nvSpPr>
            <p:spPr>
              <a:xfrm>
                <a:off x="6078197" y="2713983"/>
                <a:ext cx="74146" cy="85623"/>
              </a:xfrm>
              <a:custGeom>
                <a:avLst/>
                <a:gdLst/>
                <a:ahLst/>
                <a:cxnLst/>
                <a:rect l="l" t="t" r="r" b="b"/>
                <a:pathLst>
                  <a:path w="1809" h="2089" extrusionOk="0">
                    <a:moveTo>
                      <a:pt x="1207" y="1"/>
                    </a:moveTo>
                    <a:lnTo>
                      <a:pt x="12" y="1290"/>
                    </a:lnTo>
                    <a:lnTo>
                      <a:pt x="1" y="1443"/>
                    </a:lnTo>
                    <a:lnTo>
                      <a:pt x="1166" y="1528"/>
                    </a:lnTo>
                    <a:lnTo>
                      <a:pt x="1129" y="2074"/>
                    </a:lnTo>
                    <a:lnTo>
                      <a:pt x="1342" y="2089"/>
                    </a:lnTo>
                    <a:lnTo>
                      <a:pt x="1379" y="1544"/>
                    </a:lnTo>
                    <a:lnTo>
                      <a:pt x="1794" y="1573"/>
                    </a:lnTo>
                    <a:lnTo>
                      <a:pt x="1808" y="1387"/>
                    </a:lnTo>
                    <a:lnTo>
                      <a:pt x="1394" y="1357"/>
                    </a:lnTo>
                    <a:lnTo>
                      <a:pt x="1427" y="875"/>
                    </a:lnTo>
                    <a:lnTo>
                      <a:pt x="1222" y="864"/>
                    </a:lnTo>
                    <a:lnTo>
                      <a:pt x="1185" y="1342"/>
                    </a:lnTo>
                    <a:lnTo>
                      <a:pt x="289" y="1275"/>
                    </a:lnTo>
                    <a:lnTo>
                      <a:pt x="1442" y="16"/>
                    </a:lnTo>
                    <a:lnTo>
                      <a:pt x="120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6"/>
              <p:cNvSpPr/>
              <p:nvPr/>
            </p:nvSpPr>
            <p:spPr>
              <a:xfrm>
                <a:off x="6208165" y="2723327"/>
                <a:ext cx="74146" cy="85787"/>
              </a:xfrm>
              <a:custGeom>
                <a:avLst/>
                <a:gdLst/>
                <a:ahLst/>
                <a:cxnLst/>
                <a:rect l="l" t="t" r="r" b="b"/>
                <a:pathLst>
                  <a:path w="1809" h="2093" extrusionOk="0">
                    <a:moveTo>
                      <a:pt x="1207" y="1"/>
                    </a:moveTo>
                    <a:lnTo>
                      <a:pt x="12" y="1293"/>
                    </a:lnTo>
                    <a:lnTo>
                      <a:pt x="1" y="1447"/>
                    </a:lnTo>
                    <a:lnTo>
                      <a:pt x="1166" y="1533"/>
                    </a:lnTo>
                    <a:lnTo>
                      <a:pt x="1129" y="2078"/>
                    </a:lnTo>
                    <a:lnTo>
                      <a:pt x="1342" y="2093"/>
                    </a:lnTo>
                    <a:lnTo>
                      <a:pt x="1379" y="1547"/>
                    </a:lnTo>
                    <a:lnTo>
                      <a:pt x="1793" y="1577"/>
                    </a:lnTo>
                    <a:lnTo>
                      <a:pt x="1809" y="1390"/>
                    </a:lnTo>
                    <a:lnTo>
                      <a:pt x="1394" y="1361"/>
                    </a:lnTo>
                    <a:lnTo>
                      <a:pt x="1428" y="879"/>
                    </a:lnTo>
                    <a:lnTo>
                      <a:pt x="1222" y="864"/>
                    </a:lnTo>
                    <a:lnTo>
                      <a:pt x="1185" y="1345"/>
                    </a:lnTo>
                    <a:lnTo>
                      <a:pt x="288" y="1278"/>
                    </a:lnTo>
                    <a:lnTo>
                      <a:pt x="1443" y="19"/>
                    </a:lnTo>
                    <a:lnTo>
                      <a:pt x="120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6"/>
              <p:cNvSpPr/>
              <p:nvPr/>
            </p:nvSpPr>
            <p:spPr>
              <a:xfrm>
                <a:off x="6293745" y="2727180"/>
                <a:ext cx="63408" cy="87139"/>
              </a:xfrm>
              <a:custGeom>
                <a:avLst/>
                <a:gdLst/>
                <a:ahLst/>
                <a:cxnLst/>
                <a:rect l="l" t="t" r="r" b="b"/>
                <a:pathLst>
                  <a:path w="1547" h="2126" extrusionOk="0">
                    <a:moveTo>
                      <a:pt x="386" y="1"/>
                    </a:moveTo>
                    <a:lnTo>
                      <a:pt x="202" y="1032"/>
                    </a:lnTo>
                    <a:lnTo>
                      <a:pt x="643" y="1061"/>
                    </a:lnTo>
                    <a:cubicBezTo>
                      <a:pt x="1170" y="1103"/>
                      <a:pt x="1323" y="1278"/>
                      <a:pt x="1305" y="1543"/>
                    </a:cubicBezTo>
                    <a:cubicBezTo>
                      <a:pt x="1287" y="1779"/>
                      <a:pt x="1112" y="1931"/>
                      <a:pt x="807" y="1931"/>
                    </a:cubicBezTo>
                    <a:cubicBezTo>
                      <a:pt x="783" y="1931"/>
                      <a:pt x="758" y="1930"/>
                      <a:pt x="733" y="1928"/>
                    </a:cubicBezTo>
                    <a:cubicBezTo>
                      <a:pt x="467" y="1909"/>
                      <a:pt x="240" y="1789"/>
                      <a:pt x="117" y="1644"/>
                    </a:cubicBezTo>
                    <a:lnTo>
                      <a:pt x="0" y="1804"/>
                    </a:lnTo>
                    <a:cubicBezTo>
                      <a:pt x="146" y="1977"/>
                      <a:pt x="423" y="2099"/>
                      <a:pt x="722" y="2122"/>
                    </a:cubicBezTo>
                    <a:cubicBezTo>
                      <a:pt x="755" y="2124"/>
                      <a:pt x="787" y="2125"/>
                      <a:pt x="818" y="2125"/>
                    </a:cubicBezTo>
                    <a:cubicBezTo>
                      <a:pt x="1263" y="2125"/>
                      <a:pt x="1496" y="1878"/>
                      <a:pt x="1517" y="1551"/>
                    </a:cubicBezTo>
                    <a:cubicBezTo>
                      <a:pt x="1547" y="1184"/>
                      <a:pt x="1327" y="923"/>
                      <a:pt x="703" y="878"/>
                    </a:cubicBezTo>
                    <a:lnTo>
                      <a:pt x="438" y="856"/>
                    </a:lnTo>
                    <a:lnTo>
                      <a:pt x="557" y="202"/>
                    </a:lnTo>
                    <a:lnTo>
                      <a:pt x="1502" y="273"/>
                    </a:lnTo>
                    <a:lnTo>
                      <a:pt x="1517" y="82"/>
                    </a:lnTo>
                    <a:lnTo>
                      <a:pt x="38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6"/>
              <p:cNvSpPr/>
              <p:nvPr/>
            </p:nvSpPr>
            <p:spPr>
              <a:xfrm>
                <a:off x="6375349" y="2734230"/>
                <a:ext cx="65744" cy="86320"/>
              </a:xfrm>
              <a:custGeom>
                <a:avLst/>
                <a:gdLst/>
                <a:ahLst/>
                <a:cxnLst/>
                <a:rect l="l" t="t" r="r" b="b"/>
                <a:pathLst>
                  <a:path w="1604" h="2106" extrusionOk="0">
                    <a:moveTo>
                      <a:pt x="815" y="1025"/>
                    </a:moveTo>
                    <a:cubicBezTo>
                      <a:pt x="834" y="1025"/>
                      <a:pt x="854" y="1026"/>
                      <a:pt x="874" y="1027"/>
                    </a:cubicBezTo>
                    <a:cubicBezTo>
                      <a:pt x="1196" y="1050"/>
                      <a:pt x="1383" y="1236"/>
                      <a:pt x="1364" y="1510"/>
                    </a:cubicBezTo>
                    <a:cubicBezTo>
                      <a:pt x="1346" y="1771"/>
                      <a:pt x="1148" y="1925"/>
                      <a:pt x="874" y="1925"/>
                    </a:cubicBezTo>
                    <a:cubicBezTo>
                      <a:pt x="858" y="1925"/>
                      <a:pt x="842" y="1925"/>
                      <a:pt x="826" y="1924"/>
                    </a:cubicBezTo>
                    <a:cubicBezTo>
                      <a:pt x="467" y="1898"/>
                      <a:pt x="295" y="1666"/>
                      <a:pt x="310" y="1438"/>
                    </a:cubicBezTo>
                    <a:cubicBezTo>
                      <a:pt x="328" y="1197"/>
                      <a:pt x="532" y="1025"/>
                      <a:pt x="815" y="1025"/>
                    </a:cubicBezTo>
                    <a:close/>
                    <a:moveTo>
                      <a:pt x="991" y="1"/>
                    </a:moveTo>
                    <a:cubicBezTo>
                      <a:pt x="472" y="1"/>
                      <a:pt x="96" y="338"/>
                      <a:pt x="49" y="1008"/>
                    </a:cubicBezTo>
                    <a:cubicBezTo>
                      <a:pt x="0" y="1658"/>
                      <a:pt x="273" y="2062"/>
                      <a:pt x="822" y="2103"/>
                    </a:cubicBezTo>
                    <a:cubicBezTo>
                      <a:pt x="846" y="2105"/>
                      <a:pt x="869" y="2106"/>
                      <a:pt x="891" y="2106"/>
                    </a:cubicBezTo>
                    <a:cubicBezTo>
                      <a:pt x="1259" y="2106"/>
                      <a:pt x="1548" y="1883"/>
                      <a:pt x="1573" y="1520"/>
                    </a:cubicBezTo>
                    <a:cubicBezTo>
                      <a:pt x="1603" y="1139"/>
                      <a:pt x="1334" y="878"/>
                      <a:pt x="923" y="848"/>
                    </a:cubicBezTo>
                    <a:cubicBezTo>
                      <a:pt x="899" y="846"/>
                      <a:pt x="875" y="845"/>
                      <a:pt x="851" y="845"/>
                    </a:cubicBezTo>
                    <a:cubicBezTo>
                      <a:pt x="594" y="845"/>
                      <a:pt x="371" y="956"/>
                      <a:pt x="262" y="1158"/>
                    </a:cubicBezTo>
                    <a:cubicBezTo>
                      <a:pt x="262" y="1095"/>
                      <a:pt x="262" y="1034"/>
                      <a:pt x="266" y="986"/>
                    </a:cubicBezTo>
                    <a:cubicBezTo>
                      <a:pt x="305" y="455"/>
                      <a:pt x="586" y="189"/>
                      <a:pt x="994" y="189"/>
                    </a:cubicBezTo>
                    <a:cubicBezTo>
                      <a:pt x="1016" y="189"/>
                      <a:pt x="1039" y="189"/>
                      <a:pt x="1062" y="191"/>
                    </a:cubicBezTo>
                    <a:cubicBezTo>
                      <a:pt x="1214" y="202"/>
                      <a:pt x="1357" y="239"/>
                      <a:pt x="1457" y="317"/>
                    </a:cubicBezTo>
                    <a:lnTo>
                      <a:pt x="1555" y="153"/>
                    </a:lnTo>
                    <a:cubicBezTo>
                      <a:pt x="1431" y="64"/>
                      <a:pt x="1259" y="19"/>
                      <a:pt x="1072" y="4"/>
                    </a:cubicBezTo>
                    <a:cubicBezTo>
                      <a:pt x="1045" y="2"/>
                      <a:pt x="1018" y="1"/>
                      <a:pt x="9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6"/>
              <p:cNvSpPr/>
              <p:nvPr/>
            </p:nvSpPr>
            <p:spPr>
              <a:xfrm>
                <a:off x="6493554" y="2741279"/>
                <a:ext cx="63408" cy="87590"/>
              </a:xfrm>
              <a:custGeom>
                <a:avLst/>
                <a:gdLst/>
                <a:ahLst/>
                <a:cxnLst/>
                <a:rect l="l" t="t" r="r" b="b"/>
                <a:pathLst>
                  <a:path w="1547" h="2137" extrusionOk="0">
                    <a:moveTo>
                      <a:pt x="217" y="0"/>
                    </a:moveTo>
                    <a:lnTo>
                      <a:pt x="202" y="187"/>
                    </a:lnTo>
                    <a:lnTo>
                      <a:pt x="1262" y="265"/>
                    </a:lnTo>
                    <a:lnTo>
                      <a:pt x="635" y="941"/>
                    </a:lnTo>
                    <a:lnTo>
                      <a:pt x="624" y="1098"/>
                    </a:lnTo>
                    <a:lnTo>
                      <a:pt x="773" y="1109"/>
                    </a:lnTo>
                    <a:cubicBezTo>
                      <a:pt x="1154" y="1139"/>
                      <a:pt x="1319" y="1315"/>
                      <a:pt x="1300" y="1562"/>
                    </a:cubicBezTo>
                    <a:cubicBezTo>
                      <a:pt x="1283" y="1799"/>
                      <a:pt x="1110" y="1941"/>
                      <a:pt x="817" y="1941"/>
                    </a:cubicBezTo>
                    <a:cubicBezTo>
                      <a:pt x="792" y="1941"/>
                      <a:pt x="766" y="1940"/>
                      <a:pt x="740" y="1938"/>
                    </a:cubicBezTo>
                    <a:cubicBezTo>
                      <a:pt x="471" y="1920"/>
                      <a:pt x="239" y="1800"/>
                      <a:pt x="116" y="1655"/>
                    </a:cubicBezTo>
                    <a:lnTo>
                      <a:pt x="0" y="1815"/>
                    </a:lnTo>
                    <a:cubicBezTo>
                      <a:pt x="145" y="1988"/>
                      <a:pt x="426" y="2114"/>
                      <a:pt x="724" y="2133"/>
                    </a:cubicBezTo>
                    <a:cubicBezTo>
                      <a:pt x="758" y="2135"/>
                      <a:pt x="791" y="2137"/>
                      <a:pt x="823" y="2137"/>
                    </a:cubicBezTo>
                    <a:cubicBezTo>
                      <a:pt x="1261" y="2137"/>
                      <a:pt x="1496" y="1900"/>
                      <a:pt x="1520" y="1576"/>
                    </a:cubicBezTo>
                    <a:cubicBezTo>
                      <a:pt x="1543" y="1248"/>
                      <a:pt x="1338" y="997"/>
                      <a:pt x="897" y="941"/>
                    </a:cubicBezTo>
                    <a:lnTo>
                      <a:pt x="1535" y="247"/>
                    </a:lnTo>
                    <a:lnTo>
                      <a:pt x="1546" y="97"/>
                    </a:lnTo>
                    <a:lnTo>
                      <a:pt x="21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6"/>
              <p:cNvSpPr/>
              <p:nvPr/>
            </p:nvSpPr>
            <p:spPr>
              <a:xfrm>
                <a:off x="6576347" y="2748903"/>
                <a:ext cx="65744" cy="86361"/>
              </a:xfrm>
              <a:custGeom>
                <a:avLst/>
                <a:gdLst/>
                <a:ahLst/>
                <a:cxnLst/>
                <a:rect l="l" t="t" r="r" b="b"/>
                <a:pathLst>
                  <a:path w="1604" h="2107" extrusionOk="0">
                    <a:moveTo>
                      <a:pt x="825" y="1022"/>
                    </a:moveTo>
                    <a:cubicBezTo>
                      <a:pt x="843" y="1022"/>
                      <a:pt x="860" y="1023"/>
                      <a:pt x="878" y="1024"/>
                    </a:cubicBezTo>
                    <a:cubicBezTo>
                      <a:pt x="1196" y="1047"/>
                      <a:pt x="1387" y="1237"/>
                      <a:pt x="1364" y="1510"/>
                    </a:cubicBezTo>
                    <a:cubicBezTo>
                      <a:pt x="1346" y="1766"/>
                      <a:pt x="1151" y="1923"/>
                      <a:pt x="881" y="1923"/>
                    </a:cubicBezTo>
                    <a:cubicBezTo>
                      <a:pt x="863" y="1923"/>
                      <a:pt x="845" y="1922"/>
                      <a:pt x="826" y="1921"/>
                    </a:cubicBezTo>
                    <a:cubicBezTo>
                      <a:pt x="471" y="1895"/>
                      <a:pt x="296" y="1667"/>
                      <a:pt x="314" y="1438"/>
                    </a:cubicBezTo>
                    <a:cubicBezTo>
                      <a:pt x="332" y="1196"/>
                      <a:pt x="536" y="1022"/>
                      <a:pt x="825" y="1022"/>
                    </a:cubicBezTo>
                    <a:close/>
                    <a:moveTo>
                      <a:pt x="985" y="1"/>
                    </a:moveTo>
                    <a:cubicBezTo>
                      <a:pt x="470" y="1"/>
                      <a:pt x="99" y="341"/>
                      <a:pt x="49" y="1005"/>
                    </a:cubicBezTo>
                    <a:cubicBezTo>
                      <a:pt x="1" y="1659"/>
                      <a:pt x="273" y="2062"/>
                      <a:pt x="823" y="2104"/>
                    </a:cubicBezTo>
                    <a:cubicBezTo>
                      <a:pt x="846" y="2105"/>
                      <a:pt x="869" y="2106"/>
                      <a:pt x="892" y="2106"/>
                    </a:cubicBezTo>
                    <a:cubicBezTo>
                      <a:pt x="1262" y="2106"/>
                      <a:pt x="1549" y="1883"/>
                      <a:pt x="1577" y="1517"/>
                    </a:cubicBezTo>
                    <a:cubicBezTo>
                      <a:pt x="1603" y="1140"/>
                      <a:pt x="1335" y="878"/>
                      <a:pt x="923" y="849"/>
                    </a:cubicBezTo>
                    <a:cubicBezTo>
                      <a:pt x="898" y="847"/>
                      <a:pt x="874" y="846"/>
                      <a:pt x="850" y="846"/>
                    </a:cubicBezTo>
                    <a:cubicBezTo>
                      <a:pt x="593" y="846"/>
                      <a:pt x="375" y="954"/>
                      <a:pt x="266" y="1155"/>
                    </a:cubicBezTo>
                    <a:cubicBezTo>
                      <a:pt x="262" y="1092"/>
                      <a:pt x="266" y="1035"/>
                      <a:pt x="270" y="987"/>
                    </a:cubicBezTo>
                    <a:cubicBezTo>
                      <a:pt x="308" y="458"/>
                      <a:pt x="584" y="189"/>
                      <a:pt x="988" y="189"/>
                    </a:cubicBezTo>
                    <a:cubicBezTo>
                      <a:pt x="1012" y="189"/>
                      <a:pt x="1036" y="190"/>
                      <a:pt x="1061" y="192"/>
                    </a:cubicBezTo>
                    <a:cubicBezTo>
                      <a:pt x="1218" y="202"/>
                      <a:pt x="1357" y="240"/>
                      <a:pt x="1457" y="318"/>
                    </a:cubicBezTo>
                    <a:lnTo>
                      <a:pt x="1554" y="154"/>
                    </a:lnTo>
                    <a:cubicBezTo>
                      <a:pt x="1431" y="64"/>
                      <a:pt x="1259" y="19"/>
                      <a:pt x="1073" y="4"/>
                    </a:cubicBezTo>
                    <a:cubicBezTo>
                      <a:pt x="1043" y="2"/>
                      <a:pt x="1014" y="1"/>
                      <a:pt x="98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6"/>
              <p:cNvSpPr/>
              <p:nvPr/>
            </p:nvSpPr>
            <p:spPr>
              <a:xfrm>
                <a:off x="6659304" y="2752715"/>
                <a:ext cx="64063" cy="86894"/>
              </a:xfrm>
              <a:custGeom>
                <a:avLst/>
                <a:gdLst/>
                <a:ahLst/>
                <a:cxnLst/>
                <a:rect l="l" t="t" r="r" b="b"/>
                <a:pathLst>
                  <a:path w="1563" h="2120" extrusionOk="0">
                    <a:moveTo>
                      <a:pt x="42" y="1"/>
                    </a:moveTo>
                    <a:lnTo>
                      <a:pt x="1" y="580"/>
                    </a:lnTo>
                    <a:lnTo>
                      <a:pt x="211" y="595"/>
                    </a:lnTo>
                    <a:lnTo>
                      <a:pt x="237" y="207"/>
                    </a:lnTo>
                    <a:lnTo>
                      <a:pt x="1301" y="285"/>
                    </a:lnTo>
                    <a:lnTo>
                      <a:pt x="315" y="2100"/>
                    </a:lnTo>
                    <a:lnTo>
                      <a:pt x="543" y="2119"/>
                    </a:lnTo>
                    <a:lnTo>
                      <a:pt x="1552" y="263"/>
                    </a:lnTo>
                    <a:lnTo>
                      <a:pt x="1562" y="113"/>
                    </a:lnTo>
                    <a:lnTo>
                      <a:pt x="4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6"/>
              <p:cNvSpPr/>
              <p:nvPr/>
            </p:nvSpPr>
            <p:spPr>
              <a:xfrm>
                <a:off x="6780583" y="2761609"/>
                <a:ext cx="64022" cy="86853"/>
              </a:xfrm>
              <a:custGeom>
                <a:avLst/>
                <a:gdLst/>
                <a:ahLst/>
                <a:cxnLst/>
                <a:rect l="l" t="t" r="r" b="b"/>
                <a:pathLst>
                  <a:path w="1562" h="2119" extrusionOk="0">
                    <a:moveTo>
                      <a:pt x="41" y="1"/>
                    </a:moveTo>
                    <a:lnTo>
                      <a:pt x="0" y="576"/>
                    </a:lnTo>
                    <a:lnTo>
                      <a:pt x="210" y="591"/>
                    </a:lnTo>
                    <a:lnTo>
                      <a:pt x="236" y="206"/>
                    </a:lnTo>
                    <a:lnTo>
                      <a:pt x="1300" y="281"/>
                    </a:lnTo>
                    <a:lnTo>
                      <a:pt x="314" y="2100"/>
                    </a:lnTo>
                    <a:lnTo>
                      <a:pt x="542" y="2119"/>
                    </a:lnTo>
                    <a:lnTo>
                      <a:pt x="1551" y="263"/>
                    </a:lnTo>
                    <a:lnTo>
                      <a:pt x="1562" y="113"/>
                    </a:lnTo>
                    <a:lnTo>
                      <a:pt x="4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6"/>
              <p:cNvSpPr/>
              <p:nvPr/>
            </p:nvSpPr>
            <p:spPr>
              <a:xfrm>
                <a:off x="6856818" y="2768945"/>
                <a:ext cx="67547" cy="86607"/>
              </a:xfrm>
              <a:custGeom>
                <a:avLst/>
                <a:gdLst/>
                <a:ahLst/>
                <a:cxnLst/>
                <a:rect l="l" t="t" r="r" b="b"/>
                <a:pathLst>
                  <a:path w="1648" h="2113" extrusionOk="0">
                    <a:moveTo>
                      <a:pt x="850" y="181"/>
                    </a:moveTo>
                    <a:cubicBezTo>
                      <a:pt x="872" y="181"/>
                      <a:pt x="895" y="182"/>
                      <a:pt x="919" y="184"/>
                    </a:cubicBezTo>
                    <a:cubicBezTo>
                      <a:pt x="1229" y="206"/>
                      <a:pt x="1424" y="363"/>
                      <a:pt x="1408" y="599"/>
                    </a:cubicBezTo>
                    <a:cubicBezTo>
                      <a:pt x="1391" y="806"/>
                      <a:pt x="1217" y="934"/>
                      <a:pt x="936" y="934"/>
                    </a:cubicBezTo>
                    <a:cubicBezTo>
                      <a:pt x="914" y="934"/>
                      <a:pt x="891" y="933"/>
                      <a:pt x="867" y="932"/>
                    </a:cubicBezTo>
                    <a:cubicBezTo>
                      <a:pt x="546" y="905"/>
                      <a:pt x="367" y="748"/>
                      <a:pt x="381" y="520"/>
                    </a:cubicBezTo>
                    <a:cubicBezTo>
                      <a:pt x="398" y="306"/>
                      <a:pt x="575" y="181"/>
                      <a:pt x="850" y="181"/>
                    </a:cubicBezTo>
                    <a:close/>
                    <a:moveTo>
                      <a:pt x="772" y="1096"/>
                    </a:moveTo>
                    <a:cubicBezTo>
                      <a:pt x="799" y="1096"/>
                      <a:pt x="827" y="1097"/>
                      <a:pt x="856" y="1099"/>
                    </a:cubicBezTo>
                    <a:cubicBezTo>
                      <a:pt x="1222" y="1125"/>
                      <a:pt x="1427" y="1301"/>
                      <a:pt x="1408" y="1555"/>
                    </a:cubicBezTo>
                    <a:cubicBezTo>
                      <a:pt x="1391" y="1792"/>
                      <a:pt x="1193" y="1931"/>
                      <a:pt x="876" y="1931"/>
                    </a:cubicBezTo>
                    <a:cubicBezTo>
                      <a:pt x="849" y="1931"/>
                      <a:pt x="821" y="1930"/>
                      <a:pt x="793" y="1928"/>
                    </a:cubicBezTo>
                    <a:cubicBezTo>
                      <a:pt x="426" y="1902"/>
                      <a:pt x="224" y="1727"/>
                      <a:pt x="243" y="1469"/>
                    </a:cubicBezTo>
                    <a:cubicBezTo>
                      <a:pt x="260" y="1235"/>
                      <a:pt x="452" y="1096"/>
                      <a:pt x="772" y="1096"/>
                    </a:cubicBezTo>
                    <a:close/>
                    <a:moveTo>
                      <a:pt x="838" y="1"/>
                    </a:moveTo>
                    <a:cubicBezTo>
                      <a:pt x="454" y="1"/>
                      <a:pt x="193" y="187"/>
                      <a:pt x="169" y="498"/>
                    </a:cubicBezTo>
                    <a:cubicBezTo>
                      <a:pt x="153" y="715"/>
                      <a:pt x="258" y="879"/>
                      <a:pt x="464" y="976"/>
                    </a:cubicBezTo>
                    <a:cubicBezTo>
                      <a:pt x="198" y="1044"/>
                      <a:pt x="45" y="1208"/>
                      <a:pt x="27" y="1458"/>
                    </a:cubicBezTo>
                    <a:cubicBezTo>
                      <a:pt x="0" y="1823"/>
                      <a:pt x="284" y="2074"/>
                      <a:pt x="781" y="2108"/>
                    </a:cubicBezTo>
                    <a:cubicBezTo>
                      <a:pt x="820" y="2111"/>
                      <a:pt x="857" y="2112"/>
                      <a:pt x="894" y="2112"/>
                    </a:cubicBezTo>
                    <a:cubicBezTo>
                      <a:pt x="1324" y="2112"/>
                      <a:pt x="1605" y="1911"/>
                      <a:pt x="1629" y="1573"/>
                    </a:cubicBezTo>
                    <a:cubicBezTo>
                      <a:pt x="1644" y="1327"/>
                      <a:pt x="1513" y="1140"/>
                      <a:pt x="1260" y="1036"/>
                    </a:cubicBezTo>
                    <a:cubicBezTo>
                      <a:pt x="1479" y="968"/>
                      <a:pt x="1606" y="819"/>
                      <a:pt x="1625" y="606"/>
                    </a:cubicBezTo>
                    <a:cubicBezTo>
                      <a:pt x="1648" y="266"/>
                      <a:pt x="1372" y="35"/>
                      <a:pt x="934" y="5"/>
                    </a:cubicBezTo>
                    <a:cubicBezTo>
                      <a:pt x="901" y="2"/>
                      <a:pt x="869" y="1"/>
                      <a:pt x="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6"/>
              <p:cNvSpPr/>
              <p:nvPr/>
            </p:nvSpPr>
            <p:spPr>
              <a:xfrm>
                <a:off x="6943627" y="2774847"/>
                <a:ext cx="65703" cy="86320"/>
              </a:xfrm>
              <a:custGeom>
                <a:avLst/>
                <a:gdLst/>
                <a:ahLst/>
                <a:cxnLst/>
                <a:rect l="l" t="t" r="r" b="b"/>
                <a:pathLst>
                  <a:path w="1603" h="2106" extrusionOk="0">
                    <a:moveTo>
                      <a:pt x="723" y="184"/>
                    </a:moveTo>
                    <a:cubicBezTo>
                      <a:pt x="741" y="184"/>
                      <a:pt x="759" y="185"/>
                      <a:pt x="778" y="186"/>
                    </a:cubicBezTo>
                    <a:cubicBezTo>
                      <a:pt x="1136" y="212"/>
                      <a:pt x="1307" y="440"/>
                      <a:pt x="1293" y="667"/>
                    </a:cubicBezTo>
                    <a:cubicBezTo>
                      <a:pt x="1275" y="911"/>
                      <a:pt x="1068" y="1084"/>
                      <a:pt x="778" y="1084"/>
                    </a:cubicBezTo>
                    <a:cubicBezTo>
                      <a:pt x="760" y="1084"/>
                      <a:pt x="743" y="1084"/>
                      <a:pt x="725" y="1082"/>
                    </a:cubicBezTo>
                    <a:cubicBezTo>
                      <a:pt x="407" y="1060"/>
                      <a:pt x="221" y="869"/>
                      <a:pt x="240" y="597"/>
                    </a:cubicBezTo>
                    <a:cubicBezTo>
                      <a:pt x="257" y="341"/>
                      <a:pt x="452" y="184"/>
                      <a:pt x="723" y="184"/>
                    </a:cubicBezTo>
                    <a:close/>
                    <a:moveTo>
                      <a:pt x="710" y="0"/>
                    </a:moveTo>
                    <a:cubicBezTo>
                      <a:pt x="340" y="0"/>
                      <a:pt x="54" y="224"/>
                      <a:pt x="30" y="589"/>
                    </a:cubicBezTo>
                    <a:cubicBezTo>
                      <a:pt x="0" y="967"/>
                      <a:pt x="269" y="1228"/>
                      <a:pt x="680" y="1258"/>
                    </a:cubicBezTo>
                    <a:cubicBezTo>
                      <a:pt x="705" y="1260"/>
                      <a:pt x="729" y="1261"/>
                      <a:pt x="753" y="1261"/>
                    </a:cubicBezTo>
                    <a:cubicBezTo>
                      <a:pt x="1010" y="1261"/>
                      <a:pt x="1228" y="1153"/>
                      <a:pt x="1338" y="952"/>
                    </a:cubicBezTo>
                    <a:cubicBezTo>
                      <a:pt x="1341" y="1012"/>
                      <a:pt x="1338" y="1071"/>
                      <a:pt x="1338" y="1119"/>
                    </a:cubicBezTo>
                    <a:cubicBezTo>
                      <a:pt x="1299" y="1649"/>
                      <a:pt x="1020" y="1918"/>
                      <a:pt x="614" y="1918"/>
                    </a:cubicBezTo>
                    <a:cubicBezTo>
                      <a:pt x="590" y="1918"/>
                      <a:pt x="566" y="1917"/>
                      <a:pt x="542" y="1915"/>
                    </a:cubicBezTo>
                    <a:cubicBezTo>
                      <a:pt x="389" y="1904"/>
                      <a:pt x="247" y="1867"/>
                      <a:pt x="146" y="1788"/>
                    </a:cubicBezTo>
                    <a:lnTo>
                      <a:pt x="49" y="1953"/>
                    </a:lnTo>
                    <a:cubicBezTo>
                      <a:pt x="172" y="2043"/>
                      <a:pt x="344" y="2087"/>
                      <a:pt x="531" y="2102"/>
                    </a:cubicBezTo>
                    <a:cubicBezTo>
                      <a:pt x="561" y="2104"/>
                      <a:pt x="591" y="2105"/>
                      <a:pt x="621" y="2105"/>
                    </a:cubicBezTo>
                    <a:cubicBezTo>
                      <a:pt x="1135" y="2105"/>
                      <a:pt x="1505" y="1765"/>
                      <a:pt x="1554" y="1101"/>
                    </a:cubicBezTo>
                    <a:cubicBezTo>
                      <a:pt x="1602" y="447"/>
                      <a:pt x="1330" y="43"/>
                      <a:pt x="781" y="3"/>
                    </a:cubicBezTo>
                    <a:cubicBezTo>
                      <a:pt x="757" y="1"/>
                      <a:pt x="733" y="0"/>
                      <a:pt x="71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6"/>
              <p:cNvSpPr/>
              <p:nvPr/>
            </p:nvSpPr>
            <p:spPr>
              <a:xfrm>
                <a:off x="7066997" y="2782470"/>
                <a:ext cx="29429" cy="86812"/>
              </a:xfrm>
              <a:custGeom>
                <a:avLst/>
                <a:gdLst/>
                <a:ahLst/>
                <a:cxnLst/>
                <a:rect l="l" t="t" r="r" b="b"/>
                <a:pathLst>
                  <a:path w="718" h="2118" extrusionOk="0">
                    <a:moveTo>
                      <a:pt x="16" y="0"/>
                    </a:moveTo>
                    <a:lnTo>
                      <a:pt x="1" y="186"/>
                    </a:lnTo>
                    <a:lnTo>
                      <a:pt x="490" y="224"/>
                    </a:lnTo>
                    <a:lnTo>
                      <a:pt x="352" y="2103"/>
                    </a:lnTo>
                    <a:lnTo>
                      <a:pt x="564" y="2117"/>
                    </a:lnTo>
                    <a:lnTo>
                      <a:pt x="718" y="48"/>
                    </a:lnTo>
                    <a:lnTo>
                      <a:pt x="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6"/>
              <p:cNvSpPr/>
              <p:nvPr/>
            </p:nvSpPr>
            <p:spPr>
              <a:xfrm>
                <a:off x="7117861" y="2787676"/>
                <a:ext cx="61235" cy="88041"/>
              </a:xfrm>
              <a:custGeom>
                <a:avLst/>
                <a:gdLst/>
                <a:ahLst/>
                <a:cxnLst/>
                <a:rect l="l" t="t" r="r" b="b"/>
                <a:pathLst>
                  <a:path w="1494" h="2148" extrusionOk="0">
                    <a:moveTo>
                      <a:pt x="727" y="0"/>
                    </a:moveTo>
                    <a:cubicBezTo>
                      <a:pt x="453" y="0"/>
                      <a:pt x="224" y="85"/>
                      <a:pt x="71" y="246"/>
                    </a:cubicBezTo>
                    <a:lnTo>
                      <a:pt x="213" y="388"/>
                    </a:lnTo>
                    <a:cubicBezTo>
                      <a:pt x="341" y="256"/>
                      <a:pt x="504" y="194"/>
                      <a:pt x="708" y="194"/>
                    </a:cubicBezTo>
                    <a:cubicBezTo>
                      <a:pt x="735" y="194"/>
                      <a:pt x="763" y="195"/>
                      <a:pt x="792" y="198"/>
                    </a:cubicBezTo>
                    <a:cubicBezTo>
                      <a:pt x="1109" y="220"/>
                      <a:pt x="1266" y="380"/>
                      <a:pt x="1247" y="620"/>
                    </a:cubicBezTo>
                    <a:cubicBezTo>
                      <a:pt x="1240" y="761"/>
                      <a:pt x="1183" y="896"/>
                      <a:pt x="933" y="1109"/>
                    </a:cubicBezTo>
                    <a:lnTo>
                      <a:pt x="11" y="1890"/>
                    </a:lnTo>
                    <a:lnTo>
                      <a:pt x="0" y="2043"/>
                    </a:lnTo>
                    <a:lnTo>
                      <a:pt x="1452" y="2147"/>
                    </a:lnTo>
                    <a:lnTo>
                      <a:pt x="1468" y="1957"/>
                    </a:lnTo>
                    <a:lnTo>
                      <a:pt x="328" y="1875"/>
                    </a:lnTo>
                    <a:lnTo>
                      <a:pt x="1083" y="1236"/>
                    </a:lnTo>
                    <a:cubicBezTo>
                      <a:pt x="1378" y="982"/>
                      <a:pt x="1457" y="811"/>
                      <a:pt x="1468" y="613"/>
                    </a:cubicBezTo>
                    <a:cubicBezTo>
                      <a:pt x="1494" y="265"/>
                      <a:pt x="1244" y="33"/>
                      <a:pt x="825" y="4"/>
                    </a:cubicBezTo>
                    <a:cubicBezTo>
                      <a:pt x="792" y="2"/>
                      <a:pt x="759" y="0"/>
                      <a:pt x="7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6"/>
              <p:cNvSpPr/>
              <p:nvPr/>
            </p:nvSpPr>
            <p:spPr>
              <a:xfrm>
                <a:off x="7192825" y="2792225"/>
                <a:ext cx="63572" cy="87631"/>
              </a:xfrm>
              <a:custGeom>
                <a:avLst/>
                <a:gdLst/>
                <a:ahLst/>
                <a:cxnLst/>
                <a:rect l="l" t="t" r="r" b="b"/>
                <a:pathLst>
                  <a:path w="1551" h="2138" extrusionOk="0">
                    <a:moveTo>
                      <a:pt x="221" y="0"/>
                    </a:moveTo>
                    <a:lnTo>
                      <a:pt x="206" y="188"/>
                    </a:lnTo>
                    <a:lnTo>
                      <a:pt x="1264" y="266"/>
                    </a:lnTo>
                    <a:lnTo>
                      <a:pt x="640" y="942"/>
                    </a:lnTo>
                    <a:lnTo>
                      <a:pt x="628" y="1099"/>
                    </a:lnTo>
                    <a:lnTo>
                      <a:pt x="774" y="1110"/>
                    </a:lnTo>
                    <a:cubicBezTo>
                      <a:pt x="1159" y="1136"/>
                      <a:pt x="1323" y="1312"/>
                      <a:pt x="1304" y="1562"/>
                    </a:cubicBezTo>
                    <a:cubicBezTo>
                      <a:pt x="1288" y="1800"/>
                      <a:pt x="1115" y="1942"/>
                      <a:pt x="817" y="1942"/>
                    </a:cubicBezTo>
                    <a:cubicBezTo>
                      <a:pt x="792" y="1942"/>
                      <a:pt x="767" y="1941"/>
                      <a:pt x="740" y="1939"/>
                    </a:cubicBezTo>
                    <a:cubicBezTo>
                      <a:pt x="471" y="1921"/>
                      <a:pt x="240" y="1801"/>
                      <a:pt x="116" y="1652"/>
                    </a:cubicBezTo>
                    <a:lnTo>
                      <a:pt x="1" y="1812"/>
                    </a:lnTo>
                    <a:cubicBezTo>
                      <a:pt x="151" y="1988"/>
                      <a:pt x="430" y="2112"/>
                      <a:pt x="730" y="2134"/>
                    </a:cubicBezTo>
                    <a:cubicBezTo>
                      <a:pt x="763" y="2136"/>
                      <a:pt x="794" y="2138"/>
                      <a:pt x="825" y="2138"/>
                    </a:cubicBezTo>
                    <a:cubicBezTo>
                      <a:pt x="1261" y="2138"/>
                      <a:pt x="1500" y="1901"/>
                      <a:pt x="1521" y="1577"/>
                    </a:cubicBezTo>
                    <a:cubicBezTo>
                      <a:pt x="1547" y="1245"/>
                      <a:pt x="1342" y="998"/>
                      <a:pt x="901" y="942"/>
                    </a:cubicBezTo>
                    <a:lnTo>
                      <a:pt x="1540" y="247"/>
                    </a:lnTo>
                    <a:lnTo>
                      <a:pt x="1551" y="98"/>
                    </a:lnTo>
                    <a:lnTo>
                      <a:pt x="22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6"/>
              <p:cNvSpPr/>
              <p:nvPr/>
            </p:nvSpPr>
            <p:spPr>
              <a:xfrm>
                <a:off x="6594586" y="2896781"/>
                <a:ext cx="682032" cy="86402"/>
              </a:xfrm>
              <a:custGeom>
                <a:avLst/>
                <a:gdLst/>
                <a:ahLst/>
                <a:cxnLst/>
                <a:rect l="l" t="t" r="r" b="b"/>
                <a:pathLst>
                  <a:path w="16640" h="2108" extrusionOk="0">
                    <a:moveTo>
                      <a:pt x="68" y="1"/>
                    </a:moveTo>
                    <a:lnTo>
                      <a:pt x="0" y="901"/>
                    </a:lnTo>
                    <a:lnTo>
                      <a:pt x="16577" y="2107"/>
                    </a:lnTo>
                    <a:lnTo>
                      <a:pt x="16640" y="1207"/>
                    </a:lnTo>
                    <a:lnTo>
                      <a:pt x="6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6"/>
              <p:cNvSpPr/>
              <p:nvPr/>
            </p:nvSpPr>
            <p:spPr>
              <a:xfrm>
                <a:off x="6920183" y="2994492"/>
                <a:ext cx="351099" cy="62178"/>
              </a:xfrm>
              <a:custGeom>
                <a:avLst/>
                <a:gdLst/>
                <a:ahLst/>
                <a:cxnLst/>
                <a:rect l="l" t="t" r="r" b="b"/>
                <a:pathLst>
                  <a:path w="8566" h="1517" extrusionOk="0">
                    <a:moveTo>
                      <a:pt x="64" y="0"/>
                    </a:moveTo>
                    <a:lnTo>
                      <a:pt x="0" y="897"/>
                    </a:lnTo>
                    <a:lnTo>
                      <a:pt x="8502" y="1516"/>
                    </a:lnTo>
                    <a:lnTo>
                      <a:pt x="8566" y="620"/>
                    </a:lnTo>
                    <a:lnTo>
                      <a:pt x="6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6"/>
              <p:cNvSpPr/>
              <p:nvPr/>
            </p:nvSpPr>
            <p:spPr>
              <a:xfrm>
                <a:off x="5934580" y="2416915"/>
                <a:ext cx="297528" cy="227153"/>
              </a:xfrm>
              <a:custGeom>
                <a:avLst/>
                <a:gdLst/>
                <a:ahLst/>
                <a:cxnLst/>
                <a:rect l="l" t="t" r="r" b="b"/>
                <a:pathLst>
                  <a:path w="7259" h="5542" extrusionOk="0">
                    <a:moveTo>
                      <a:pt x="1402" y="0"/>
                    </a:moveTo>
                    <a:cubicBezTo>
                      <a:pt x="805" y="0"/>
                      <a:pt x="302" y="460"/>
                      <a:pt x="259" y="1064"/>
                    </a:cubicBezTo>
                    <a:lnTo>
                      <a:pt x="46" y="3973"/>
                    </a:lnTo>
                    <a:cubicBezTo>
                      <a:pt x="1" y="4605"/>
                      <a:pt x="476" y="5154"/>
                      <a:pt x="1107" y="5199"/>
                    </a:cubicBezTo>
                    <a:lnTo>
                      <a:pt x="5776" y="5539"/>
                    </a:lnTo>
                    <a:cubicBezTo>
                      <a:pt x="5803" y="5541"/>
                      <a:pt x="5831" y="5542"/>
                      <a:pt x="5859" y="5542"/>
                    </a:cubicBezTo>
                    <a:cubicBezTo>
                      <a:pt x="6454" y="5542"/>
                      <a:pt x="6958" y="5085"/>
                      <a:pt x="7001" y="4482"/>
                    </a:cubicBezTo>
                    <a:lnTo>
                      <a:pt x="7213" y="1568"/>
                    </a:lnTo>
                    <a:cubicBezTo>
                      <a:pt x="7258" y="937"/>
                      <a:pt x="6784" y="391"/>
                      <a:pt x="6157" y="343"/>
                    </a:cubicBezTo>
                    <a:lnTo>
                      <a:pt x="1484" y="3"/>
                    </a:lnTo>
                    <a:cubicBezTo>
                      <a:pt x="1457" y="1"/>
                      <a:pt x="1429" y="0"/>
                      <a:pt x="140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4" name="Google Shape;2704;p46"/>
              <p:cNvGrpSpPr/>
              <p:nvPr/>
            </p:nvGrpSpPr>
            <p:grpSpPr>
              <a:xfrm>
                <a:off x="5937326" y="2478845"/>
                <a:ext cx="288793" cy="99682"/>
                <a:chOff x="5937326" y="2478845"/>
                <a:chExt cx="288793" cy="99682"/>
              </a:xfrm>
            </p:grpSpPr>
            <p:sp>
              <p:nvSpPr>
                <p:cNvPr id="2705" name="Google Shape;2705;p46"/>
                <p:cNvSpPr/>
                <p:nvPr/>
              </p:nvSpPr>
              <p:spPr>
                <a:xfrm>
                  <a:off x="5937326" y="2478845"/>
                  <a:ext cx="196207" cy="99682"/>
                </a:xfrm>
                <a:custGeom>
                  <a:avLst/>
                  <a:gdLst/>
                  <a:ahLst/>
                  <a:cxnLst/>
                  <a:rect l="l" t="t" r="r" b="b"/>
                  <a:pathLst>
                    <a:path w="4787" h="2432" extrusionOk="0">
                      <a:moveTo>
                        <a:pt x="158" y="1"/>
                      </a:moveTo>
                      <a:lnTo>
                        <a:pt x="135" y="333"/>
                      </a:lnTo>
                      <a:lnTo>
                        <a:pt x="3714" y="595"/>
                      </a:lnTo>
                      <a:cubicBezTo>
                        <a:pt x="4125" y="621"/>
                        <a:pt x="4438" y="987"/>
                        <a:pt x="4409" y="1398"/>
                      </a:cubicBezTo>
                      <a:cubicBezTo>
                        <a:pt x="4380" y="1794"/>
                        <a:pt x="4052" y="2095"/>
                        <a:pt x="3660" y="2095"/>
                      </a:cubicBezTo>
                      <a:cubicBezTo>
                        <a:pt x="3642" y="2095"/>
                        <a:pt x="3624" y="2094"/>
                        <a:pt x="3606" y="2093"/>
                      </a:cubicBezTo>
                      <a:lnTo>
                        <a:pt x="28" y="1831"/>
                      </a:lnTo>
                      <a:lnTo>
                        <a:pt x="1" y="2167"/>
                      </a:lnTo>
                      <a:lnTo>
                        <a:pt x="3583" y="2429"/>
                      </a:lnTo>
                      <a:cubicBezTo>
                        <a:pt x="3608" y="2431"/>
                        <a:pt x="3633" y="2432"/>
                        <a:pt x="3658" y="2432"/>
                      </a:cubicBezTo>
                      <a:cubicBezTo>
                        <a:pt x="4224" y="2432"/>
                        <a:pt x="4702" y="1996"/>
                        <a:pt x="4745" y="1424"/>
                      </a:cubicBezTo>
                      <a:cubicBezTo>
                        <a:pt x="4786" y="826"/>
                        <a:pt x="4338" y="304"/>
                        <a:pt x="3740" y="263"/>
                      </a:cubicBezTo>
                      <a:lnTo>
                        <a:pt x="15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6"/>
                <p:cNvSpPr/>
                <p:nvPr/>
              </p:nvSpPr>
              <p:spPr>
                <a:xfrm>
                  <a:off x="6124430" y="2529873"/>
                  <a:ext cx="101690" cy="20986"/>
                </a:xfrm>
                <a:custGeom>
                  <a:avLst/>
                  <a:gdLst/>
                  <a:ahLst/>
                  <a:cxnLst/>
                  <a:rect l="l" t="t" r="r" b="b"/>
                  <a:pathLst>
                    <a:path w="2481" h="512" extrusionOk="0">
                      <a:moveTo>
                        <a:pt x="23" y="0"/>
                      </a:moveTo>
                      <a:lnTo>
                        <a:pt x="1" y="333"/>
                      </a:lnTo>
                      <a:lnTo>
                        <a:pt x="2459" y="512"/>
                      </a:lnTo>
                      <a:lnTo>
                        <a:pt x="2481" y="179"/>
                      </a:lnTo>
                      <a:lnTo>
                        <a:pt x="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7" name="Google Shape;2707;p46"/>
              <p:cNvSpPr/>
              <p:nvPr/>
            </p:nvSpPr>
            <p:spPr>
              <a:xfrm>
                <a:off x="5990486" y="2240797"/>
                <a:ext cx="737611" cy="116404"/>
              </a:xfrm>
              <a:custGeom>
                <a:avLst/>
                <a:gdLst/>
                <a:ahLst/>
                <a:cxnLst/>
                <a:rect l="l" t="t" r="r" b="b"/>
                <a:pathLst>
                  <a:path w="17996" h="2840" extrusionOk="0">
                    <a:moveTo>
                      <a:pt x="112" y="1"/>
                    </a:moveTo>
                    <a:lnTo>
                      <a:pt x="0" y="1536"/>
                    </a:lnTo>
                    <a:lnTo>
                      <a:pt x="17884" y="2840"/>
                    </a:lnTo>
                    <a:lnTo>
                      <a:pt x="17996" y="1304"/>
                    </a:lnTo>
                    <a:lnTo>
                      <a:pt x="11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8" name="Google Shape;2708;p46"/>
            <p:cNvSpPr/>
            <p:nvPr/>
          </p:nvSpPr>
          <p:spPr>
            <a:xfrm>
              <a:off x="7676753" y="2025250"/>
              <a:ext cx="25125" cy="133250"/>
            </a:xfrm>
            <a:custGeom>
              <a:avLst/>
              <a:gdLst/>
              <a:ahLst/>
              <a:cxnLst/>
              <a:rect l="l" t="t" r="r" b="b"/>
              <a:pathLst>
                <a:path w="613" h="3251" extrusionOk="0">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6"/>
            <p:cNvSpPr/>
            <p:nvPr/>
          </p:nvSpPr>
          <p:spPr>
            <a:xfrm>
              <a:off x="7690689" y="2008569"/>
              <a:ext cx="230432" cy="460290"/>
            </a:xfrm>
            <a:custGeom>
              <a:avLst/>
              <a:gdLst/>
              <a:ahLst/>
              <a:cxnLst/>
              <a:rect l="l" t="t" r="r" b="b"/>
              <a:pathLst>
                <a:path w="5622" h="11230" extrusionOk="0">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6"/>
            <p:cNvSpPr/>
            <p:nvPr/>
          </p:nvSpPr>
          <p:spPr>
            <a:xfrm>
              <a:off x="7713641" y="2152636"/>
              <a:ext cx="15083" cy="15206"/>
            </a:xfrm>
            <a:custGeom>
              <a:avLst/>
              <a:gdLst/>
              <a:ahLst/>
              <a:cxnLst/>
              <a:rect l="l" t="t" r="r" b="b"/>
              <a:pathLst>
                <a:path w="368" h="371" extrusionOk="0">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6"/>
            <p:cNvSpPr/>
            <p:nvPr/>
          </p:nvSpPr>
          <p:spPr>
            <a:xfrm>
              <a:off x="7698353" y="2142963"/>
              <a:ext cx="30495" cy="9222"/>
            </a:xfrm>
            <a:custGeom>
              <a:avLst/>
              <a:gdLst/>
              <a:ahLst/>
              <a:cxnLst/>
              <a:rect l="l" t="t" r="r" b="b"/>
              <a:pathLst>
                <a:path w="744" h="225" extrusionOk="0">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6"/>
            <p:cNvSpPr/>
            <p:nvPr/>
          </p:nvSpPr>
          <p:spPr>
            <a:xfrm>
              <a:off x="7800778" y="2152636"/>
              <a:ext cx="15206" cy="15206"/>
            </a:xfrm>
            <a:custGeom>
              <a:avLst/>
              <a:gdLst/>
              <a:ahLst/>
              <a:cxnLst/>
              <a:rect l="l" t="t" r="r" b="b"/>
              <a:pathLst>
                <a:path w="371" h="371" extrusionOk="0">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6"/>
            <p:cNvSpPr/>
            <p:nvPr/>
          </p:nvSpPr>
          <p:spPr>
            <a:xfrm>
              <a:off x="7788196" y="2142963"/>
              <a:ext cx="30536" cy="9222"/>
            </a:xfrm>
            <a:custGeom>
              <a:avLst/>
              <a:gdLst/>
              <a:ahLst/>
              <a:cxnLst/>
              <a:rect l="l" t="t" r="r" b="b"/>
              <a:pathLst>
                <a:path w="745" h="225" extrusionOk="0">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6"/>
            <p:cNvSpPr/>
            <p:nvPr/>
          </p:nvSpPr>
          <p:spPr>
            <a:xfrm>
              <a:off x="7747045" y="2228091"/>
              <a:ext cx="44266" cy="22912"/>
            </a:xfrm>
            <a:custGeom>
              <a:avLst/>
              <a:gdLst/>
              <a:ahLst/>
              <a:cxnLst/>
              <a:rect l="l" t="t" r="r" b="b"/>
              <a:pathLst>
                <a:path w="1080" h="559" extrusionOk="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6"/>
            <p:cNvSpPr/>
            <p:nvPr/>
          </p:nvSpPr>
          <p:spPr>
            <a:xfrm>
              <a:off x="7757169" y="2294571"/>
              <a:ext cx="77917" cy="40865"/>
            </a:xfrm>
            <a:custGeom>
              <a:avLst/>
              <a:gdLst/>
              <a:ahLst/>
              <a:cxnLst/>
              <a:rect l="l" t="t" r="r" b="b"/>
              <a:pathLst>
                <a:path w="1901" h="997" extrusionOk="0">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6"/>
            <p:cNvSpPr/>
            <p:nvPr/>
          </p:nvSpPr>
          <p:spPr>
            <a:xfrm>
              <a:off x="7912057" y="2156488"/>
              <a:ext cx="50415" cy="51972"/>
            </a:xfrm>
            <a:custGeom>
              <a:avLst/>
              <a:gdLst/>
              <a:ahLst/>
              <a:cxnLst/>
              <a:rect l="l" t="t" r="r" b="b"/>
              <a:pathLst>
                <a:path w="1230" h="1268" extrusionOk="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6"/>
            <p:cNvSpPr/>
            <p:nvPr/>
          </p:nvSpPr>
          <p:spPr>
            <a:xfrm>
              <a:off x="7929107" y="2168784"/>
              <a:ext cx="21887" cy="29593"/>
            </a:xfrm>
            <a:custGeom>
              <a:avLst/>
              <a:gdLst/>
              <a:ahLst/>
              <a:cxnLst/>
              <a:rect l="l" t="t" r="r" b="b"/>
              <a:pathLst>
                <a:path w="534" h="722" extrusionOk="0">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6"/>
            <p:cNvSpPr/>
            <p:nvPr/>
          </p:nvSpPr>
          <p:spPr>
            <a:xfrm>
              <a:off x="7669130" y="1993363"/>
              <a:ext cx="263673" cy="172393"/>
            </a:xfrm>
            <a:custGeom>
              <a:avLst/>
              <a:gdLst/>
              <a:ahLst/>
              <a:cxnLst/>
              <a:rect l="l" t="t" r="r" b="b"/>
              <a:pathLst>
                <a:path w="6433" h="4206" extrusionOk="0">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6"/>
            <p:cNvSpPr/>
            <p:nvPr/>
          </p:nvSpPr>
          <p:spPr>
            <a:xfrm>
              <a:off x="7910376" y="2196737"/>
              <a:ext cx="37299" cy="36766"/>
            </a:xfrm>
            <a:custGeom>
              <a:avLst/>
              <a:gdLst/>
              <a:ahLst/>
              <a:cxnLst/>
              <a:rect l="l" t="t" r="r" b="b"/>
              <a:pathLst>
                <a:path w="910" h="897" extrusionOk="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6"/>
            <p:cNvSpPr/>
            <p:nvPr/>
          </p:nvSpPr>
          <p:spPr>
            <a:xfrm>
              <a:off x="7457229" y="2394823"/>
              <a:ext cx="653915" cy="794461"/>
            </a:xfrm>
            <a:custGeom>
              <a:avLst/>
              <a:gdLst/>
              <a:ahLst/>
              <a:cxnLst/>
              <a:rect l="l" t="t" r="r" b="b"/>
              <a:pathLst>
                <a:path w="15954" h="19383" extrusionOk="0">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6"/>
            <p:cNvSpPr/>
            <p:nvPr/>
          </p:nvSpPr>
          <p:spPr>
            <a:xfrm>
              <a:off x="7749914" y="2394823"/>
              <a:ext cx="158376" cy="153621"/>
            </a:xfrm>
            <a:custGeom>
              <a:avLst/>
              <a:gdLst/>
              <a:ahLst/>
              <a:cxnLst/>
              <a:rect l="l" t="t" r="r" b="b"/>
              <a:pathLst>
                <a:path w="3864" h="3748" extrusionOk="0">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6"/>
            <p:cNvSpPr/>
            <p:nvPr/>
          </p:nvSpPr>
          <p:spPr>
            <a:xfrm>
              <a:off x="7760202" y="2565981"/>
              <a:ext cx="14264" cy="114560"/>
            </a:xfrm>
            <a:custGeom>
              <a:avLst/>
              <a:gdLst/>
              <a:ahLst/>
              <a:cxnLst/>
              <a:rect l="l" t="t" r="r" b="b"/>
              <a:pathLst>
                <a:path w="348" h="2795" extrusionOk="0">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6"/>
            <p:cNvSpPr/>
            <p:nvPr/>
          </p:nvSpPr>
          <p:spPr>
            <a:xfrm>
              <a:off x="7781761" y="2575162"/>
              <a:ext cx="6476" cy="92181"/>
            </a:xfrm>
            <a:custGeom>
              <a:avLst/>
              <a:gdLst/>
              <a:ahLst/>
              <a:cxnLst/>
              <a:rect l="l" t="t" r="r" b="b"/>
              <a:pathLst>
                <a:path w="158" h="2249" extrusionOk="0">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6"/>
            <p:cNvSpPr/>
            <p:nvPr/>
          </p:nvSpPr>
          <p:spPr>
            <a:xfrm>
              <a:off x="7749176" y="2681644"/>
              <a:ext cx="10001" cy="14796"/>
            </a:xfrm>
            <a:custGeom>
              <a:avLst/>
              <a:gdLst/>
              <a:ahLst/>
              <a:cxnLst/>
              <a:rect l="l" t="t" r="r" b="b"/>
              <a:pathLst>
                <a:path w="244" h="361" extrusionOk="0">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6"/>
            <p:cNvSpPr/>
            <p:nvPr/>
          </p:nvSpPr>
          <p:spPr>
            <a:xfrm>
              <a:off x="7754997" y="2683243"/>
              <a:ext cx="6312" cy="13239"/>
            </a:xfrm>
            <a:custGeom>
              <a:avLst/>
              <a:gdLst/>
              <a:ahLst/>
              <a:cxnLst/>
              <a:rect l="l" t="t" r="r" b="b"/>
              <a:pathLst>
                <a:path w="154" h="323" extrusionOk="0">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6"/>
            <p:cNvSpPr/>
            <p:nvPr/>
          </p:nvSpPr>
          <p:spPr>
            <a:xfrm>
              <a:off x="7758357" y="2683243"/>
              <a:ext cx="5697" cy="13198"/>
            </a:xfrm>
            <a:custGeom>
              <a:avLst/>
              <a:gdLst/>
              <a:ahLst/>
              <a:cxnLst/>
              <a:rect l="l" t="t" r="r" b="b"/>
              <a:pathLst>
                <a:path w="139" h="322" extrusionOk="0">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6"/>
            <p:cNvSpPr/>
            <p:nvPr/>
          </p:nvSpPr>
          <p:spPr>
            <a:xfrm>
              <a:off x="7759915" y="2679021"/>
              <a:ext cx="12665" cy="20043"/>
            </a:xfrm>
            <a:custGeom>
              <a:avLst/>
              <a:gdLst/>
              <a:ahLst/>
              <a:cxnLst/>
              <a:rect l="l" t="t" r="r" b="b"/>
              <a:pathLst>
                <a:path w="309" h="489" extrusionOk="0">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6"/>
            <p:cNvSpPr/>
            <p:nvPr/>
          </p:nvSpPr>
          <p:spPr>
            <a:xfrm>
              <a:off x="7783318" y="2663447"/>
              <a:ext cx="5246" cy="18485"/>
            </a:xfrm>
            <a:custGeom>
              <a:avLst/>
              <a:gdLst/>
              <a:ahLst/>
              <a:cxnLst/>
              <a:rect l="l" t="t" r="r" b="b"/>
              <a:pathLst>
                <a:path w="128" h="451" extrusionOk="0">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6"/>
            <p:cNvSpPr/>
            <p:nvPr/>
          </p:nvSpPr>
          <p:spPr>
            <a:xfrm>
              <a:off x="7788810" y="2664717"/>
              <a:ext cx="5574" cy="14592"/>
            </a:xfrm>
            <a:custGeom>
              <a:avLst/>
              <a:gdLst/>
              <a:ahLst/>
              <a:cxnLst/>
              <a:rect l="l" t="t" r="r" b="b"/>
              <a:pathLst>
                <a:path w="136" h="356" extrusionOk="0">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6"/>
            <p:cNvSpPr/>
            <p:nvPr/>
          </p:nvSpPr>
          <p:spPr>
            <a:xfrm>
              <a:off x="7790040" y="2665865"/>
              <a:ext cx="11395" cy="12296"/>
            </a:xfrm>
            <a:custGeom>
              <a:avLst/>
              <a:gdLst/>
              <a:ahLst/>
              <a:cxnLst/>
              <a:rect l="l" t="t" r="r" b="b"/>
              <a:pathLst>
                <a:path w="278" h="300" extrusionOk="0">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6"/>
            <p:cNvSpPr/>
            <p:nvPr/>
          </p:nvSpPr>
          <p:spPr>
            <a:xfrm>
              <a:off x="7790655" y="2664020"/>
              <a:ext cx="13526" cy="11395"/>
            </a:xfrm>
            <a:custGeom>
              <a:avLst/>
              <a:gdLst/>
              <a:ahLst/>
              <a:cxnLst/>
              <a:rect l="l" t="t" r="r" b="b"/>
              <a:pathLst>
                <a:path w="330" h="278" extrusionOk="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6"/>
            <p:cNvSpPr/>
            <p:nvPr/>
          </p:nvSpPr>
          <p:spPr>
            <a:xfrm>
              <a:off x="7731716" y="2413267"/>
              <a:ext cx="17338" cy="15329"/>
            </a:xfrm>
            <a:custGeom>
              <a:avLst/>
              <a:gdLst/>
              <a:ahLst/>
              <a:cxnLst/>
              <a:rect l="l" t="t" r="r" b="b"/>
              <a:pathLst>
                <a:path w="423" h="374" extrusionOk="0">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6"/>
            <p:cNvSpPr/>
            <p:nvPr/>
          </p:nvSpPr>
          <p:spPr>
            <a:xfrm>
              <a:off x="7733561" y="2437449"/>
              <a:ext cx="10903" cy="7706"/>
            </a:xfrm>
            <a:custGeom>
              <a:avLst/>
              <a:gdLst/>
              <a:ahLst/>
              <a:cxnLst/>
              <a:rect l="l" t="t" r="r" b="b"/>
              <a:pathLst>
                <a:path w="266" h="188" extrusionOk="0">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6"/>
            <p:cNvSpPr/>
            <p:nvPr/>
          </p:nvSpPr>
          <p:spPr>
            <a:xfrm>
              <a:off x="7735487" y="2450769"/>
              <a:ext cx="11763" cy="6476"/>
            </a:xfrm>
            <a:custGeom>
              <a:avLst/>
              <a:gdLst/>
              <a:ahLst/>
              <a:cxnLst/>
              <a:rect l="l" t="t" r="r" b="b"/>
              <a:pathLst>
                <a:path w="287" h="158" extrusionOk="0">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6"/>
            <p:cNvSpPr/>
            <p:nvPr/>
          </p:nvSpPr>
          <p:spPr>
            <a:xfrm>
              <a:off x="7738602" y="2466672"/>
              <a:ext cx="8771" cy="8607"/>
            </a:xfrm>
            <a:custGeom>
              <a:avLst/>
              <a:gdLst/>
              <a:ahLst/>
              <a:cxnLst/>
              <a:rect l="l" t="t" r="r" b="b"/>
              <a:pathLst>
                <a:path w="214" h="210" extrusionOk="0">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6"/>
            <p:cNvSpPr/>
            <p:nvPr/>
          </p:nvSpPr>
          <p:spPr>
            <a:xfrm>
              <a:off x="7732167" y="2483681"/>
              <a:ext cx="22256" cy="20494"/>
            </a:xfrm>
            <a:custGeom>
              <a:avLst/>
              <a:gdLst/>
              <a:ahLst/>
              <a:cxnLst/>
              <a:rect l="l" t="t" r="r" b="b"/>
              <a:pathLst>
                <a:path w="543" h="500" extrusionOk="0">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6"/>
            <p:cNvSpPr/>
            <p:nvPr/>
          </p:nvSpPr>
          <p:spPr>
            <a:xfrm>
              <a:off x="7742291" y="2511224"/>
              <a:ext cx="11231" cy="11231"/>
            </a:xfrm>
            <a:custGeom>
              <a:avLst/>
              <a:gdLst/>
              <a:ahLst/>
              <a:cxnLst/>
              <a:rect l="l" t="t" r="r" b="b"/>
              <a:pathLst>
                <a:path w="274" h="274" extrusionOk="0">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6"/>
            <p:cNvSpPr/>
            <p:nvPr/>
          </p:nvSpPr>
          <p:spPr>
            <a:xfrm>
              <a:off x="7748275" y="2528889"/>
              <a:ext cx="11190" cy="11190"/>
            </a:xfrm>
            <a:custGeom>
              <a:avLst/>
              <a:gdLst/>
              <a:ahLst/>
              <a:cxnLst/>
              <a:rect l="l" t="t" r="r" b="b"/>
              <a:pathLst>
                <a:path w="273" h="273" extrusionOk="0">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6"/>
            <p:cNvSpPr/>
            <p:nvPr/>
          </p:nvSpPr>
          <p:spPr>
            <a:xfrm>
              <a:off x="7757579" y="2542086"/>
              <a:ext cx="5574" cy="14592"/>
            </a:xfrm>
            <a:custGeom>
              <a:avLst/>
              <a:gdLst/>
              <a:ahLst/>
              <a:cxnLst/>
              <a:rect l="l" t="t" r="r" b="b"/>
              <a:pathLst>
                <a:path w="136" h="356" extrusionOk="0">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6"/>
            <p:cNvSpPr/>
            <p:nvPr/>
          </p:nvSpPr>
          <p:spPr>
            <a:xfrm>
              <a:off x="7796926" y="2554546"/>
              <a:ext cx="10780" cy="6886"/>
            </a:xfrm>
            <a:custGeom>
              <a:avLst/>
              <a:gdLst/>
              <a:ahLst/>
              <a:cxnLst/>
              <a:rect l="l" t="t" r="r" b="b"/>
              <a:pathLst>
                <a:path w="263" h="168" extrusionOk="0">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6"/>
            <p:cNvSpPr/>
            <p:nvPr/>
          </p:nvSpPr>
          <p:spPr>
            <a:xfrm>
              <a:off x="7811353" y="2541963"/>
              <a:ext cx="12419" cy="11231"/>
            </a:xfrm>
            <a:custGeom>
              <a:avLst/>
              <a:gdLst/>
              <a:ahLst/>
              <a:cxnLst/>
              <a:rect l="l" t="t" r="r" b="b"/>
              <a:pathLst>
                <a:path w="303" h="274" extrusionOk="0">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6"/>
            <p:cNvSpPr/>
            <p:nvPr/>
          </p:nvSpPr>
          <p:spPr>
            <a:xfrm>
              <a:off x="7830002" y="2529914"/>
              <a:ext cx="15657" cy="13444"/>
            </a:xfrm>
            <a:custGeom>
              <a:avLst/>
              <a:gdLst/>
              <a:ahLst/>
              <a:cxnLst/>
              <a:rect l="l" t="t" r="r" b="b"/>
              <a:pathLst>
                <a:path w="382" h="328" extrusionOk="0">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6"/>
            <p:cNvSpPr/>
            <p:nvPr/>
          </p:nvSpPr>
          <p:spPr>
            <a:xfrm>
              <a:off x="7847626" y="2515896"/>
              <a:ext cx="6312" cy="13239"/>
            </a:xfrm>
            <a:custGeom>
              <a:avLst/>
              <a:gdLst/>
              <a:ahLst/>
              <a:cxnLst/>
              <a:rect l="l" t="t" r="r" b="b"/>
              <a:pathLst>
                <a:path w="154" h="323" extrusionOk="0">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6"/>
            <p:cNvSpPr/>
            <p:nvPr/>
          </p:nvSpPr>
          <p:spPr>
            <a:xfrm>
              <a:off x="7857709" y="2508355"/>
              <a:ext cx="13034" cy="6968"/>
            </a:xfrm>
            <a:custGeom>
              <a:avLst/>
              <a:gdLst/>
              <a:ahLst/>
              <a:cxnLst/>
              <a:rect l="l" t="t" r="r" b="b"/>
              <a:pathLst>
                <a:path w="318" h="170" extrusionOk="0">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6"/>
            <p:cNvSpPr/>
            <p:nvPr/>
          </p:nvSpPr>
          <p:spPr>
            <a:xfrm>
              <a:off x="7870046" y="2492534"/>
              <a:ext cx="13280" cy="12583"/>
            </a:xfrm>
            <a:custGeom>
              <a:avLst/>
              <a:gdLst/>
              <a:ahLst/>
              <a:cxnLst/>
              <a:rect l="l" t="t" r="r" b="b"/>
              <a:pathLst>
                <a:path w="324" h="307" extrusionOk="0">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6"/>
            <p:cNvSpPr/>
            <p:nvPr/>
          </p:nvSpPr>
          <p:spPr>
            <a:xfrm>
              <a:off x="7882506" y="2473639"/>
              <a:ext cx="6189" cy="8116"/>
            </a:xfrm>
            <a:custGeom>
              <a:avLst/>
              <a:gdLst/>
              <a:ahLst/>
              <a:cxnLst/>
              <a:rect l="l" t="t" r="r" b="b"/>
              <a:pathLst>
                <a:path w="151" h="198" extrusionOk="0">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6"/>
            <p:cNvSpPr/>
            <p:nvPr/>
          </p:nvSpPr>
          <p:spPr>
            <a:xfrm>
              <a:off x="7890621" y="2462286"/>
              <a:ext cx="10616" cy="6845"/>
            </a:xfrm>
            <a:custGeom>
              <a:avLst/>
              <a:gdLst/>
              <a:ahLst/>
              <a:cxnLst/>
              <a:rect l="l" t="t" r="r" b="b"/>
              <a:pathLst>
                <a:path w="259" h="167" extrusionOk="0">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6"/>
            <p:cNvSpPr/>
            <p:nvPr/>
          </p:nvSpPr>
          <p:spPr>
            <a:xfrm>
              <a:off x="7897343" y="2447736"/>
              <a:ext cx="12911" cy="6886"/>
            </a:xfrm>
            <a:custGeom>
              <a:avLst/>
              <a:gdLst/>
              <a:ahLst/>
              <a:cxnLst/>
              <a:rect l="l" t="t" r="r" b="b"/>
              <a:pathLst>
                <a:path w="315" h="168" extrusionOk="0">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6"/>
            <p:cNvSpPr/>
            <p:nvPr/>
          </p:nvSpPr>
          <p:spPr>
            <a:xfrm>
              <a:off x="7908532" y="2423513"/>
              <a:ext cx="13977" cy="12911"/>
            </a:xfrm>
            <a:custGeom>
              <a:avLst/>
              <a:gdLst/>
              <a:ahLst/>
              <a:cxnLst/>
              <a:rect l="l" t="t" r="r" b="b"/>
              <a:pathLst>
                <a:path w="341" h="315" extrusionOk="0">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6"/>
            <p:cNvSpPr/>
            <p:nvPr/>
          </p:nvSpPr>
          <p:spPr>
            <a:xfrm>
              <a:off x="7914803" y="2402733"/>
              <a:ext cx="12460" cy="5533"/>
            </a:xfrm>
            <a:custGeom>
              <a:avLst/>
              <a:gdLst/>
              <a:ahLst/>
              <a:cxnLst/>
              <a:rect l="l" t="t" r="r" b="b"/>
              <a:pathLst>
                <a:path w="304" h="135" extrusionOk="0">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6"/>
            <p:cNvSpPr/>
            <p:nvPr/>
          </p:nvSpPr>
          <p:spPr>
            <a:xfrm>
              <a:off x="7913737" y="2393143"/>
              <a:ext cx="5246" cy="4017"/>
            </a:xfrm>
            <a:custGeom>
              <a:avLst/>
              <a:gdLst/>
              <a:ahLst/>
              <a:cxnLst/>
              <a:rect l="l" t="t" r="r" b="b"/>
              <a:pathLst>
                <a:path w="128" h="98" extrusionOk="0">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6"/>
            <p:cNvSpPr/>
            <p:nvPr/>
          </p:nvSpPr>
          <p:spPr>
            <a:xfrm>
              <a:off x="7482641" y="2523028"/>
              <a:ext cx="6353" cy="9099"/>
            </a:xfrm>
            <a:custGeom>
              <a:avLst/>
              <a:gdLst/>
              <a:ahLst/>
              <a:cxnLst/>
              <a:rect l="l" t="t" r="r" b="b"/>
              <a:pathLst>
                <a:path w="155" h="222" extrusionOk="0">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6"/>
            <p:cNvSpPr/>
            <p:nvPr/>
          </p:nvSpPr>
          <p:spPr>
            <a:xfrm>
              <a:off x="7490429" y="2544259"/>
              <a:ext cx="14592" cy="13567"/>
            </a:xfrm>
            <a:custGeom>
              <a:avLst/>
              <a:gdLst/>
              <a:ahLst/>
              <a:cxnLst/>
              <a:rect l="l" t="t" r="r" b="b"/>
              <a:pathLst>
                <a:path w="356" h="331" extrusionOk="0">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6"/>
            <p:cNvSpPr/>
            <p:nvPr/>
          </p:nvSpPr>
          <p:spPr>
            <a:xfrm>
              <a:off x="7498134" y="2571023"/>
              <a:ext cx="12132" cy="6517"/>
            </a:xfrm>
            <a:custGeom>
              <a:avLst/>
              <a:gdLst/>
              <a:ahLst/>
              <a:cxnLst/>
              <a:rect l="l" t="t" r="r" b="b"/>
              <a:pathLst>
                <a:path w="296" h="159" extrusionOk="0">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6"/>
            <p:cNvSpPr/>
            <p:nvPr/>
          </p:nvSpPr>
          <p:spPr>
            <a:xfrm>
              <a:off x="7503913" y="2591311"/>
              <a:ext cx="9878" cy="5574"/>
            </a:xfrm>
            <a:custGeom>
              <a:avLst/>
              <a:gdLst/>
              <a:ahLst/>
              <a:cxnLst/>
              <a:rect l="l" t="t" r="r" b="b"/>
              <a:pathLst>
                <a:path w="241" h="136" extrusionOk="0">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6"/>
            <p:cNvSpPr/>
            <p:nvPr/>
          </p:nvSpPr>
          <p:spPr>
            <a:xfrm>
              <a:off x="7512192" y="2608361"/>
              <a:ext cx="8034" cy="10042"/>
            </a:xfrm>
            <a:custGeom>
              <a:avLst/>
              <a:gdLst/>
              <a:ahLst/>
              <a:cxnLst/>
              <a:rect l="l" t="t" r="r" b="b"/>
              <a:pathLst>
                <a:path w="196" h="245" extrusionOk="0">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6"/>
            <p:cNvSpPr/>
            <p:nvPr/>
          </p:nvSpPr>
          <p:spPr>
            <a:xfrm>
              <a:off x="7517398" y="2618977"/>
              <a:ext cx="18731" cy="16026"/>
            </a:xfrm>
            <a:custGeom>
              <a:avLst/>
              <a:gdLst/>
              <a:ahLst/>
              <a:cxnLst/>
              <a:rect l="l" t="t" r="r" b="b"/>
              <a:pathLst>
                <a:path w="457" h="391" extrusionOk="0">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6"/>
            <p:cNvSpPr/>
            <p:nvPr/>
          </p:nvSpPr>
          <p:spPr>
            <a:xfrm>
              <a:off x="7528423" y="2645413"/>
              <a:ext cx="8607" cy="7050"/>
            </a:xfrm>
            <a:custGeom>
              <a:avLst/>
              <a:gdLst/>
              <a:ahLst/>
              <a:cxnLst/>
              <a:rect l="l" t="t" r="r" b="b"/>
              <a:pathLst>
                <a:path w="210" h="172" extrusionOk="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6"/>
            <p:cNvSpPr/>
            <p:nvPr/>
          </p:nvSpPr>
          <p:spPr>
            <a:xfrm>
              <a:off x="7533628" y="2662053"/>
              <a:ext cx="8935" cy="8116"/>
            </a:xfrm>
            <a:custGeom>
              <a:avLst/>
              <a:gdLst/>
              <a:ahLst/>
              <a:cxnLst/>
              <a:rect l="l" t="t" r="r" b="b"/>
              <a:pathLst>
                <a:path w="218" h="198" extrusionOk="0">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6"/>
            <p:cNvSpPr/>
            <p:nvPr/>
          </p:nvSpPr>
          <p:spPr>
            <a:xfrm>
              <a:off x="7630070" y="3071054"/>
              <a:ext cx="9222" cy="12501"/>
            </a:xfrm>
            <a:custGeom>
              <a:avLst/>
              <a:gdLst/>
              <a:ahLst/>
              <a:cxnLst/>
              <a:rect l="l" t="t" r="r" b="b"/>
              <a:pathLst>
                <a:path w="225" h="305" extrusionOk="0">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6"/>
            <p:cNvSpPr/>
            <p:nvPr/>
          </p:nvSpPr>
          <p:spPr>
            <a:xfrm>
              <a:off x="7639579" y="3071054"/>
              <a:ext cx="7993" cy="12501"/>
            </a:xfrm>
            <a:custGeom>
              <a:avLst/>
              <a:gdLst/>
              <a:ahLst/>
              <a:cxnLst/>
              <a:rect l="l" t="t" r="r" b="b"/>
              <a:pathLst>
                <a:path w="195" h="305" extrusionOk="0">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6"/>
            <p:cNvSpPr/>
            <p:nvPr/>
          </p:nvSpPr>
          <p:spPr>
            <a:xfrm>
              <a:off x="7654580" y="3087449"/>
              <a:ext cx="12583" cy="11558"/>
            </a:xfrm>
            <a:custGeom>
              <a:avLst/>
              <a:gdLst/>
              <a:ahLst/>
              <a:cxnLst/>
              <a:rect l="l" t="t" r="r" b="b"/>
              <a:pathLst>
                <a:path w="307" h="282" extrusionOk="0">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6"/>
            <p:cNvSpPr/>
            <p:nvPr/>
          </p:nvSpPr>
          <p:spPr>
            <a:xfrm>
              <a:off x="7675401" y="3095236"/>
              <a:ext cx="12583" cy="9017"/>
            </a:xfrm>
            <a:custGeom>
              <a:avLst/>
              <a:gdLst/>
              <a:ahLst/>
              <a:cxnLst/>
              <a:rect l="l" t="t" r="r" b="b"/>
              <a:pathLst>
                <a:path w="307" h="220" extrusionOk="0">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6"/>
            <p:cNvSpPr/>
            <p:nvPr/>
          </p:nvSpPr>
          <p:spPr>
            <a:xfrm>
              <a:off x="7687779" y="3104212"/>
              <a:ext cx="9386" cy="6066"/>
            </a:xfrm>
            <a:custGeom>
              <a:avLst/>
              <a:gdLst/>
              <a:ahLst/>
              <a:cxnLst/>
              <a:rect l="l" t="t" r="r" b="b"/>
              <a:pathLst>
                <a:path w="229" h="148" extrusionOk="0">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6"/>
            <p:cNvSpPr/>
            <p:nvPr/>
          </p:nvSpPr>
          <p:spPr>
            <a:xfrm>
              <a:off x="7706428" y="3110647"/>
              <a:ext cx="5738" cy="9550"/>
            </a:xfrm>
            <a:custGeom>
              <a:avLst/>
              <a:gdLst/>
              <a:ahLst/>
              <a:cxnLst/>
              <a:rect l="l" t="t" r="r" b="b"/>
              <a:pathLst>
                <a:path w="140" h="233" extrusionOk="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6"/>
            <p:cNvSpPr/>
            <p:nvPr/>
          </p:nvSpPr>
          <p:spPr>
            <a:xfrm>
              <a:off x="7727741" y="3117779"/>
              <a:ext cx="14264" cy="13157"/>
            </a:xfrm>
            <a:custGeom>
              <a:avLst/>
              <a:gdLst/>
              <a:ahLst/>
              <a:cxnLst/>
              <a:rect l="l" t="t" r="r" b="b"/>
              <a:pathLst>
                <a:path w="348" h="321" extrusionOk="0">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6"/>
            <p:cNvSpPr/>
            <p:nvPr/>
          </p:nvSpPr>
          <p:spPr>
            <a:xfrm>
              <a:off x="7747045" y="3129378"/>
              <a:ext cx="11354" cy="9099"/>
            </a:xfrm>
            <a:custGeom>
              <a:avLst/>
              <a:gdLst/>
              <a:ahLst/>
              <a:cxnLst/>
              <a:rect l="l" t="t" r="r" b="b"/>
              <a:pathLst>
                <a:path w="277" h="222" extrusionOk="0">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6"/>
            <p:cNvSpPr/>
            <p:nvPr/>
          </p:nvSpPr>
          <p:spPr>
            <a:xfrm>
              <a:off x="7763399" y="3139419"/>
              <a:ext cx="11968" cy="6886"/>
            </a:xfrm>
            <a:custGeom>
              <a:avLst/>
              <a:gdLst/>
              <a:ahLst/>
              <a:cxnLst/>
              <a:rect l="l" t="t" r="r" b="b"/>
              <a:pathLst>
                <a:path w="292" h="168" extrusionOk="0">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6"/>
            <p:cNvSpPr/>
            <p:nvPr/>
          </p:nvSpPr>
          <p:spPr>
            <a:xfrm>
              <a:off x="7782703" y="3150076"/>
              <a:ext cx="6312" cy="8484"/>
            </a:xfrm>
            <a:custGeom>
              <a:avLst/>
              <a:gdLst/>
              <a:ahLst/>
              <a:cxnLst/>
              <a:rect l="l" t="t" r="r" b="b"/>
              <a:pathLst>
                <a:path w="154" h="207" extrusionOk="0">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6"/>
            <p:cNvSpPr/>
            <p:nvPr/>
          </p:nvSpPr>
          <p:spPr>
            <a:xfrm>
              <a:off x="7798647" y="3147084"/>
              <a:ext cx="13649" cy="12050"/>
            </a:xfrm>
            <a:custGeom>
              <a:avLst/>
              <a:gdLst/>
              <a:ahLst/>
              <a:cxnLst/>
              <a:rect l="l" t="t" r="r" b="b"/>
              <a:pathLst>
                <a:path w="333" h="294" extrusionOk="0">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6"/>
            <p:cNvSpPr/>
            <p:nvPr/>
          </p:nvSpPr>
          <p:spPr>
            <a:xfrm>
              <a:off x="7809509" y="3129378"/>
              <a:ext cx="7050" cy="7337"/>
            </a:xfrm>
            <a:custGeom>
              <a:avLst/>
              <a:gdLst/>
              <a:ahLst/>
              <a:cxnLst/>
              <a:rect l="l" t="t" r="r" b="b"/>
              <a:pathLst>
                <a:path w="172" h="179" extrusionOk="0">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6"/>
            <p:cNvSpPr/>
            <p:nvPr/>
          </p:nvSpPr>
          <p:spPr>
            <a:xfrm>
              <a:off x="7815739" y="3119582"/>
              <a:ext cx="7419" cy="6558"/>
            </a:xfrm>
            <a:custGeom>
              <a:avLst/>
              <a:gdLst/>
              <a:ahLst/>
              <a:cxnLst/>
              <a:rect l="l" t="t" r="r" b="b"/>
              <a:pathLst>
                <a:path w="181" h="160" extrusionOk="0">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6"/>
            <p:cNvSpPr/>
            <p:nvPr/>
          </p:nvSpPr>
          <p:spPr>
            <a:xfrm>
              <a:off x="7825288" y="3102901"/>
              <a:ext cx="11354" cy="9796"/>
            </a:xfrm>
            <a:custGeom>
              <a:avLst/>
              <a:gdLst/>
              <a:ahLst/>
              <a:cxnLst/>
              <a:rect l="l" t="t" r="r" b="b"/>
              <a:pathLst>
                <a:path w="277" h="239" extrusionOk="0">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6"/>
            <p:cNvSpPr/>
            <p:nvPr/>
          </p:nvSpPr>
          <p:spPr>
            <a:xfrm>
              <a:off x="7842585" y="3113967"/>
              <a:ext cx="5533" cy="6271"/>
            </a:xfrm>
            <a:custGeom>
              <a:avLst/>
              <a:gdLst/>
              <a:ahLst/>
              <a:cxnLst/>
              <a:rect l="l" t="t" r="r" b="b"/>
              <a:pathLst>
                <a:path w="135" h="153" extrusionOk="0">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6"/>
            <p:cNvSpPr/>
            <p:nvPr/>
          </p:nvSpPr>
          <p:spPr>
            <a:xfrm>
              <a:off x="7850208" y="3120730"/>
              <a:ext cx="5533" cy="7788"/>
            </a:xfrm>
            <a:custGeom>
              <a:avLst/>
              <a:gdLst/>
              <a:ahLst/>
              <a:cxnLst/>
              <a:rect l="l" t="t" r="r" b="b"/>
              <a:pathLst>
                <a:path w="135" h="190" extrusionOk="0">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6"/>
            <p:cNvSpPr/>
            <p:nvPr/>
          </p:nvSpPr>
          <p:spPr>
            <a:xfrm>
              <a:off x="7853323" y="3135362"/>
              <a:ext cx="8402" cy="5164"/>
            </a:xfrm>
            <a:custGeom>
              <a:avLst/>
              <a:gdLst/>
              <a:ahLst/>
              <a:cxnLst/>
              <a:rect l="l" t="t" r="r" b="b"/>
              <a:pathLst>
                <a:path w="205" h="126" extrusionOk="0">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6"/>
            <p:cNvSpPr/>
            <p:nvPr/>
          </p:nvSpPr>
          <p:spPr>
            <a:xfrm>
              <a:off x="7865537" y="3146551"/>
              <a:ext cx="11968" cy="10821"/>
            </a:xfrm>
            <a:custGeom>
              <a:avLst/>
              <a:gdLst/>
              <a:ahLst/>
              <a:cxnLst/>
              <a:rect l="l" t="t" r="r" b="b"/>
              <a:pathLst>
                <a:path w="292" h="264" extrusionOk="0">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6"/>
            <p:cNvSpPr/>
            <p:nvPr/>
          </p:nvSpPr>
          <p:spPr>
            <a:xfrm>
              <a:off x="7878694" y="3161019"/>
              <a:ext cx="5246" cy="6189"/>
            </a:xfrm>
            <a:custGeom>
              <a:avLst/>
              <a:gdLst/>
              <a:ahLst/>
              <a:cxnLst/>
              <a:rect l="l" t="t" r="r" b="b"/>
              <a:pathLst>
                <a:path w="128" h="151" extrusionOk="0">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6"/>
            <p:cNvSpPr/>
            <p:nvPr/>
          </p:nvSpPr>
          <p:spPr>
            <a:xfrm>
              <a:off x="7889432" y="3153765"/>
              <a:ext cx="10288" cy="5410"/>
            </a:xfrm>
            <a:custGeom>
              <a:avLst/>
              <a:gdLst/>
              <a:ahLst/>
              <a:cxnLst/>
              <a:rect l="l" t="t" r="r" b="b"/>
              <a:pathLst>
                <a:path w="251" h="132" extrusionOk="0">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6"/>
            <p:cNvSpPr/>
            <p:nvPr/>
          </p:nvSpPr>
          <p:spPr>
            <a:xfrm>
              <a:off x="7903204" y="3147371"/>
              <a:ext cx="5369" cy="6968"/>
            </a:xfrm>
            <a:custGeom>
              <a:avLst/>
              <a:gdLst/>
              <a:ahLst/>
              <a:cxnLst/>
              <a:rect l="l" t="t" r="r" b="b"/>
              <a:pathLst>
                <a:path w="131" h="170" extrusionOk="0">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6"/>
            <p:cNvSpPr/>
            <p:nvPr/>
          </p:nvSpPr>
          <p:spPr>
            <a:xfrm>
              <a:off x="7916647" y="3137165"/>
              <a:ext cx="4959" cy="6886"/>
            </a:xfrm>
            <a:custGeom>
              <a:avLst/>
              <a:gdLst/>
              <a:ahLst/>
              <a:cxnLst/>
              <a:rect l="l" t="t" r="r" b="b"/>
              <a:pathLst>
                <a:path w="121" h="168" extrusionOk="0">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6"/>
            <p:cNvSpPr/>
            <p:nvPr/>
          </p:nvSpPr>
          <p:spPr>
            <a:xfrm>
              <a:off x="7924148" y="3128804"/>
              <a:ext cx="12583" cy="11190"/>
            </a:xfrm>
            <a:custGeom>
              <a:avLst/>
              <a:gdLst/>
              <a:ahLst/>
              <a:cxnLst/>
              <a:rect l="l" t="t" r="r" b="b"/>
              <a:pathLst>
                <a:path w="307" h="273" extrusionOk="0">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6"/>
            <p:cNvSpPr/>
            <p:nvPr/>
          </p:nvSpPr>
          <p:spPr>
            <a:xfrm>
              <a:off x="7945051" y="3117738"/>
              <a:ext cx="10534" cy="5205"/>
            </a:xfrm>
            <a:custGeom>
              <a:avLst/>
              <a:gdLst/>
              <a:ahLst/>
              <a:cxnLst/>
              <a:rect l="l" t="t" r="r" b="b"/>
              <a:pathLst>
                <a:path w="257" h="127" extrusionOk="0">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6"/>
            <p:cNvSpPr/>
            <p:nvPr/>
          </p:nvSpPr>
          <p:spPr>
            <a:xfrm>
              <a:off x="7955708" y="3110975"/>
              <a:ext cx="12419" cy="5410"/>
            </a:xfrm>
            <a:custGeom>
              <a:avLst/>
              <a:gdLst/>
              <a:ahLst/>
              <a:cxnLst/>
              <a:rect l="l" t="t" r="r" b="b"/>
              <a:pathLst>
                <a:path w="303" h="132" extrusionOk="0">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6"/>
            <p:cNvSpPr/>
            <p:nvPr/>
          </p:nvSpPr>
          <p:spPr>
            <a:xfrm>
              <a:off x="7972512" y="3102368"/>
              <a:ext cx="5410" cy="6804"/>
            </a:xfrm>
            <a:custGeom>
              <a:avLst/>
              <a:gdLst/>
              <a:ahLst/>
              <a:cxnLst/>
              <a:rect l="l" t="t" r="r" b="b"/>
              <a:pathLst>
                <a:path w="132" h="166" extrusionOk="0">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6"/>
            <p:cNvSpPr/>
            <p:nvPr/>
          </p:nvSpPr>
          <p:spPr>
            <a:xfrm>
              <a:off x="7982021" y="3089908"/>
              <a:ext cx="12747" cy="11558"/>
            </a:xfrm>
            <a:custGeom>
              <a:avLst/>
              <a:gdLst/>
              <a:ahLst/>
              <a:cxnLst/>
              <a:rect l="l" t="t" r="r" b="b"/>
              <a:pathLst>
                <a:path w="311" h="282" extrusionOk="0">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6"/>
            <p:cNvSpPr/>
            <p:nvPr/>
          </p:nvSpPr>
          <p:spPr>
            <a:xfrm>
              <a:off x="8000096" y="3084580"/>
              <a:ext cx="5533" cy="6886"/>
            </a:xfrm>
            <a:custGeom>
              <a:avLst/>
              <a:gdLst/>
              <a:ahLst/>
              <a:cxnLst/>
              <a:rect l="l" t="t" r="r" b="b"/>
              <a:pathLst>
                <a:path w="135" h="168" extrusionOk="0">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6"/>
            <p:cNvSpPr/>
            <p:nvPr/>
          </p:nvSpPr>
          <p:spPr>
            <a:xfrm>
              <a:off x="8013703" y="3073759"/>
              <a:ext cx="5287" cy="6189"/>
            </a:xfrm>
            <a:custGeom>
              <a:avLst/>
              <a:gdLst/>
              <a:ahLst/>
              <a:cxnLst/>
              <a:rect l="l" t="t" r="r" b="b"/>
              <a:pathLst>
                <a:path w="129" h="151" extrusionOk="0">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6"/>
            <p:cNvSpPr/>
            <p:nvPr/>
          </p:nvSpPr>
          <p:spPr>
            <a:xfrm>
              <a:off x="8024647" y="3064087"/>
              <a:ext cx="11313" cy="5533"/>
            </a:xfrm>
            <a:custGeom>
              <a:avLst/>
              <a:gdLst/>
              <a:ahLst/>
              <a:cxnLst/>
              <a:rect l="l" t="t" r="r" b="b"/>
              <a:pathLst>
                <a:path w="276" h="135" extrusionOk="0">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6"/>
            <p:cNvSpPr/>
            <p:nvPr/>
          </p:nvSpPr>
          <p:spPr>
            <a:xfrm>
              <a:off x="8041369" y="3056135"/>
              <a:ext cx="5615" cy="6148"/>
            </a:xfrm>
            <a:custGeom>
              <a:avLst/>
              <a:gdLst/>
              <a:ahLst/>
              <a:cxnLst/>
              <a:rect l="l" t="t" r="r" b="b"/>
              <a:pathLst>
                <a:path w="137" h="150" extrusionOk="0">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6"/>
            <p:cNvSpPr/>
            <p:nvPr/>
          </p:nvSpPr>
          <p:spPr>
            <a:xfrm>
              <a:off x="8053378" y="3045110"/>
              <a:ext cx="5369" cy="6189"/>
            </a:xfrm>
            <a:custGeom>
              <a:avLst/>
              <a:gdLst/>
              <a:ahLst/>
              <a:cxnLst/>
              <a:rect l="l" t="t" r="r" b="b"/>
              <a:pathLst>
                <a:path w="131" h="151" extrusionOk="0">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6"/>
            <p:cNvSpPr/>
            <p:nvPr/>
          </p:nvSpPr>
          <p:spPr>
            <a:xfrm>
              <a:off x="7856643" y="2547865"/>
              <a:ext cx="214734" cy="213668"/>
            </a:xfrm>
            <a:custGeom>
              <a:avLst/>
              <a:gdLst/>
              <a:ahLst/>
              <a:cxnLst/>
              <a:rect l="l" t="t" r="r" b="b"/>
              <a:pathLst>
                <a:path w="5239" h="5213" extrusionOk="0">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6"/>
            <p:cNvSpPr/>
            <p:nvPr/>
          </p:nvSpPr>
          <p:spPr>
            <a:xfrm>
              <a:off x="7891400" y="2604836"/>
              <a:ext cx="5574" cy="13239"/>
            </a:xfrm>
            <a:custGeom>
              <a:avLst/>
              <a:gdLst/>
              <a:ahLst/>
              <a:cxnLst/>
              <a:rect l="l" t="t" r="r" b="b"/>
              <a:pathLst>
                <a:path w="136" h="323" extrusionOk="0">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6"/>
            <p:cNvSpPr/>
            <p:nvPr/>
          </p:nvSpPr>
          <p:spPr>
            <a:xfrm>
              <a:off x="7898736" y="2618198"/>
              <a:ext cx="10616" cy="5041"/>
            </a:xfrm>
            <a:custGeom>
              <a:avLst/>
              <a:gdLst/>
              <a:ahLst/>
              <a:cxnLst/>
              <a:rect l="l" t="t" r="r" b="b"/>
              <a:pathLst>
                <a:path w="259" h="123" extrusionOk="0">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6"/>
            <p:cNvSpPr/>
            <p:nvPr/>
          </p:nvSpPr>
          <p:spPr>
            <a:xfrm>
              <a:off x="7912057" y="2631026"/>
              <a:ext cx="4959" cy="10944"/>
            </a:xfrm>
            <a:custGeom>
              <a:avLst/>
              <a:gdLst/>
              <a:ahLst/>
              <a:cxnLst/>
              <a:rect l="l" t="t" r="r" b="b"/>
              <a:pathLst>
                <a:path w="121" h="267" extrusionOk="0">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6"/>
            <p:cNvSpPr/>
            <p:nvPr/>
          </p:nvSpPr>
          <p:spPr>
            <a:xfrm>
              <a:off x="7921238" y="2641724"/>
              <a:ext cx="15985" cy="14059"/>
            </a:xfrm>
            <a:custGeom>
              <a:avLst/>
              <a:gdLst/>
              <a:ahLst/>
              <a:cxnLst/>
              <a:rect l="l" t="t" r="r" b="b"/>
              <a:pathLst>
                <a:path w="390" h="343" extrusionOk="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6"/>
            <p:cNvSpPr/>
            <p:nvPr/>
          </p:nvSpPr>
          <p:spPr>
            <a:xfrm>
              <a:off x="7940379" y="2661397"/>
              <a:ext cx="6189" cy="8034"/>
            </a:xfrm>
            <a:custGeom>
              <a:avLst/>
              <a:gdLst/>
              <a:ahLst/>
              <a:cxnLst/>
              <a:rect l="l" t="t" r="r" b="b"/>
              <a:pathLst>
                <a:path w="151" h="196" extrusionOk="0">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6"/>
            <p:cNvSpPr/>
            <p:nvPr/>
          </p:nvSpPr>
          <p:spPr>
            <a:xfrm>
              <a:off x="7951691" y="2666562"/>
              <a:ext cx="6476" cy="15821"/>
            </a:xfrm>
            <a:custGeom>
              <a:avLst/>
              <a:gdLst/>
              <a:ahLst/>
              <a:cxnLst/>
              <a:rect l="l" t="t" r="r" b="b"/>
              <a:pathLst>
                <a:path w="158" h="386" extrusionOk="0">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6"/>
            <p:cNvSpPr/>
            <p:nvPr/>
          </p:nvSpPr>
          <p:spPr>
            <a:xfrm>
              <a:off x="7959027" y="2681890"/>
              <a:ext cx="12173" cy="5123"/>
            </a:xfrm>
            <a:custGeom>
              <a:avLst/>
              <a:gdLst/>
              <a:ahLst/>
              <a:cxnLst/>
              <a:rect l="l" t="t" r="r" b="b"/>
              <a:pathLst>
                <a:path w="297" h="125" extrusionOk="0">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6"/>
            <p:cNvSpPr/>
            <p:nvPr/>
          </p:nvSpPr>
          <p:spPr>
            <a:xfrm>
              <a:off x="7972840" y="2689924"/>
              <a:ext cx="15493" cy="14837"/>
            </a:xfrm>
            <a:custGeom>
              <a:avLst/>
              <a:gdLst/>
              <a:ahLst/>
              <a:cxnLst/>
              <a:rect l="l" t="t" r="r" b="b"/>
              <a:pathLst>
                <a:path w="378" h="362" extrusionOk="0">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6"/>
            <p:cNvSpPr/>
            <p:nvPr/>
          </p:nvSpPr>
          <p:spPr>
            <a:xfrm>
              <a:off x="7990915" y="2708654"/>
              <a:ext cx="4918" cy="15821"/>
            </a:xfrm>
            <a:custGeom>
              <a:avLst/>
              <a:gdLst/>
              <a:ahLst/>
              <a:cxnLst/>
              <a:rect l="l" t="t" r="r" b="b"/>
              <a:pathLst>
                <a:path w="120" h="386" extrusionOk="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6"/>
            <p:cNvSpPr/>
            <p:nvPr/>
          </p:nvSpPr>
          <p:spPr>
            <a:xfrm>
              <a:off x="7861521" y="2484337"/>
              <a:ext cx="109519" cy="126078"/>
            </a:xfrm>
            <a:custGeom>
              <a:avLst/>
              <a:gdLst/>
              <a:ahLst/>
              <a:cxnLst/>
              <a:rect l="l" t="t" r="r" b="b"/>
              <a:pathLst>
                <a:path w="2672" h="3076" extrusionOk="0">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6"/>
            <p:cNvSpPr/>
            <p:nvPr/>
          </p:nvSpPr>
          <p:spPr>
            <a:xfrm>
              <a:off x="8066084" y="3046135"/>
              <a:ext cx="10903" cy="5451"/>
            </a:xfrm>
            <a:custGeom>
              <a:avLst/>
              <a:gdLst/>
              <a:ahLst/>
              <a:cxnLst/>
              <a:rect l="l" t="t" r="r" b="b"/>
              <a:pathLst>
                <a:path w="266" h="133" extrusionOk="0">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6"/>
            <p:cNvSpPr/>
            <p:nvPr/>
          </p:nvSpPr>
          <p:spPr>
            <a:xfrm>
              <a:off x="8079774" y="3036421"/>
              <a:ext cx="12214" cy="9427"/>
            </a:xfrm>
            <a:custGeom>
              <a:avLst/>
              <a:gdLst/>
              <a:ahLst/>
              <a:cxnLst/>
              <a:rect l="l" t="t" r="r" b="b"/>
              <a:pathLst>
                <a:path w="298" h="230" extrusionOk="0">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6"/>
            <p:cNvSpPr/>
            <p:nvPr/>
          </p:nvSpPr>
          <p:spPr>
            <a:xfrm>
              <a:off x="7206023" y="2581187"/>
              <a:ext cx="779418" cy="357001"/>
            </a:xfrm>
            <a:custGeom>
              <a:avLst/>
              <a:gdLst/>
              <a:ahLst/>
              <a:cxnLst/>
              <a:rect l="l" t="t" r="r" b="b"/>
              <a:pathLst>
                <a:path w="19016" h="8710" extrusionOk="0">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6"/>
            <p:cNvSpPr/>
            <p:nvPr/>
          </p:nvSpPr>
          <p:spPr>
            <a:xfrm flipH="1">
              <a:off x="7744211" y="2144852"/>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46"/>
          <p:cNvGrpSpPr/>
          <p:nvPr/>
        </p:nvGrpSpPr>
        <p:grpSpPr>
          <a:xfrm rot="756199">
            <a:off x="5892235" y="4165295"/>
            <a:ext cx="502396" cy="423275"/>
            <a:chOff x="2681574" y="1237063"/>
            <a:chExt cx="340338" cy="314998"/>
          </a:xfrm>
        </p:grpSpPr>
        <p:sp>
          <p:nvSpPr>
            <p:cNvPr id="2808" name="Google Shape;2808;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81"/>
        <p:cNvGrpSpPr/>
        <p:nvPr/>
      </p:nvGrpSpPr>
      <p:grpSpPr>
        <a:xfrm>
          <a:off x="0" y="0"/>
          <a:ext cx="0" cy="0"/>
          <a:chOff x="0" y="0"/>
          <a:chExt cx="0" cy="0"/>
        </a:xfrm>
      </p:grpSpPr>
      <p:grpSp>
        <p:nvGrpSpPr>
          <p:cNvPr id="682" name="Google Shape;682;p31"/>
          <p:cNvGrpSpPr/>
          <p:nvPr/>
        </p:nvGrpSpPr>
        <p:grpSpPr>
          <a:xfrm>
            <a:off x="4534350" y="4313399"/>
            <a:ext cx="4600713" cy="150450"/>
            <a:chOff x="0" y="4397412"/>
            <a:chExt cx="4600713" cy="150450"/>
          </a:xfrm>
        </p:grpSpPr>
        <p:sp>
          <p:nvSpPr>
            <p:cNvPr id="683"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1"/>
          <p:cNvGrpSpPr/>
          <p:nvPr/>
        </p:nvGrpSpPr>
        <p:grpSpPr>
          <a:xfrm>
            <a:off x="5215723" y="1329593"/>
            <a:ext cx="3081703" cy="2757573"/>
            <a:chOff x="5215723" y="1479118"/>
            <a:chExt cx="3081703" cy="2757573"/>
          </a:xfrm>
        </p:grpSpPr>
        <p:grpSp>
          <p:nvGrpSpPr>
            <p:cNvPr id="689" name="Google Shape;689;p31"/>
            <p:cNvGrpSpPr/>
            <p:nvPr/>
          </p:nvGrpSpPr>
          <p:grpSpPr>
            <a:xfrm>
              <a:off x="5215723" y="1707350"/>
              <a:ext cx="3081703" cy="2529341"/>
              <a:chOff x="5150194" y="1591500"/>
              <a:chExt cx="3081703" cy="2529341"/>
            </a:xfrm>
          </p:grpSpPr>
          <p:sp>
            <p:nvSpPr>
              <p:cNvPr id="690" name="Google Shape;690;p31"/>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1"/>
            <p:cNvGrpSpPr/>
            <p:nvPr/>
          </p:nvGrpSpPr>
          <p:grpSpPr>
            <a:xfrm>
              <a:off x="5723516" y="1479118"/>
              <a:ext cx="2288423" cy="1787926"/>
              <a:chOff x="5723516" y="1479118"/>
              <a:chExt cx="2288423" cy="1787926"/>
            </a:xfrm>
          </p:grpSpPr>
          <p:sp>
            <p:nvSpPr>
              <p:cNvPr id="693" name="Google Shape;693;p31"/>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8" name="Google Shape;698;p31"/>
          <p:cNvSpPr txBox="1">
            <a:spLocks noGrp="1"/>
          </p:cNvSpPr>
          <p:nvPr>
            <p:ph type="ctrTitle"/>
          </p:nvPr>
        </p:nvSpPr>
        <p:spPr>
          <a:xfrm>
            <a:off x="542249" y="897492"/>
            <a:ext cx="1988449" cy="110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contents</a:t>
            </a:r>
            <a:endParaRPr dirty="0"/>
          </a:p>
        </p:txBody>
      </p:sp>
      <p:sp>
        <p:nvSpPr>
          <p:cNvPr id="699" name="Google Shape;699;p31"/>
          <p:cNvSpPr txBox="1">
            <a:spLocks noGrp="1"/>
          </p:cNvSpPr>
          <p:nvPr>
            <p:ph type="subTitle" idx="1"/>
          </p:nvPr>
        </p:nvSpPr>
        <p:spPr>
          <a:xfrm>
            <a:off x="593134" y="1956740"/>
            <a:ext cx="3450832" cy="2177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Tx/>
              <a:buFont typeface="Wingdings" pitchFamily="2" charset="2"/>
              <a:buChar char="v"/>
            </a:pPr>
            <a:r>
              <a:rPr lang="en-US" dirty="0" smtClean="0"/>
              <a:t> INTRODUCTION</a:t>
            </a:r>
          </a:p>
          <a:p>
            <a:pPr marL="0" lvl="0" indent="0" algn="l" rtl="0">
              <a:spcBef>
                <a:spcPts val="0"/>
              </a:spcBef>
              <a:spcAft>
                <a:spcPts val="0"/>
              </a:spcAft>
              <a:buClrTx/>
            </a:pPr>
            <a:endParaRPr lang="en-US" dirty="0" smtClean="0"/>
          </a:p>
          <a:p>
            <a:pPr marL="0" lvl="0" indent="0" algn="l" rtl="0">
              <a:spcBef>
                <a:spcPts val="0"/>
              </a:spcBef>
              <a:spcAft>
                <a:spcPts val="0"/>
              </a:spcAft>
              <a:buClrTx/>
              <a:buFont typeface="Wingdings" pitchFamily="2" charset="2"/>
              <a:buChar char="v"/>
            </a:pPr>
            <a:r>
              <a:rPr lang="en-US" dirty="0" smtClean="0"/>
              <a:t> SPEAKER DIARIZATION APPROACHES</a:t>
            </a:r>
          </a:p>
          <a:p>
            <a:pPr marL="0" lvl="0" indent="0" algn="l" rtl="0">
              <a:spcBef>
                <a:spcPts val="0"/>
              </a:spcBef>
              <a:spcAft>
                <a:spcPts val="0"/>
              </a:spcAft>
              <a:buClrTx/>
            </a:pPr>
            <a:r>
              <a:rPr lang="en-US" dirty="0" smtClean="0"/>
              <a:t>        </a:t>
            </a:r>
            <a:r>
              <a:rPr lang="en-US" sz="1100" dirty="0" smtClean="0"/>
              <a:t>Audio-level Approach</a:t>
            </a:r>
          </a:p>
          <a:p>
            <a:pPr marL="0" lvl="0" indent="0" algn="l" rtl="0">
              <a:spcBef>
                <a:spcPts val="0"/>
              </a:spcBef>
              <a:spcAft>
                <a:spcPts val="0"/>
              </a:spcAft>
              <a:buClrTx/>
            </a:pPr>
            <a:r>
              <a:rPr lang="en-US" sz="1100" dirty="0" smtClean="0"/>
              <a:t>         NLP-level Approach</a:t>
            </a:r>
          </a:p>
          <a:p>
            <a:pPr marL="0" lvl="0" indent="0" algn="l" rtl="0">
              <a:spcBef>
                <a:spcPts val="0"/>
              </a:spcBef>
              <a:spcAft>
                <a:spcPts val="0"/>
              </a:spcAft>
              <a:buClrTx/>
            </a:pPr>
            <a:endParaRPr lang="en-US" sz="1100" dirty="0" smtClean="0"/>
          </a:p>
          <a:p>
            <a:pPr marL="0" indent="0" algn="l">
              <a:buClrTx/>
              <a:buFont typeface="Wingdings" pitchFamily="2" charset="2"/>
              <a:buChar char="v"/>
            </a:pPr>
            <a:r>
              <a:rPr lang="en-US" dirty="0" smtClean="0"/>
              <a:t> AUDIO-BASED  SPEAKER  DIARIZATION SOLUTIONS</a:t>
            </a:r>
          </a:p>
          <a:p>
            <a:pPr marL="0" indent="0" algn="l">
              <a:buClrTx/>
            </a:pPr>
            <a:endParaRPr lang="en-US" dirty="0" smtClean="0"/>
          </a:p>
          <a:p>
            <a:pPr marL="0" indent="0" algn="l">
              <a:buClrTx/>
              <a:buFont typeface="Wingdings" pitchFamily="2" charset="2"/>
              <a:buChar char="v"/>
            </a:pPr>
            <a:r>
              <a:rPr lang="en-US" dirty="0" smtClean="0"/>
              <a:t> NLP-BASED  SPEAKER  DIARIZATION SOLUTIONS</a:t>
            </a:r>
          </a:p>
          <a:p>
            <a:pPr marL="0" indent="0" algn="l">
              <a:buClrTx/>
            </a:pPr>
            <a:endParaRPr lang="en-US" dirty="0" smtClean="0"/>
          </a:p>
          <a:p>
            <a:pPr marL="0" indent="0" algn="l">
              <a:buClrTx/>
              <a:buFont typeface="Wingdings" pitchFamily="2" charset="2"/>
              <a:buChar char="v"/>
            </a:pPr>
            <a:r>
              <a:rPr lang="en-US" dirty="0" smtClean="0"/>
              <a:t> CONCLUSION</a:t>
            </a:r>
          </a:p>
          <a:p>
            <a:pPr marL="0" indent="0" algn="l">
              <a:buClrTx/>
              <a:buFont typeface="Wingdings" pitchFamily="2" charset="2"/>
              <a:buChar char="v"/>
            </a:pPr>
            <a:endParaRPr lang="en-US" dirty="0" smtClean="0"/>
          </a:p>
          <a:p>
            <a:pPr marL="0" lvl="0" indent="0" algn="l" rtl="0">
              <a:spcBef>
                <a:spcPts val="0"/>
              </a:spcBef>
              <a:spcAft>
                <a:spcPts val="0"/>
              </a:spcAft>
              <a:buClrTx/>
              <a:buFont typeface="Wingdings" pitchFamily="2" charset="2"/>
              <a:buChar char="v"/>
            </a:pPr>
            <a:endParaRPr dirty="0"/>
          </a:p>
        </p:txBody>
      </p:sp>
      <p:grpSp>
        <p:nvGrpSpPr>
          <p:cNvPr id="700" name="Google Shape;700;p31"/>
          <p:cNvGrpSpPr/>
          <p:nvPr/>
        </p:nvGrpSpPr>
        <p:grpSpPr>
          <a:xfrm>
            <a:off x="4394088" y="3149994"/>
            <a:ext cx="1221060" cy="1220197"/>
            <a:chOff x="4394088" y="3299519"/>
            <a:chExt cx="1221060" cy="1220197"/>
          </a:xfrm>
        </p:grpSpPr>
        <p:sp>
          <p:nvSpPr>
            <p:cNvPr id="701" name="Google Shape;701;p31"/>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31"/>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4710406" y="1665960"/>
            <a:ext cx="3380414" cy="2313100"/>
            <a:chOff x="4710406" y="1815485"/>
            <a:chExt cx="3380414" cy="2313100"/>
          </a:xfrm>
        </p:grpSpPr>
        <p:sp>
          <p:nvSpPr>
            <p:cNvPr id="709" name="Google Shape;709;p31"/>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1"/>
            <p:cNvGrpSpPr/>
            <p:nvPr/>
          </p:nvGrpSpPr>
          <p:grpSpPr>
            <a:xfrm>
              <a:off x="4710585" y="2281922"/>
              <a:ext cx="3380235" cy="1683652"/>
              <a:chOff x="4710585" y="2281922"/>
              <a:chExt cx="3380235" cy="1683652"/>
            </a:xfrm>
          </p:grpSpPr>
          <p:sp>
            <p:nvSpPr>
              <p:cNvPr id="712" name="Google Shape;712;p31"/>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31"/>
              <p:cNvGrpSpPr/>
              <p:nvPr/>
            </p:nvGrpSpPr>
            <p:grpSpPr>
              <a:xfrm>
                <a:off x="4710585" y="2281922"/>
                <a:ext cx="3380235" cy="634850"/>
                <a:chOff x="4672653" y="2281922"/>
                <a:chExt cx="3380235" cy="634850"/>
              </a:xfrm>
            </p:grpSpPr>
            <p:sp>
              <p:nvSpPr>
                <p:cNvPr id="714" name="Google Shape;714;p31"/>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31"/>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31"/>
          <p:cNvGrpSpPr/>
          <p:nvPr/>
        </p:nvGrpSpPr>
        <p:grpSpPr>
          <a:xfrm>
            <a:off x="5262046" y="2085203"/>
            <a:ext cx="1054922" cy="2623643"/>
            <a:chOff x="5262046" y="2234728"/>
            <a:chExt cx="1054922" cy="2623643"/>
          </a:xfrm>
        </p:grpSpPr>
        <p:sp>
          <p:nvSpPr>
            <p:cNvPr id="729" name="Google Shape;729;p31"/>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31"/>
            <p:cNvGrpSpPr/>
            <p:nvPr/>
          </p:nvGrpSpPr>
          <p:grpSpPr>
            <a:xfrm>
              <a:off x="5932859" y="2488224"/>
              <a:ext cx="384109" cy="413192"/>
              <a:chOff x="5932859" y="2488224"/>
              <a:chExt cx="384109" cy="413192"/>
            </a:xfrm>
          </p:grpSpPr>
          <p:sp>
            <p:nvSpPr>
              <p:cNvPr id="758" name="Google Shape;758;p31"/>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31"/>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INTRODUCTION</a:t>
            </a:r>
            <a:endParaRPr dirty="0"/>
          </a:p>
        </p:txBody>
      </p:sp>
      <p:sp>
        <p:nvSpPr>
          <p:cNvPr id="422" name="Google Shape;422;p27"/>
          <p:cNvSpPr txBox="1">
            <a:spLocks noGrp="1"/>
          </p:cNvSpPr>
          <p:nvPr>
            <p:ph type="subTitle" idx="1"/>
          </p:nvPr>
        </p:nvSpPr>
        <p:spPr>
          <a:xfrm flipH="1">
            <a:off x="541615" y="843568"/>
            <a:ext cx="8106548" cy="4011767"/>
          </a:xfrm>
          <a:prstGeom prst="rect">
            <a:avLst/>
          </a:prstGeom>
        </p:spPr>
        <p:txBody>
          <a:bodyPr spcFirstLastPara="1" wrap="square" lIns="91425" tIns="234000" rIns="91425" bIns="0" numCol="1" anchor="ctr" anchorCtr="0">
            <a:noAutofit/>
          </a:bodyPr>
          <a:lstStyle/>
          <a:p>
            <a:pPr marL="0" lvl="0" indent="0" algn="just">
              <a:buNone/>
            </a:pPr>
            <a:r>
              <a:rPr lang="en-US" dirty="0" smtClean="0"/>
              <a:t>Speaker </a:t>
            </a:r>
            <a:r>
              <a:rPr lang="en-US" dirty="0" err="1" smtClean="0"/>
              <a:t>diarization</a:t>
            </a:r>
            <a:r>
              <a:rPr lang="en-US" dirty="0" smtClean="0"/>
              <a:t> is a technology that partitions an audio stream containing human speech into homogeneous segments based on the identity of each speaker. It's a crucial component in various applications, ranging from transcription services and voice assistants to forensic analysis and call center analytics. By identifying speakers in an audio recording, </a:t>
            </a:r>
            <a:r>
              <a:rPr lang="en-US" dirty="0" err="1" smtClean="0"/>
              <a:t>diarization</a:t>
            </a:r>
            <a:r>
              <a:rPr lang="en-US" dirty="0" smtClean="0"/>
              <a:t> enables the categorization of speech segments, making it easier to analyze conversations, detect emotions, and improve user experiences.</a:t>
            </a:r>
            <a:r>
              <a:rPr lang="en" dirty="0">
                <a:solidFill>
                  <a:schemeClr val="accent3"/>
                </a:solidFill>
              </a:rPr>
              <a:t/>
            </a:r>
            <a:br>
              <a:rPr lang="en" dirty="0">
                <a:solidFill>
                  <a:schemeClr val="accent3"/>
                </a:solidFill>
              </a:rPr>
            </a:br>
            <a:endParaRPr dirty="0">
              <a:solidFill>
                <a:schemeClr val="accent3"/>
              </a:solidFill>
            </a:endParaRPr>
          </a:p>
          <a:p>
            <a:pPr algn="just">
              <a:buNone/>
            </a:pPr>
            <a:r>
              <a:rPr lang="en-US" b="1" dirty="0" smtClean="0"/>
              <a:t>Use Cases of Speaker </a:t>
            </a:r>
            <a:r>
              <a:rPr lang="en-US" b="1" dirty="0" err="1" smtClean="0"/>
              <a:t>Diarization</a:t>
            </a:r>
            <a:r>
              <a:rPr lang="en-US" b="1" dirty="0" smtClean="0"/>
              <a:t>:</a:t>
            </a:r>
          </a:p>
          <a:p>
            <a:pPr algn="just">
              <a:buNone/>
            </a:pPr>
            <a:endParaRPr lang="en-US" dirty="0" smtClean="0"/>
          </a:p>
          <a:p>
            <a:pPr algn="just"/>
            <a:r>
              <a:rPr lang="en-US" b="1" dirty="0" smtClean="0"/>
              <a:t>Voice Assistants:</a:t>
            </a:r>
            <a:r>
              <a:rPr lang="en-US" dirty="0" smtClean="0"/>
              <a:t> </a:t>
            </a:r>
            <a:r>
              <a:rPr lang="en-US" dirty="0" err="1" smtClean="0"/>
              <a:t>Diarization</a:t>
            </a:r>
            <a:r>
              <a:rPr lang="en-US" dirty="0" smtClean="0"/>
              <a:t> helps voice assistants distinguish between different speakers in a household, allowing for personalized responses and tailored user experiences.</a:t>
            </a:r>
          </a:p>
          <a:p>
            <a:pPr algn="just"/>
            <a:r>
              <a:rPr lang="en-US" b="1" dirty="0" smtClean="0"/>
              <a:t>Forensic Analysis:</a:t>
            </a:r>
            <a:r>
              <a:rPr lang="en-US" dirty="0" smtClean="0"/>
              <a:t> In legal and investigative contexts, speaker </a:t>
            </a:r>
            <a:r>
              <a:rPr lang="en-US" dirty="0" err="1" smtClean="0"/>
              <a:t>diarization</a:t>
            </a:r>
            <a:r>
              <a:rPr lang="en-US" dirty="0" smtClean="0"/>
              <a:t> aids in identifying speakers, which is crucial for evidence gathering and analysis.</a:t>
            </a:r>
          </a:p>
          <a:p>
            <a:pPr algn="just"/>
            <a:r>
              <a:rPr lang="en-US" b="1" dirty="0" smtClean="0"/>
              <a:t>Call Center Analytics:</a:t>
            </a:r>
            <a:r>
              <a:rPr lang="en-US" dirty="0" smtClean="0"/>
              <a:t> </a:t>
            </a:r>
            <a:r>
              <a:rPr lang="en-US" dirty="0" err="1" smtClean="0"/>
              <a:t>Diarization</a:t>
            </a:r>
            <a:r>
              <a:rPr lang="en-US" dirty="0" smtClean="0"/>
              <a:t> in call centers assists in evaluating customer-agent interactions, leading to improved customer service and agent performance.</a:t>
            </a:r>
          </a:p>
          <a:p>
            <a:pPr algn="just">
              <a:buNone/>
            </a:pPr>
            <a:endParaRPr lang="en-US" dirty="0" smtClean="0"/>
          </a:p>
          <a:p>
            <a:pPr algn="just">
              <a:buNone/>
            </a:pPr>
            <a:r>
              <a:rPr lang="en-US" b="1" dirty="0" smtClean="0"/>
              <a:t>      Speaker </a:t>
            </a:r>
            <a:r>
              <a:rPr lang="en-US" b="1" dirty="0" err="1" smtClean="0"/>
              <a:t>Diarization</a:t>
            </a:r>
            <a:r>
              <a:rPr lang="en-US" b="1" dirty="0" smtClean="0"/>
              <a:t> at Audio-Based and NLP-Based Levels:</a:t>
            </a:r>
          </a:p>
          <a:p>
            <a:pPr algn="just">
              <a:buNone/>
            </a:pPr>
            <a:endParaRPr lang="en-US" dirty="0" smtClean="0"/>
          </a:p>
          <a:p>
            <a:pPr algn="just"/>
            <a:r>
              <a:rPr lang="en-US" b="1" dirty="0" smtClean="0"/>
              <a:t>Audio-Based Level:</a:t>
            </a:r>
            <a:r>
              <a:rPr lang="en-US" dirty="0" smtClean="0"/>
              <a:t> At the audio-based level, speaker </a:t>
            </a:r>
            <a:r>
              <a:rPr lang="en-US" dirty="0" err="1" smtClean="0"/>
              <a:t>diarization</a:t>
            </a:r>
            <a:r>
              <a:rPr lang="en-US" dirty="0" smtClean="0"/>
              <a:t> focuses on tonal characteristics and audio patterns. Algorithms analyze speech signals, pitch, and other acoustic features to distinguish between speakers.</a:t>
            </a:r>
          </a:p>
          <a:p>
            <a:pPr algn="just"/>
            <a:r>
              <a:rPr lang="en-US" b="1" dirty="0" smtClean="0"/>
              <a:t>NLP-Based Level:</a:t>
            </a:r>
            <a:r>
              <a:rPr lang="en-US" dirty="0" smtClean="0"/>
              <a:t> NLP-based </a:t>
            </a:r>
            <a:r>
              <a:rPr lang="en-US" dirty="0" err="1" smtClean="0"/>
              <a:t>diarization</a:t>
            </a:r>
            <a:r>
              <a:rPr lang="en-US" dirty="0" smtClean="0"/>
              <a:t> leverages natural language processing techniques to identify speakers based on linguistic patterns, speech content, and context. This approach adds a semantic layer to speaker identification, enhancing accuracy in complex audio environments.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lvl="0"/>
            <a:r>
              <a:rPr lang="en-US" dirty="0" smtClean="0"/>
              <a:t>Speaker  </a:t>
            </a:r>
            <a:r>
              <a:rPr lang="en-US" dirty="0" err="1" smtClean="0"/>
              <a:t>Diarization</a:t>
            </a:r>
            <a:r>
              <a:rPr lang="en-US" dirty="0" smtClean="0"/>
              <a:t>  Approaches</a:t>
            </a:r>
            <a:endParaRPr dirty="0"/>
          </a:p>
        </p:txBody>
      </p:sp>
      <p:sp>
        <p:nvSpPr>
          <p:cNvPr id="422" name="Google Shape;422;p27"/>
          <p:cNvSpPr txBox="1">
            <a:spLocks noGrp="1"/>
          </p:cNvSpPr>
          <p:nvPr>
            <p:ph type="subTitle" idx="1"/>
          </p:nvPr>
        </p:nvSpPr>
        <p:spPr>
          <a:xfrm flipH="1">
            <a:off x="496538" y="996505"/>
            <a:ext cx="8441399" cy="4011767"/>
          </a:xfrm>
          <a:prstGeom prst="rect">
            <a:avLst/>
          </a:prstGeom>
        </p:spPr>
        <p:txBody>
          <a:bodyPr spcFirstLastPara="1" wrap="square" lIns="91425" tIns="234000" rIns="91425" bIns="0" numCol="1" anchor="ctr" anchorCtr="0">
            <a:noAutofit/>
          </a:bodyPr>
          <a:lstStyle/>
          <a:p>
            <a:pPr marL="552450" indent="-400050">
              <a:buNone/>
            </a:pPr>
            <a:r>
              <a:rPr lang="en-US" sz="1400" b="1" dirty="0" smtClean="0"/>
              <a:t>Audio-Based Speaker </a:t>
            </a:r>
            <a:r>
              <a:rPr lang="en-US" sz="1400" b="1" dirty="0" err="1" smtClean="0"/>
              <a:t>Diarization</a:t>
            </a:r>
            <a:r>
              <a:rPr lang="en-US" sz="1400" b="1" dirty="0" smtClean="0"/>
              <a:t>:</a:t>
            </a:r>
          </a:p>
          <a:p>
            <a:pPr algn="just">
              <a:buNone/>
            </a:pPr>
            <a:endParaRPr lang="en-US" b="1" dirty="0" smtClean="0"/>
          </a:p>
          <a:p>
            <a:pPr algn="just">
              <a:buFont typeface="Wingdings" pitchFamily="2" charset="2"/>
              <a:buChar char="v"/>
            </a:pPr>
            <a:r>
              <a:rPr lang="en-US" b="1" dirty="0" smtClean="0"/>
              <a:t>Description:</a:t>
            </a:r>
            <a:r>
              <a:rPr lang="en-US" dirty="0" smtClean="0"/>
              <a:t> Audio-based speaker </a:t>
            </a:r>
            <a:r>
              <a:rPr lang="en-US" dirty="0" err="1" smtClean="0"/>
              <a:t>diarization</a:t>
            </a:r>
            <a:r>
              <a:rPr lang="en-US" dirty="0" smtClean="0"/>
              <a:t> involves analyzing the acoustic properties of audio signals to identify different speakers. Techniques include clustering algorithms, Gaussian Mixture Models (GMMs), and Hidden Markov Models (HMMs). These methods focus on features such as pitch, energy, and spectral characteristics to differentiate speakers.</a:t>
            </a:r>
          </a:p>
          <a:p>
            <a:pPr algn="just">
              <a:buFont typeface="Wingdings" pitchFamily="2" charset="2"/>
              <a:buChar char="v"/>
            </a:pPr>
            <a:endParaRPr lang="en-US" dirty="0" smtClean="0"/>
          </a:p>
          <a:p>
            <a:pPr algn="just">
              <a:buFont typeface="Wingdings" pitchFamily="2" charset="2"/>
              <a:buChar char="v"/>
            </a:pPr>
            <a:r>
              <a:rPr lang="en-US" b="1" dirty="0" smtClean="0"/>
              <a:t>Use Cases:</a:t>
            </a:r>
            <a:r>
              <a:rPr lang="en-US" dirty="0" smtClean="0"/>
              <a:t> Ideal for scenarios where audio quality is a priority, such as conference calls, podcasts, or audio recordings in controlled environments.</a:t>
            </a:r>
          </a:p>
          <a:p>
            <a:pPr algn="just">
              <a:buNone/>
            </a:pPr>
            <a:endParaRPr lang="en-US" dirty="0" smtClean="0"/>
          </a:p>
          <a:p>
            <a:pPr algn="just">
              <a:buNone/>
            </a:pPr>
            <a:r>
              <a:rPr lang="en-US" b="1" dirty="0" smtClean="0"/>
              <a:t>Pros of Audio-Based Speaker </a:t>
            </a:r>
            <a:r>
              <a:rPr lang="en-US" b="1" dirty="0" err="1" smtClean="0"/>
              <a:t>Diarization</a:t>
            </a:r>
            <a:r>
              <a:rPr lang="en-US" b="1" dirty="0" smtClean="0"/>
              <a:t>:</a:t>
            </a:r>
          </a:p>
          <a:p>
            <a:pPr algn="just">
              <a:buFont typeface="Arial" pitchFamily="34" charset="0"/>
              <a:buChar char="•"/>
            </a:pPr>
            <a:endParaRPr lang="en-US" b="1" dirty="0" smtClean="0"/>
          </a:p>
          <a:p>
            <a:pPr algn="just">
              <a:buFont typeface="Arial" pitchFamily="34" charset="0"/>
              <a:buChar char="•"/>
            </a:pPr>
            <a:r>
              <a:rPr lang="en-US" b="1" dirty="0" smtClean="0"/>
              <a:t>Robustness:</a:t>
            </a:r>
            <a:r>
              <a:rPr lang="en-US" dirty="0" smtClean="0"/>
              <a:t> Audio methods excel in noise, ensuring precise separation even in challenging environments.</a:t>
            </a:r>
          </a:p>
          <a:p>
            <a:pPr algn="just">
              <a:buFont typeface="Arial" pitchFamily="34" charset="0"/>
              <a:buChar char="•"/>
            </a:pPr>
            <a:r>
              <a:rPr lang="en-US" b="1" dirty="0" smtClean="0"/>
              <a:t>Proven Algorithms:</a:t>
            </a:r>
            <a:r>
              <a:rPr lang="en-US" dirty="0" smtClean="0"/>
              <a:t> Established techniques like clustering and HMMs provide reliable results.</a:t>
            </a:r>
          </a:p>
          <a:p>
            <a:pPr algn="just">
              <a:buFont typeface="Arial" pitchFamily="34" charset="0"/>
              <a:buChar char="•"/>
            </a:pPr>
            <a:r>
              <a:rPr lang="en-US" b="1" dirty="0" smtClean="0"/>
              <a:t>Controlled Environments:</a:t>
            </a:r>
            <a:r>
              <a:rPr lang="en-US" dirty="0" smtClean="0"/>
              <a:t> Ideal for clear audio situations like conference calls, ensuring accurate identification.</a:t>
            </a:r>
          </a:p>
          <a:p>
            <a:pPr algn="just">
              <a:buFont typeface="Arial" pitchFamily="34" charset="0"/>
              <a:buChar char="•"/>
            </a:pPr>
            <a:r>
              <a:rPr lang="en-US" b="1" dirty="0" smtClean="0"/>
              <a:t>Community Support:</a:t>
            </a:r>
            <a:r>
              <a:rPr lang="en-US" dirty="0" smtClean="0"/>
              <a:t> Wide usage means ample resources and collaborative help from the community.</a:t>
            </a:r>
          </a:p>
          <a:p>
            <a:pPr algn="just"/>
            <a:endParaRPr lang="en-US" dirty="0" smtClean="0"/>
          </a:p>
          <a:p>
            <a:pPr algn="just">
              <a:buNone/>
            </a:pPr>
            <a:r>
              <a:rPr lang="en-US" b="1" dirty="0" smtClean="0"/>
              <a:t>Cons of Audio-Based Speaker </a:t>
            </a:r>
            <a:r>
              <a:rPr lang="en-US" b="1" dirty="0" err="1" smtClean="0"/>
              <a:t>Diarization</a:t>
            </a:r>
            <a:r>
              <a:rPr lang="en-US" b="1" dirty="0" smtClean="0"/>
              <a:t>:</a:t>
            </a:r>
          </a:p>
          <a:p>
            <a:pPr algn="just">
              <a:buNone/>
            </a:pPr>
            <a:endParaRPr lang="en-US" b="1" dirty="0" smtClean="0"/>
          </a:p>
          <a:p>
            <a:pPr algn="just">
              <a:buFont typeface="Arial" pitchFamily="34" charset="0"/>
              <a:buChar char="•"/>
            </a:pPr>
            <a:r>
              <a:rPr lang="en-US" b="1" dirty="0" smtClean="0"/>
              <a:t>Complexity:</a:t>
            </a:r>
            <a:r>
              <a:rPr lang="en-US" dirty="0" smtClean="0"/>
              <a:t> Struggles in situations with overlapping speech or simultaneous speakers.</a:t>
            </a:r>
          </a:p>
          <a:p>
            <a:pPr algn="just">
              <a:buFont typeface="Arial" pitchFamily="34" charset="0"/>
              <a:buChar char="•"/>
            </a:pPr>
            <a:r>
              <a:rPr lang="en-US" b="1" dirty="0" smtClean="0"/>
              <a:t>Language Challenges:</a:t>
            </a:r>
            <a:r>
              <a:rPr lang="en-US" dirty="0" smtClean="0"/>
              <a:t> Requires tuning for various accents and languages, impacting accuracy.</a:t>
            </a:r>
          </a:p>
          <a:p>
            <a:pPr algn="just">
              <a:buFont typeface="Arial" pitchFamily="34" charset="0"/>
              <a:buChar char="•"/>
            </a:pPr>
            <a:r>
              <a:rPr lang="en-US" b="1" dirty="0" smtClean="0"/>
              <a:t>Adaptability Limits:</a:t>
            </a:r>
            <a:r>
              <a:rPr lang="en-US" dirty="0" smtClean="0"/>
              <a:t> Faces challenges in adapting to diverse accents compared to NLP-based methods.</a:t>
            </a:r>
          </a:p>
          <a:p>
            <a:pPr algn="just">
              <a:buFont typeface="Arial" pitchFamily="34" charset="0"/>
              <a:buChar char="•"/>
            </a:pPr>
            <a:r>
              <a:rPr lang="en-US" b="1" dirty="0" smtClean="0"/>
              <a:t>Feature Dependency:</a:t>
            </a:r>
            <a:r>
              <a:rPr lang="en-US" dirty="0" smtClean="0"/>
              <a:t> Effectiveness relies heavily on the choice of acoustic features, demanding expertise.</a:t>
            </a:r>
          </a:p>
          <a:p>
            <a:pPr marL="0" lvl="0" indent="0" algn="just">
              <a:buNone/>
            </a:pPr>
            <a:r>
              <a:rPr lang="en" dirty="0">
                <a:solidFill>
                  <a:schemeClr val="accent3"/>
                </a:solidFill>
              </a:rPr>
              <a:t/>
            </a:r>
            <a:br>
              <a:rPr lang="en" dirty="0">
                <a:solidFill>
                  <a:schemeClr val="accent3"/>
                </a:solidFill>
              </a:rPr>
            </a:br>
            <a:endParaRPr dirty="0">
              <a:solidFill>
                <a:schemeClr val="accent3"/>
              </a:solidFill>
            </a:endParaRPr>
          </a:p>
          <a:p>
            <a:pPr algn="just">
              <a:buNone/>
            </a:pPr>
            <a:endParaRPr lang="en-US" dirty="0" smtClean="0"/>
          </a:p>
          <a:p>
            <a:pPr algn="just">
              <a:buNone/>
            </a:pP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lvl="0"/>
            <a:r>
              <a:rPr lang="en-US" dirty="0" smtClean="0"/>
              <a:t>Speaker  </a:t>
            </a:r>
            <a:r>
              <a:rPr lang="en-US" dirty="0" err="1" smtClean="0"/>
              <a:t>Diarization</a:t>
            </a:r>
            <a:r>
              <a:rPr lang="en-US" dirty="0" smtClean="0"/>
              <a:t>  Approaches</a:t>
            </a:r>
            <a:endParaRPr dirty="0"/>
          </a:p>
        </p:txBody>
      </p:sp>
      <p:sp>
        <p:nvSpPr>
          <p:cNvPr id="422" name="Google Shape;422;p27"/>
          <p:cNvSpPr txBox="1">
            <a:spLocks noGrp="1"/>
          </p:cNvSpPr>
          <p:nvPr>
            <p:ph type="subTitle" idx="1"/>
          </p:nvPr>
        </p:nvSpPr>
        <p:spPr>
          <a:xfrm flipH="1">
            <a:off x="238959" y="957869"/>
            <a:ext cx="8679660" cy="4011767"/>
          </a:xfrm>
          <a:prstGeom prst="rect">
            <a:avLst/>
          </a:prstGeom>
        </p:spPr>
        <p:txBody>
          <a:bodyPr spcFirstLastPara="1" wrap="square" lIns="91425" tIns="234000" rIns="91425" bIns="0" numCol="1" anchor="ctr" anchorCtr="0">
            <a:noAutofit/>
          </a:bodyPr>
          <a:lstStyle/>
          <a:p>
            <a:pPr marL="552450" indent="-400050" algn="just">
              <a:buNone/>
            </a:pPr>
            <a:r>
              <a:rPr lang="en-US" sz="1400" b="1" dirty="0" smtClean="0"/>
              <a:t>NLP-Based Speaker </a:t>
            </a:r>
            <a:r>
              <a:rPr lang="en-US" sz="1400" b="1" dirty="0" err="1" smtClean="0"/>
              <a:t>Diarization</a:t>
            </a:r>
            <a:r>
              <a:rPr lang="en-US" sz="1400" b="1" dirty="0" smtClean="0"/>
              <a:t>:</a:t>
            </a:r>
          </a:p>
          <a:p>
            <a:pPr algn="just">
              <a:buNone/>
            </a:pPr>
            <a:endParaRPr lang="en-US" b="1" dirty="0" smtClean="0"/>
          </a:p>
          <a:p>
            <a:pPr algn="just">
              <a:buFont typeface="Wingdings" pitchFamily="2" charset="2"/>
              <a:buChar char="v"/>
            </a:pPr>
            <a:r>
              <a:rPr lang="en-US" b="1" dirty="0" smtClean="0"/>
              <a:t>Description:</a:t>
            </a:r>
            <a:r>
              <a:rPr lang="en-US" dirty="0" smtClean="0"/>
              <a:t> NLP-based speaker </a:t>
            </a:r>
            <a:r>
              <a:rPr lang="en-US" dirty="0" err="1" smtClean="0"/>
              <a:t>diarization</a:t>
            </a:r>
            <a:r>
              <a:rPr lang="en-US" dirty="0" smtClean="0"/>
              <a:t> leverages natural language processing techniques to identify speakers based on speech content, syntax, and semantics. Deep learning models, like Siamese Networks or transformer architectures, are trained on textual representations of speech to recognize speakers.</a:t>
            </a:r>
          </a:p>
          <a:p>
            <a:pPr algn="just">
              <a:buFont typeface="Wingdings" pitchFamily="2" charset="2"/>
              <a:buChar char="v"/>
            </a:pPr>
            <a:endParaRPr lang="en-US" dirty="0" smtClean="0"/>
          </a:p>
          <a:p>
            <a:pPr algn="just">
              <a:buFont typeface="Wingdings" pitchFamily="2" charset="2"/>
              <a:buChar char="v"/>
            </a:pPr>
            <a:r>
              <a:rPr lang="en-US" b="1" dirty="0" smtClean="0"/>
              <a:t>Use Cases:</a:t>
            </a:r>
            <a:r>
              <a:rPr lang="en-US" dirty="0" smtClean="0"/>
              <a:t> Suitable for scenarios with diverse accents, languages, and complex audio environments. Effective in tasks involving unscripted or spontaneous speech.</a:t>
            </a:r>
          </a:p>
          <a:p>
            <a:pPr algn="just">
              <a:buNone/>
            </a:pPr>
            <a:endParaRPr lang="en-US" dirty="0" smtClean="0"/>
          </a:p>
          <a:p>
            <a:pPr algn="just">
              <a:buNone/>
            </a:pPr>
            <a:r>
              <a:rPr lang="en-US" b="1" dirty="0" smtClean="0"/>
              <a:t>Pros of NLP-Based Speaker </a:t>
            </a:r>
            <a:r>
              <a:rPr lang="en-US" b="1" dirty="0" err="1" smtClean="0"/>
              <a:t>Diarization</a:t>
            </a:r>
            <a:r>
              <a:rPr lang="en-US" b="1" dirty="0" smtClean="0"/>
              <a:t>:</a:t>
            </a:r>
          </a:p>
          <a:p>
            <a:pPr algn="just">
              <a:buNone/>
            </a:pPr>
            <a:endParaRPr lang="en-US" b="1" dirty="0" smtClean="0"/>
          </a:p>
          <a:p>
            <a:pPr algn="just">
              <a:buFont typeface="Arial" pitchFamily="34" charset="0"/>
              <a:buChar char="•"/>
            </a:pPr>
            <a:r>
              <a:rPr lang="en-US" b="1" dirty="0" smtClean="0"/>
              <a:t>Contextual Understanding:</a:t>
            </a:r>
            <a:r>
              <a:rPr lang="en-US" dirty="0" smtClean="0"/>
              <a:t> Utilizes language patterns for speaker separation, enhancing accuracy in context-rich conversations.</a:t>
            </a:r>
          </a:p>
          <a:p>
            <a:pPr algn="just">
              <a:buFont typeface="Arial" pitchFamily="34" charset="0"/>
              <a:buChar char="•"/>
            </a:pPr>
            <a:r>
              <a:rPr lang="en-US" b="1" dirty="0" smtClean="0"/>
              <a:t>Language Independence:</a:t>
            </a:r>
            <a:r>
              <a:rPr lang="en-US" dirty="0" smtClean="0"/>
              <a:t> Less reliant on specific accents or languages, making it adaptable to diverse linguistic environments.</a:t>
            </a:r>
          </a:p>
          <a:p>
            <a:pPr algn="just">
              <a:buFont typeface="Arial" pitchFamily="34" charset="0"/>
              <a:buChar char="•"/>
            </a:pPr>
            <a:r>
              <a:rPr lang="en-US" b="1" dirty="0" smtClean="0"/>
              <a:t>Semantic Insights:</a:t>
            </a:r>
            <a:r>
              <a:rPr lang="en-US" dirty="0" smtClean="0"/>
              <a:t> Captures speaker intent and topic shifts, valuable for applications requiring deeper conversation analysis.</a:t>
            </a:r>
          </a:p>
          <a:p>
            <a:pPr algn="just">
              <a:buFont typeface="Arial" pitchFamily="34" charset="0"/>
              <a:buChar char="•"/>
            </a:pPr>
            <a:r>
              <a:rPr lang="en-US" b="1" dirty="0" smtClean="0"/>
              <a:t>Parallel Processing:</a:t>
            </a:r>
            <a:r>
              <a:rPr lang="en-US" dirty="0" smtClean="0"/>
              <a:t> Efficiently processes multiple speakers even in overlapping speech scenarios, improving scalability.</a:t>
            </a:r>
          </a:p>
          <a:p>
            <a:pPr algn="just"/>
            <a:endParaRPr lang="en-US" dirty="0" smtClean="0"/>
          </a:p>
          <a:p>
            <a:pPr algn="just">
              <a:buNone/>
            </a:pPr>
            <a:r>
              <a:rPr lang="en-US" b="1" dirty="0" smtClean="0"/>
              <a:t>Cons of NLP-Based Speaker </a:t>
            </a:r>
            <a:r>
              <a:rPr lang="en-US" b="1" dirty="0" err="1" smtClean="0"/>
              <a:t>Diarization</a:t>
            </a:r>
            <a:r>
              <a:rPr lang="en-US" b="1" dirty="0" smtClean="0"/>
              <a:t>:</a:t>
            </a:r>
          </a:p>
          <a:p>
            <a:pPr algn="just">
              <a:buNone/>
            </a:pPr>
            <a:endParaRPr lang="en-US" b="1" dirty="0" smtClean="0"/>
          </a:p>
          <a:p>
            <a:pPr algn="just">
              <a:buFont typeface="Arial" pitchFamily="34" charset="0"/>
              <a:buChar char="•"/>
            </a:pPr>
            <a:r>
              <a:rPr lang="en-US" b="1" dirty="0" smtClean="0"/>
              <a:t>Computational Intensity:</a:t>
            </a:r>
            <a:r>
              <a:rPr lang="en-US" dirty="0" smtClean="0"/>
              <a:t> Resource-intensive, demanding significant computational power, especially in real-time applications.</a:t>
            </a:r>
          </a:p>
          <a:p>
            <a:pPr algn="just">
              <a:buFont typeface="Arial" pitchFamily="34" charset="0"/>
              <a:buChar char="•"/>
            </a:pPr>
            <a:r>
              <a:rPr lang="en-US" b="1" dirty="0" smtClean="0"/>
              <a:t>Dependency on Quality Data:</a:t>
            </a:r>
            <a:r>
              <a:rPr lang="en-US" dirty="0" smtClean="0"/>
              <a:t> Accuracy heavily hinges on the quality and diversity of training data, potentially limiting </a:t>
            </a:r>
            <a:r>
              <a:rPr lang="en-US" dirty="0" err="1" smtClean="0"/>
              <a:t>generalizability</a:t>
            </a:r>
            <a:r>
              <a:rPr lang="en-US" dirty="0" smtClean="0"/>
              <a:t>.</a:t>
            </a:r>
          </a:p>
          <a:p>
            <a:pPr algn="just">
              <a:buFont typeface="Arial" pitchFamily="34" charset="0"/>
              <a:buChar char="•"/>
            </a:pPr>
            <a:r>
              <a:rPr lang="en-US" b="1" dirty="0" smtClean="0"/>
              <a:t>Semantic Ambiguity:</a:t>
            </a:r>
            <a:r>
              <a:rPr lang="en-US" dirty="0" smtClean="0"/>
              <a:t> Struggles with ambiguous phrases or complex language constructs, leading to misattributions.</a:t>
            </a:r>
          </a:p>
          <a:p>
            <a:pPr algn="just">
              <a:buFont typeface="Arial" pitchFamily="34" charset="0"/>
              <a:buChar char="•"/>
            </a:pPr>
            <a:r>
              <a:rPr lang="en-US" b="1" dirty="0" smtClean="0"/>
              <a:t>Challenges in Noisy Environments:</a:t>
            </a:r>
            <a:r>
              <a:rPr lang="en-US" dirty="0" smtClean="0"/>
              <a:t> Sensitive to noise, impacting performance in environments with significant background sounds.</a:t>
            </a:r>
          </a:p>
          <a:p>
            <a:pPr marL="0" lvl="0" indent="0" algn="just">
              <a:buNone/>
            </a:pPr>
            <a:r>
              <a:rPr lang="en" dirty="0">
                <a:solidFill>
                  <a:schemeClr val="accent3"/>
                </a:solidFill>
              </a:rPr>
              <a:t/>
            </a:r>
            <a:br>
              <a:rPr lang="en" dirty="0">
                <a:solidFill>
                  <a:schemeClr val="accent3"/>
                </a:solidFill>
              </a:rPr>
            </a:br>
            <a:endParaRPr dirty="0">
              <a:solidFill>
                <a:schemeClr val="accent3"/>
              </a:solidFill>
            </a:endParaRPr>
          </a:p>
          <a:p>
            <a:pPr algn="just">
              <a:buNone/>
            </a:pPr>
            <a:endParaRPr lang="en-US" dirty="0" smtClean="0"/>
          </a:p>
          <a:p>
            <a:pPr algn="just">
              <a:buNone/>
            </a:pP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739425" y="457300"/>
            <a:ext cx="4295105" cy="481200"/>
          </a:xfrm>
          <a:prstGeom prst="rect">
            <a:avLst/>
          </a:prstGeom>
        </p:spPr>
        <p:txBody>
          <a:bodyPr spcFirstLastPara="1" wrap="square" lIns="91425" tIns="91425" rIns="91425" bIns="91425" anchor="ctr" anchorCtr="0">
            <a:noAutofit/>
          </a:bodyPr>
          <a:lstStyle/>
          <a:p>
            <a:r>
              <a:rPr lang="en-US" b="1" dirty="0" smtClean="0"/>
              <a:t>Audio-Based  Speaker  </a:t>
            </a:r>
            <a:r>
              <a:rPr lang="en-US" b="1" dirty="0" err="1" smtClean="0"/>
              <a:t>Diarization</a:t>
            </a:r>
            <a:r>
              <a:rPr lang="en-US" b="1" dirty="0" smtClean="0"/>
              <a:t>  Solutions:</a:t>
            </a:r>
            <a:endParaRPr lang="en-US" b="1" dirty="0"/>
          </a:p>
        </p:txBody>
      </p:sp>
      <p:sp>
        <p:nvSpPr>
          <p:cNvPr id="422" name="Google Shape;422;p27"/>
          <p:cNvSpPr txBox="1">
            <a:spLocks noGrp="1"/>
          </p:cNvSpPr>
          <p:nvPr>
            <p:ph type="subTitle" idx="1"/>
          </p:nvPr>
        </p:nvSpPr>
        <p:spPr>
          <a:xfrm flipH="1">
            <a:off x="943658" y="5504951"/>
            <a:ext cx="8679660" cy="4011767"/>
          </a:xfrm>
          <a:prstGeom prst="rect">
            <a:avLst/>
          </a:prstGeom>
        </p:spPr>
        <p:txBody>
          <a:bodyPr spcFirstLastPara="1" wrap="square" lIns="91425" tIns="234000" rIns="91425" bIns="0" numCol="1" anchor="ctr" anchorCtr="0">
            <a:noAutofit/>
          </a:bodyPr>
          <a:lstStyle/>
          <a:p>
            <a:pPr marL="552450" indent="-400050" algn="just">
              <a:buNone/>
            </a:pPr>
            <a:endParaRPr lang="en-US" dirty="0"/>
          </a:p>
        </p:txBody>
      </p:sp>
      <p:grpSp>
        <p:nvGrpSpPr>
          <p:cNvPr id="4" name="Google Shape;439;p28"/>
          <p:cNvGrpSpPr/>
          <p:nvPr/>
        </p:nvGrpSpPr>
        <p:grpSpPr>
          <a:xfrm>
            <a:off x="225192" y="1199320"/>
            <a:ext cx="3929365" cy="3187150"/>
            <a:chOff x="0" y="982900"/>
            <a:chExt cx="4600713" cy="3725949"/>
          </a:xfrm>
        </p:grpSpPr>
        <p:grpSp>
          <p:nvGrpSpPr>
            <p:cNvPr id="5" name="Google Shape;440;p28"/>
            <p:cNvGrpSpPr/>
            <p:nvPr/>
          </p:nvGrpSpPr>
          <p:grpSpPr>
            <a:xfrm>
              <a:off x="411575" y="982900"/>
              <a:ext cx="2214990" cy="3181003"/>
              <a:chOff x="624596" y="982906"/>
              <a:chExt cx="2001980" cy="3181003"/>
            </a:xfrm>
          </p:grpSpPr>
          <p:sp>
            <p:nvSpPr>
              <p:cNvPr id="69" name="Google Shape;441;p28"/>
              <p:cNvSpPr/>
              <p:nvPr/>
            </p:nvSpPr>
            <p:spPr>
              <a:xfrm>
                <a:off x="692176" y="1142009"/>
                <a:ext cx="1934400" cy="3021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42;p28"/>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43;p28"/>
            <p:cNvGrpSpPr/>
            <p:nvPr/>
          </p:nvGrpSpPr>
          <p:grpSpPr>
            <a:xfrm>
              <a:off x="0" y="4397412"/>
              <a:ext cx="4600713" cy="150450"/>
              <a:chOff x="0" y="4397412"/>
              <a:chExt cx="4600713" cy="150450"/>
            </a:xfrm>
          </p:grpSpPr>
          <p:sp>
            <p:nvSpPr>
              <p:cNvPr id="64" name="Google Shape;444;p28"/>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45;p28"/>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46;p28"/>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47;p28"/>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48;p28"/>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49;p28"/>
            <p:cNvGrpSpPr/>
            <p:nvPr/>
          </p:nvGrpSpPr>
          <p:grpSpPr>
            <a:xfrm>
              <a:off x="2072827" y="1904259"/>
              <a:ext cx="1418990" cy="2804590"/>
              <a:chOff x="2072827" y="1904259"/>
              <a:chExt cx="1418990" cy="2804590"/>
            </a:xfrm>
          </p:grpSpPr>
          <p:sp>
            <p:nvSpPr>
              <p:cNvPr id="8" name="Google Shape;450;p28"/>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p28"/>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2;p28"/>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3;p28"/>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4;p28"/>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p28"/>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6;p28"/>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7;p28"/>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8;p28"/>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9;p28"/>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0;p28"/>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1;p28"/>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2;p28"/>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3;p28"/>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4;p28"/>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5;p28"/>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6;p28"/>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7;p28"/>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8;p28"/>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9;p28"/>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0;p28"/>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1;p28"/>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2;p28"/>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3;p28"/>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4;p28"/>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5;p28"/>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76;p28"/>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77;p28"/>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78;p28"/>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79;p28"/>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0;p28"/>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1;p28"/>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2;p28"/>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3;p28"/>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84;p28"/>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5;p28"/>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6;p28"/>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87;p28"/>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8;p28"/>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9;p28"/>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0;p28"/>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1;p28"/>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92;p28"/>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93;p28"/>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94;p28"/>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95;p28"/>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96;p28"/>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97;p28"/>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98;p28"/>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9;p28"/>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0;p28"/>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1;p28"/>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2;p28"/>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03;p28"/>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4;p28"/>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05;p28"/>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 name="Google Shape;431;p28"/>
          <p:cNvSpPr txBox="1">
            <a:spLocks/>
          </p:cNvSpPr>
          <p:nvPr/>
        </p:nvSpPr>
        <p:spPr>
          <a:xfrm>
            <a:off x="9630273" y="1924627"/>
            <a:ext cx="1679400" cy="3204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2D406A"/>
              </a:buClr>
              <a:buSzPts val="2400"/>
              <a:buFont typeface="Staatliches"/>
              <a:buNone/>
              <a:tabLst/>
              <a:defRPr/>
            </a:pPr>
            <a:endParaRPr kumimoji="0" lang="en-US" sz="1800" b="0" i="0" u="none" strike="noStrike" kern="0" cap="none" spc="0" normalizeH="0" baseline="0" noProof="0" dirty="0">
              <a:ln>
                <a:noFill/>
              </a:ln>
              <a:solidFill>
                <a:srgbClr val="434343"/>
              </a:solidFill>
              <a:effectLst/>
              <a:uLnTx/>
              <a:uFillTx/>
              <a:latin typeface="Staatliches"/>
              <a:ea typeface="Staatliches"/>
              <a:cs typeface="Staatliches"/>
              <a:sym typeface="Staatliches"/>
            </a:endParaRPr>
          </a:p>
        </p:txBody>
      </p:sp>
      <p:sp>
        <p:nvSpPr>
          <p:cNvPr id="72" name="Google Shape;430;p28"/>
          <p:cNvSpPr/>
          <p:nvPr/>
        </p:nvSpPr>
        <p:spPr>
          <a:xfrm>
            <a:off x="4294621" y="1441529"/>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5;p28"/>
          <p:cNvSpPr txBox="1">
            <a:spLocks/>
          </p:cNvSpPr>
          <p:nvPr/>
        </p:nvSpPr>
        <p:spPr>
          <a:xfrm>
            <a:off x="4343569" y="1796772"/>
            <a:ext cx="2154900" cy="320400"/>
          </a:xfrm>
          <a:prstGeom prst="rect">
            <a:avLst/>
          </a:prstGeom>
        </p:spPr>
        <p:txBody>
          <a:bodyPr spcFirstLastPara="1" wrap="square" lIns="91425" tIns="91425" rIns="91425" bIns="91425" anchor="b" anchorCtr="0">
            <a:noAutofit/>
          </a:bodyPr>
          <a:lstStyle/>
          <a:p>
            <a:pPr lvl="0"/>
            <a: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t>01</a:t>
            </a:r>
            <a:b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br>
            <a:r>
              <a:rPr lang="en-US" b="1" dirty="0" err="1" smtClean="0"/>
              <a:t>Kaldi</a:t>
            </a:r>
            <a:r>
              <a:rPr lang="en-US" b="1" dirty="0" smtClean="0"/>
              <a:t> Toolkit</a:t>
            </a:r>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4" name="Google Shape;430;p28"/>
          <p:cNvSpPr/>
          <p:nvPr/>
        </p:nvSpPr>
        <p:spPr>
          <a:xfrm>
            <a:off x="6852290" y="14216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5;p28"/>
          <p:cNvSpPr txBox="1">
            <a:spLocks/>
          </p:cNvSpPr>
          <p:nvPr/>
        </p:nvSpPr>
        <p:spPr>
          <a:xfrm>
            <a:off x="6854858" y="1796770"/>
            <a:ext cx="2154900" cy="320400"/>
          </a:xfrm>
          <a:prstGeom prst="rect">
            <a:avLst/>
          </a:prstGeom>
        </p:spPr>
        <p:txBody>
          <a:bodyPr spcFirstLastPara="1" wrap="square" lIns="91425" tIns="91425" rIns="91425" bIns="91425" anchor="b" anchorCtr="0">
            <a:noAutofit/>
          </a:bodyPr>
          <a:lstStyle/>
          <a:p>
            <a:pPr lvl="0"/>
            <a: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t>02</a:t>
            </a:r>
            <a:b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br>
            <a:r>
              <a:rPr lang="en-US" b="1" dirty="0" smtClean="0"/>
              <a:t>LIUM </a:t>
            </a:r>
            <a:r>
              <a:rPr lang="en-US" b="1" dirty="0" err="1" smtClean="0"/>
              <a:t>SpkDiarization</a:t>
            </a:r>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6" name="Google Shape;435;p28"/>
          <p:cNvSpPr txBox="1">
            <a:spLocks/>
          </p:cNvSpPr>
          <p:nvPr/>
        </p:nvSpPr>
        <p:spPr>
          <a:xfrm>
            <a:off x="9144000" y="2810564"/>
            <a:ext cx="2154900" cy="320400"/>
          </a:xfrm>
          <a:prstGeom prst="rect">
            <a:avLst/>
          </a:prstGeom>
        </p:spPr>
        <p:txBody>
          <a:bodyPr spcFirstLastPara="1" wrap="square" lIns="91425" tIns="91425" rIns="91425" bIns="91425" anchor="b" anchorCtr="0">
            <a:noAutofit/>
          </a:bodyPr>
          <a:lstStyle/>
          <a:p>
            <a:pPr lvl="0"/>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7" name="Google Shape;435;p28"/>
          <p:cNvSpPr txBox="1">
            <a:spLocks/>
          </p:cNvSpPr>
          <p:nvPr/>
        </p:nvSpPr>
        <p:spPr>
          <a:xfrm>
            <a:off x="9144000" y="961886"/>
            <a:ext cx="2154900" cy="320400"/>
          </a:xfrm>
          <a:prstGeom prst="rect">
            <a:avLst/>
          </a:prstGeom>
        </p:spPr>
        <p:txBody>
          <a:bodyPr spcFirstLastPara="1" wrap="square" lIns="91425" tIns="91425" rIns="91425" bIns="91425" anchor="b" anchorCtr="0">
            <a:noAutofit/>
          </a:bodyPr>
          <a:lstStyle/>
          <a:p>
            <a:pPr lvl="0"/>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8" name="Google Shape;430;p28"/>
          <p:cNvSpPr/>
          <p:nvPr/>
        </p:nvSpPr>
        <p:spPr>
          <a:xfrm>
            <a:off x="6905300" y="3144434"/>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0;p28"/>
          <p:cNvSpPr/>
          <p:nvPr/>
        </p:nvSpPr>
        <p:spPr>
          <a:xfrm>
            <a:off x="4327751" y="3131182"/>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5;p28"/>
          <p:cNvSpPr txBox="1">
            <a:spLocks/>
          </p:cNvSpPr>
          <p:nvPr/>
        </p:nvSpPr>
        <p:spPr>
          <a:xfrm>
            <a:off x="6896336" y="3486424"/>
            <a:ext cx="2154900" cy="320400"/>
          </a:xfrm>
          <a:prstGeom prst="rect">
            <a:avLst/>
          </a:prstGeom>
        </p:spPr>
        <p:txBody>
          <a:bodyPr spcFirstLastPara="1" wrap="square" lIns="91425" tIns="91425" rIns="91425" bIns="91425" anchor="b" anchorCtr="0">
            <a:noAutofit/>
          </a:bodyPr>
          <a:lstStyle/>
          <a:p>
            <a:pPr lvl="0"/>
            <a: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t>04</a:t>
            </a:r>
            <a:b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br>
            <a:r>
              <a:rPr lang="en-US" b="1" dirty="0" smtClean="0"/>
              <a:t>Whisper by </a:t>
            </a:r>
            <a:r>
              <a:rPr lang="en-US" b="1" dirty="0" err="1" smtClean="0"/>
              <a:t>OpenAI</a:t>
            </a:r>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81" name="Google Shape;435;p28"/>
          <p:cNvSpPr txBox="1">
            <a:spLocks/>
          </p:cNvSpPr>
          <p:nvPr/>
        </p:nvSpPr>
        <p:spPr>
          <a:xfrm>
            <a:off x="4376701" y="3479798"/>
            <a:ext cx="2154900" cy="320400"/>
          </a:xfrm>
          <a:prstGeom prst="rect">
            <a:avLst/>
          </a:prstGeom>
        </p:spPr>
        <p:txBody>
          <a:bodyPr spcFirstLastPara="1" wrap="square" lIns="91425" tIns="91425" rIns="91425" bIns="91425" anchor="b" anchorCtr="0">
            <a:noAutofit/>
          </a:bodyPr>
          <a:lstStyle/>
          <a:p>
            <a:pPr lvl="0"/>
            <a: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t>03</a:t>
            </a:r>
            <a:b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br>
            <a:r>
              <a:rPr lang="en-US" b="1" dirty="0" err="1" smtClean="0"/>
              <a:t>pyAudioAnalysis</a:t>
            </a:r>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82" name="Google Shape;432;p28"/>
          <p:cNvSpPr txBox="1">
            <a:spLocks/>
          </p:cNvSpPr>
          <p:nvPr/>
        </p:nvSpPr>
        <p:spPr>
          <a:xfrm>
            <a:off x="4286383" y="2035986"/>
            <a:ext cx="1829495" cy="389162"/>
          </a:xfrm>
          <a:prstGeom prst="rect">
            <a:avLst/>
          </a:prstGeom>
          <a:noFill/>
          <a:ln>
            <a:noFill/>
          </a:ln>
        </p:spPr>
        <p:txBody>
          <a:bodyPr spcFirstLastPara="1" wrap="square" lIns="91425" tIns="91425" rIns="91425" bIns="91425" anchor="t" anchorCtr="0">
            <a:noAutofit/>
          </a:bodyPr>
          <a:lstStyle/>
          <a:p>
            <a:pPr lvl="0" algn="just">
              <a:buClr>
                <a:srgbClr val="434343"/>
              </a:buClr>
              <a:buSzPts val="1000"/>
            </a:pPr>
            <a:r>
              <a:rPr lang="en-US" sz="1000" dirty="0" err="1" smtClean="0">
                <a:solidFill>
                  <a:srgbClr val="434343"/>
                </a:solidFill>
                <a:latin typeface="Anaheim"/>
                <a:ea typeface="Anaheim"/>
                <a:cs typeface="Anaheim"/>
                <a:sym typeface="Anaheim"/>
              </a:rPr>
              <a:t>Kaldi</a:t>
            </a:r>
            <a:r>
              <a:rPr lang="en-US" sz="1000" dirty="0" smtClean="0">
                <a:solidFill>
                  <a:srgbClr val="434343"/>
                </a:solidFill>
                <a:latin typeface="Anaheim"/>
                <a:ea typeface="Anaheim"/>
                <a:cs typeface="Anaheim"/>
                <a:sym typeface="Anaheim"/>
              </a:rPr>
              <a:t> is a powerful open-source toolkit for speech recognition that also supports speaker </a:t>
            </a:r>
            <a:r>
              <a:rPr lang="en-US" sz="1000" dirty="0" err="1" smtClean="0">
                <a:solidFill>
                  <a:srgbClr val="434343"/>
                </a:solidFill>
                <a:latin typeface="Anaheim"/>
                <a:ea typeface="Anaheim"/>
                <a:cs typeface="Anaheim"/>
                <a:sym typeface="Anaheim"/>
              </a:rPr>
              <a:t>diarization</a:t>
            </a:r>
            <a:endParaRPr kumimoji="0" lang="en-US" sz="1000" b="0" i="0" u="none" strike="noStrike" kern="0" cap="none" spc="0" normalizeH="0" baseline="0" noProof="0" dirty="0">
              <a:ln>
                <a:noFill/>
              </a:ln>
              <a:solidFill>
                <a:srgbClr val="434343"/>
              </a:solidFill>
              <a:effectLst/>
              <a:uLnTx/>
              <a:uFillTx/>
              <a:latin typeface="Anaheim"/>
              <a:ea typeface="Anaheim"/>
              <a:cs typeface="Anaheim"/>
              <a:sym typeface="Anaheim"/>
            </a:endParaRPr>
          </a:p>
        </p:txBody>
      </p:sp>
      <p:sp>
        <p:nvSpPr>
          <p:cNvPr id="83" name="Google Shape;432;p28"/>
          <p:cNvSpPr txBox="1">
            <a:spLocks/>
          </p:cNvSpPr>
          <p:nvPr/>
        </p:nvSpPr>
        <p:spPr>
          <a:xfrm>
            <a:off x="4299634" y="3758768"/>
            <a:ext cx="2154175" cy="503400"/>
          </a:xfrm>
          <a:prstGeom prst="rect">
            <a:avLst/>
          </a:prstGeom>
          <a:noFill/>
          <a:ln>
            <a:noFill/>
          </a:ln>
        </p:spPr>
        <p:txBody>
          <a:bodyPr spcFirstLastPara="1" wrap="square" lIns="91425" tIns="91425" rIns="91425" bIns="91425" anchor="t" anchorCtr="0">
            <a:noAutofit/>
          </a:bodyPr>
          <a:lstStyle/>
          <a:p>
            <a:pPr lvl="0" algn="just">
              <a:buClr>
                <a:srgbClr val="434343"/>
              </a:buClr>
              <a:buSzPts val="1000"/>
            </a:pPr>
            <a:r>
              <a:rPr lang="en-US" sz="1000" dirty="0" err="1" smtClean="0">
                <a:solidFill>
                  <a:srgbClr val="434343"/>
                </a:solidFill>
                <a:latin typeface="Anaheim"/>
                <a:ea typeface="Anaheim"/>
                <a:cs typeface="Anaheim"/>
                <a:sym typeface="Anaheim"/>
              </a:rPr>
              <a:t>Pyaudioanalysis</a:t>
            </a:r>
            <a:r>
              <a:rPr lang="en-US" sz="1000" dirty="0" smtClean="0">
                <a:solidFill>
                  <a:srgbClr val="434343"/>
                </a:solidFill>
                <a:latin typeface="Anaheim"/>
                <a:ea typeface="Anaheim"/>
                <a:cs typeface="Anaheim"/>
                <a:sym typeface="Anaheim"/>
              </a:rPr>
              <a:t> is a Python library designed for audio feature extraction, classification and segmentation,</a:t>
            </a:r>
            <a:endParaRPr kumimoji="0" lang="en-US" sz="1000" b="0" i="0" u="none" strike="noStrike" kern="0" cap="none" spc="0" normalizeH="0" baseline="0" noProof="0" dirty="0">
              <a:ln>
                <a:noFill/>
              </a:ln>
              <a:solidFill>
                <a:srgbClr val="434343"/>
              </a:solidFill>
              <a:effectLst/>
              <a:uLnTx/>
              <a:uFillTx/>
              <a:latin typeface="Anaheim"/>
              <a:ea typeface="Anaheim"/>
              <a:cs typeface="Anaheim"/>
              <a:sym typeface="Anaheim"/>
            </a:endParaRPr>
          </a:p>
        </p:txBody>
      </p:sp>
      <p:sp>
        <p:nvSpPr>
          <p:cNvPr id="84" name="Google Shape;432;p28"/>
          <p:cNvSpPr txBox="1">
            <a:spLocks/>
          </p:cNvSpPr>
          <p:nvPr/>
        </p:nvSpPr>
        <p:spPr>
          <a:xfrm>
            <a:off x="6844051" y="2029359"/>
            <a:ext cx="2034905" cy="503400"/>
          </a:xfrm>
          <a:prstGeom prst="rect">
            <a:avLst/>
          </a:prstGeom>
          <a:noFill/>
          <a:ln>
            <a:noFill/>
          </a:ln>
        </p:spPr>
        <p:txBody>
          <a:bodyPr spcFirstLastPara="1" wrap="square" lIns="91425" tIns="91425" rIns="91425" bIns="91425" anchor="t" anchorCtr="0">
            <a:noAutofit/>
          </a:bodyPr>
          <a:lstStyle/>
          <a:p>
            <a:pPr lvl="0" algn="just">
              <a:buClr>
                <a:srgbClr val="434343"/>
              </a:buClr>
              <a:buSzPts val="1000"/>
            </a:pPr>
            <a:r>
              <a:rPr lang="en-US" sz="1000" dirty="0" smtClean="0">
                <a:solidFill>
                  <a:srgbClr val="434343"/>
                </a:solidFill>
                <a:latin typeface="Anaheim"/>
                <a:ea typeface="Anaheim"/>
                <a:cs typeface="Anaheim"/>
                <a:sym typeface="Anaheim"/>
              </a:rPr>
              <a:t>LIUM </a:t>
            </a:r>
            <a:r>
              <a:rPr lang="en-US" sz="1000" dirty="0" err="1" smtClean="0">
                <a:solidFill>
                  <a:srgbClr val="434343"/>
                </a:solidFill>
                <a:latin typeface="Anaheim"/>
                <a:ea typeface="Anaheim"/>
                <a:cs typeface="Anaheim"/>
                <a:sym typeface="Anaheim"/>
              </a:rPr>
              <a:t>SpkDiarization</a:t>
            </a:r>
            <a:r>
              <a:rPr lang="en-US" sz="1000" dirty="0" smtClean="0">
                <a:solidFill>
                  <a:srgbClr val="434343"/>
                </a:solidFill>
                <a:latin typeface="Anaheim"/>
                <a:ea typeface="Anaheim"/>
                <a:cs typeface="Anaheim"/>
                <a:sym typeface="Anaheim"/>
              </a:rPr>
              <a:t> is an open-source speaker </a:t>
            </a:r>
            <a:r>
              <a:rPr lang="en-US" sz="1000" dirty="0" err="1" smtClean="0">
                <a:solidFill>
                  <a:srgbClr val="434343"/>
                </a:solidFill>
                <a:latin typeface="Anaheim"/>
                <a:ea typeface="Anaheim"/>
                <a:cs typeface="Anaheim"/>
                <a:sym typeface="Anaheim"/>
              </a:rPr>
              <a:t>diarization</a:t>
            </a:r>
            <a:r>
              <a:rPr lang="en-US" sz="1000" dirty="0" smtClean="0">
                <a:solidFill>
                  <a:srgbClr val="434343"/>
                </a:solidFill>
                <a:latin typeface="Anaheim"/>
                <a:ea typeface="Anaheim"/>
                <a:cs typeface="Anaheim"/>
                <a:sym typeface="Anaheim"/>
              </a:rPr>
              <a:t> tool developed by the </a:t>
            </a:r>
            <a:r>
              <a:rPr lang="en-US" sz="1000" dirty="0" err="1" smtClean="0">
                <a:solidFill>
                  <a:srgbClr val="434343"/>
                </a:solidFill>
                <a:latin typeface="Anaheim"/>
                <a:ea typeface="Anaheim"/>
                <a:cs typeface="Anaheim"/>
                <a:sym typeface="Anaheim"/>
              </a:rPr>
              <a:t>Laboratoire</a:t>
            </a:r>
            <a:r>
              <a:rPr lang="en-US" sz="1000" dirty="0" smtClean="0">
                <a:solidFill>
                  <a:srgbClr val="434343"/>
                </a:solidFill>
                <a:latin typeface="Anaheim"/>
                <a:ea typeface="Anaheim"/>
                <a:cs typeface="Anaheim"/>
                <a:sym typeface="Anaheim"/>
              </a:rPr>
              <a:t> </a:t>
            </a:r>
            <a:r>
              <a:rPr lang="en-US" sz="1000" dirty="0" err="1" smtClean="0">
                <a:solidFill>
                  <a:srgbClr val="434343"/>
                </a:solidFill>
                <a:latin typeface="Anaheim"/>
                <a:ea typeface="Anaheim"/>
                <a:cs typeface="Anaheim"/>
                <a:sym typeface="Anaheim"/>
              </a:rPr>
              <a:t>d'Informatique</a:t>
            </a:r>
            <a:r>
              <a:rPr lang="en-US" sz="1000" dirty="0" smtClean="0">
                <a:solidFill>
                  <a:srgbClr val="434343"/>
                </a:solidFill>
                <a:latin typeface="Anaheim"/>
                <a:ea typeface="Anaheim"/>
                <a:cs typeface="Anaheim"/>
                <a:sym typeface="Anaheim"/>
              </a:rPr>
              <a:t> de </a:t>
            </a:r>
            <a:r>
              <a:rPr lang="en-US" sz="1000" dirty="0" err="1" smtClean="0">
                <a:solidFill>
                  <a:srgbClr val="434343"/>
                </a:solidFill>
                <a:latin typeface="Anaheim"/>
                <a:ea typeface="Anaheim"/>
                <a:cs typeface="Anaheim"/>
                <a:sym typeface="Anaheim"/>
              </a:rPr>
              <a:t>l'Université</a:t>
            </a:r>
            <a:r>
              <a:rPr lang="en-US" sz="1000" dirty="0" smtClean="0">
                <a:solidFill>
                  <a:srgbClr val="434343"/>
                </a:solidFill>
                <a:latin typeface="Anaheim"/>
                <a:ea typeface="Anaheim"/>
                <a:cs typeface="Anaheim"/>
                <a:sym typeface="Anaheim"/>
              </a:rPr>
              <a:t> du Maine (LIUM) in France.</a:t>
            </a:r>
            <a:endParaRPr kumimoji="0" lang="en-US" sz="1000" b="0" i="0" u="none" strike="noStrike" kern="0" cap="none" spc="0" normalizeH="0" baseline="0" noProof="0" dirty="0">
              <a:ln>
                <a:noFill/>
              </a:ln>
              <a:solidFill>
                <a:srgbClr val="434343"/>
              </a:solidFill>
              <a:effectLst/>
              <a:uLnTx/>
              <a:uFillTx/>
              <a:latin typeface="Anaheim"/>
              <a:ea typeface="Anaheim"/>
              <a:cs typeface="Anaheim"/>
              <a:sym typeface="Anaheim"/>
            </a:endParaRPr>
          </a:p>
        </p:txBody>
      </p:sp>
      <p:sp>
        <p:nvSpPr>
          <p:cNvPr id="85" name="Google Shape;432;p28"/>
          <p:cNvSpPr txBox="1">
            <a:spLocks/>
          </p:cNvSpPr>
          <p:nvPr/>
        </p:nvSpPr>
        <p:spPr>
          <a:xfrm>
            <a:off x="6930191" y="3752142"/>
            <a:ext cx="1696974" cy="503400"/>
          </a:xfrm>
          <a:prstGeom prst="rect">
            <a:avLst/>
          </a:prstGeom>
          <a:noFill/>
          <a:ln>
            <a:noFill/>
          </a:ln>
        </p:spPr>
        <p:txBody>
          <a:bodyPr spcFirstLastPara="1" wrap="square" lIns="91425" tIns="91425" rIns="91425" bIns="91425" anchor="t" anchorCtr="0">
            <a:noAutofit/>
          </a:bodyPr>
          <a:lstStyle/>
          <a:p>
            <a:pPr lvl="0" algn="just">
              <a:buClr>
                <a:srgbClr val="434343"/>
              </a:buClr>
              <a:buSzPts val="1000"/>
            </a:pPr>
            <a:r>
              <a:rPr lang="en-US" sz="1000" dirty="0" smtClean="0">
                <a:solidFill>
                  <a:srgbClr val="434343"/>
                </a:solidFill>
                <a:latin typeface="Anaheim"/>
                <a:ea typeface="Anaheim"/>
                <a:cs typeface="Anaheim"/>
                <a:sym typeface="Anaheim"/>
              </a:rPr>
              <a:t>Whisper is an audio-based speaker </a:t>
            </a:r>
            <a:r>
              <a:rPr lang="en-US" sz="1000" dirty="0" err="1" smtClean="0">
                <a:solidFill>
                  <a:srgbClr val="434343"/>
                </a:solidFill>
                <a:latin typeface="Anaheim"/>
                <a:ea typeface="Anaheim"/>
                <a:cs typeface="Anaheim"/>
                <a:sym typeface="Anaheim"/>
              </a:rPr>
              <a:t>diarization</a:t>
            </a:r>
            <a:r>
              <a:rPr lang="en-US" sz="1000" dirty="0" smtClean="0">
                <a:solidFill>
                  <a:srgbClr val="434343"/>
                </a:solidFill>
                <a:latin typeface="Anaheim"/>
                <a:ea typeface="Anaheim"/>
                <a:cs typeface="Anaheim"/>
                <a:sym typeface="Anaheim"/>
              </a:rPr>
              <a:t> system developed by </a:t>
            </a:r>
            <a:r>
              <a:rPr lang="en-US" sz="1000" dirty="0" err="1" smtClean="0">
                <a:solidFill>
                  <a:srgbClr val="434343"/>
                </a:solidFill>
                <a:latin typeface="Anaheim"/>
                <a:ea typeface="Anaheim"/>
                <a:cs typeface="Anaheim"/>
                <a:sym typeface="Anaheim"/>
              </a:rPr>
              <a:t>OpenAI</a:t>
            </a:r>
            <a:endParaRPr kumimoji="0" lang="en-US" sz="1000" b="0" i="0" u="none" strike="noStrike" kern="0" cap="none" spc="0" normalizeH="0" baseline="0" noProof="0" dirty="0">
              <a:ln>
                <a:noFill/>
              </a:ln>
              <a:solidFill>
                <a:srgbClr val="434343"/>
              </a:solidFill>
              <a:effectLst/>
              <a:uLnTx/>
              <a:uFillTx/>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4739425" y="457300"/>
            <a:ext cx="4295105" cy="481200"/>
          </a:xfrm>
          <a:prstGeom prst="rect">
            <a:avLst/>
          </a:prstGeom>
        </p:spPr>
        <p:txBody>
          <a:bodyPr spcFirstLastPara="1" wrap="square" lIns="91425" tIns="91425" rIns="91425" bIns="91425" anchor="ctr" anchorCtr="0">
            <a:noAutofit/>
          </a:bodyPr>
          <a:lstStyle/>
          <a:p>
            <a:r>
              <a:rPr lang="en-US" b="1" dirty="0" smtClean="0"/>
              <a:t>NLP-Based  Speaker  </a:t>
            </a:r>
            <a:r>
              <a:rPr lang="en-US" b="1" dirty="0" err="1" smtClean="0"/>
              <a:t>Diarization</a:t>
            </a:r>
            <a:r>
              <a:rPr lang="en-US" b="1" dirty="0" smtClean="0"/>
              <a:t>  Solutions</a:t>
            </a:r>
            <a:endParaRPr lang="en-US" b="1" dirty="0"/>
          </a:p>
        </p:txBody>
      </p:sp>
      <p:sp>
        <p:nvSpPr>
          <p:cNvPr id="422" name="Google Shape;422;p27"/>
          <p:cNvSpPr txBox="1">
            <a:spLocks noGrp="1"/>
          </p:cNvSpPr>
          <p:nvPr>
            <p:ph type="subTitle" idx="1"/>
          </p:nvPr>
        </p:nvSpPr>
        <p:spPr>
          <a:xfrm flipH="1">
            <a:off x="1215327" y="5531455"/>
            <a:ext cx="8679660" cy="4011767"/>
          </a:xfrm>
          <a:prstGeom prst="rect">
            <a:avLst/>
          </a:prstGeom>
        </p:spPr>
        <p:txBody>
          <a:bodyPr spcFirstLastPara="1" wrap="square" lIns="91425" tIns="234000" rIns="91425" bIns="0" numCol="1" anchor="ctr" anchorCtr="0">
            <a:noAutofit/>
          </a:bodyPr>
          <a:lstStyle/>
          <a:p>
            <a:pPr marL="552450" indent="-400050" algn="just">
              <a:buNone/>
            </a:pPr>
            <a:endParaRPr lang="en-US" dirty="0"/>
          </a:p>
        </p:txBody>
      </p:sp>
      <p:grpSp>
        <p:nvGrpSpPr>
          <p:cNvPr id="2" name="Google Shape;439;p28"/>
          <p:cNvGrpSpPr/>
          <p:nvPr/>
        </p:nvGrpSpPr>
        <p:grpSpPr>
          <a:xfrm>
            <a:off x="225192" y="1199320"/>
            <a:ext cx="3929365" cy="3187150"/>
            <a:chOff x="0" y="982900"/>
            <a:chExt cx="4600713" cy="3725949"/>
          </a:xfrm>
        </p:grpSpPr>
        <p:grpSp>
          <p:nvGrpSpPr>
            <p:cNvPr id="3" name="Google Shape;440;p28"/>
            <p:cNvGrpSpPr/>
            <p:nvPr/>
          </p:nvGrpSpPr>
          <p:grpSpPr>
            <a:xfrm>
              <a:off x="411575" y="982900"/>
              <a:ext cx="2214990" cy="3181003"/>
              <a:chOff x="624596" y="982906"/>
              <a:chExt cx="2001980" cy="3181003"/>
            </a:xfrm>
          </p:grpSpPr>
          <p:sp>
            <p:nvSpPr>
              <p:cNvPr id="69" name="Google Shape;441;p28"/>
              <p:cNvSpPr/>
              <p:nvPr/>
            </p:nvSpPr>
            <p:spPr>
              <a:xfrm>
                <a:off x="692176" y="1142009"/>
                <a:ext cx="1934400" cy="3021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42;p28"/>
              <p:cNvSpPr/>
              <p:nvPr/>
            </p:nvSpPr>
            <p:spPr>
              <a:xfrm>
                <a:off x="624596" y="982906"/>
                <a:ext cx="1881817" cy="2984405"/>
              </a:xfrm>
              <a:custGeom>
                <a:avLst/>
                <a:gdLst/>
                <a:ahLst/>
                <a:cxnLst/>
                <a:rect l="l" t="t" r="r" b="b"/>
                <a:pathLst>
                  <a:path w="53747" h="74336" extrusionOk="0">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43;p28"/>
            <p:cNvGrpSpPr/>
            <p:nvPr/>
          </p:nvGrpSpPr>
          <p:grpSpPr>
            <a:xfrm>
              <a:off x="0" y="4397412"/>
              <a:ext cx="4600713" cy="150450"/>
              <a:chOff x="0" y="4397412"/>
              <a:chExt cx="4600713" cy="150450"/>
            </a:xfrm>
          </p:grpSpPr>
          <p:sp>
            <p:nvSpPr>
              <p:cNvPr id="64" name="Google Shape;444;p28"/>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45;p28"/>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46;p28"/>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47;p28"/>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48;p28"/>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49;p28"/>
            <p:cNvGrpSpPr/>
            <p:nvPr/>
          </p:nvGrpSpPr>
          <p:grpSpPr>
            <a:xfrm>
              <a:off x="2072827" y="1904259"/>
              <a:ext cx="1418990" cy="2804590"/>
              <a:chOff x="2072827" y="1904259"/>
              <a:chExt cx="1418990" cy="2804590"/>
            </a:xfrm>
          </p:grpSpPr>
          <p:sp>
            <p:nvSpPr>
              <p:cNvPr id="8" name="Google Shape;450;p28"/>
              <p:cNvSpPr/>
              <p:nvPr/>
            </p:nvSpPr>
            <p:spPr>
              <a:xfrm>
                <a:off x="2399847" y="1904259"/>
                <a:ext cx="391230" cy="380866"/>
              </a:xfrm>
              <a:custGeom>
                <a:avLst/>
                <a:gdLst/>
                <a:ahLst/>
                <a:cxnLst/>
                <a:rect l="l" t="t" r="r" b="b"/>
                <a:pathLst>
                  <a:path w="11174" h="10878" extrusionOk="0">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p28"/>
              <p:cNvSpPr/>
              <p:nvPr/>
            </p:nvSpPr>
            <p:spPr>
              <a:xfrm>
                <a:off x="2789784" y="2455395"/>
                <a:ext cx="313327" cy="524242"/>
              </a:xfrm>
              <a:custGeom>
                <a:avLst/>
                <a:gdLst/>
                <a:ahLst/>
                <a:cxnLst/>
                <a:rect l="l" t="t" r="r" b="b"/>
                <a:pathLst>
                  <a:path w="8949" h="14973" extrusionOk="0">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2;p28"/>
              <p:cNvSpPr/>
              <p:nvPr/>
            </p:nvSpPr>
            <p:spPr>
              <a:xfrm>
                <a:off x="2724205" y="2358410"/>
                <a:ext cx="176358" cy="233253"/>
              </a:xfrm>
              <a:custGeom>
                <a:avLst/>
                <a:gdLst/>
                <a:ahLst/>
                <a:cxnLst/>
                <a:rect l="l" t="t" r="r" b="b"/>
                <a:pathLst>
                  <a:path w="5037" h="6662" extrusionOk="0">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3;p28"/>
              <p:cNvSpPr/>
              <p:nvPr/>
            </p:nvSpPr>
            <p:spPr>
              <a:xfrm>
                <a:off x="2853507" y="2457531"/>
                <a:ext cx="1646" cy="8858"/>
              </a:xfrm>
              <a:custGeom>
                <a:avLst/>
                <a:gdLst/>
                <a:ahLst/>
                <a:cxnLst/>
                <a:rect l="l" t="t" r="r" b="b"/>
                <a:pathLst>
                  <a:path w="47" h="253" extrusionOk="0">
                    <a:moveTo>
                      <a:pt x="0" y="1"/>
                    </a:moveTo>
                    <a:lnTo>
                      <a:pt x="0" y="252"/>
                    </a:lnTo>
                    <a:lnTo>
                      <a:pt x="47" y="252"/>
                    </a:lnTo>
                    <a:lnTo>
                      <a:pt x="47"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4;p28"/>
              <p:cNvSpPr/>
              <p:nvPr/>
            </p:nvSpPr>
            <p:spPr>
              <a:xfrm>
                <a:off x="2759253" y="2491738"/>
                <a:ext cx="149959" cy="113756"/>
              </a:xfrm>
              <a:custGeom>
                <a:avLst/>
                <a:gdLst/>
                <a:ahLst/>
                <a:cxnLst/>
                <a:rect l="l" t="t" r="r" b="b"/>
                <a:pathLst>
                  <a:path w="4283" h="3249" extrusionOk="0">
                    <a:moveTo>
                      <a:pt x="4200" y="1"/>
                    </a:moveTo>
                    <a:lnTo>
                      <a:pt x="0" y="2829"/>
                    </a:lnTo>
                    <a:lnTo>
                      <a:pt x="270" y="3248"/>
                    </a:lnTo>
                    <a:lnTo>
                      <a:pt x="4282" y="374"/>
                    </a:lnTo>
                    <a:lnTo>
                      <a:pt x="420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p28"/>
              <p:cNvSpPr/>
              <p:nvPr/>
            </p:nvSpPr>
            <p:spPr>
              <a:xfrm>
                <a:off x="3066000" y="2936365"/>
                <a:ext cx="112040" cy="66769"/>
              </a:xfrm>
              <a:custGeom>
                <a:avLst/>
                <a:gdLst/>
                <a:ahLst/>
                <a:cxnLst/>
                <a:rect l="l" t="t" r="r" b="b"/>
                <a:pathLst>
                  <a:path w="3200" h="1907" extrusionOk="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6;p28"/>
              <p:cNvSpPr/>
              <p:nvPr/>
            </p:nvSpPr>
            <p:spPr>
              <a:xfrm>
                <a:off x="2668115" y="4444154"/>
                <a:ext cx="84660" cy="183781"/>
              </a:xfrm>
              <a:custGeom>
                <a:avLst/>
                <a:gdLst/>
                <a:ahLst/>
                <a:cxnLst/>
                <a:rect l="l" t="t" r="r" b="b"/>
                <a:pathLst>
                  <a:path w="2418" h="5249" extrusionOk="0">
                    <a:moveTo>
                      <a:pt x="152" y="1"/>
                    </a:moveTo>
                    <a:lnTo>
                      <a:pt x="1" y="5249"/>
                    </a:lnTo>
                    <a:lnTo>
                      <a:pt x="2266" y="5249"/>
                    </a:lnTo>
                    <a:lnTo>
                      <a:pt x="2417"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7;p28"/>
              <p:cNvSpPr/>
              <p:nvPr/>
            </p:nvSpPr>
            <p:spPr>
              <a:xfrm>
                <a:off x="2119709" y="4233657"/>
                <a:ext cx="166414" cy="190433"/>
              </a:xfrm>
              <a:custGeom>
                <a:avLst/>
                <a:gdLst/>
                <a:ahLst/>
                <a:cxnLst/>
                <a:rect l="l" t="t" r="r" b="b"/>
                <a:pathLst>
                  <a:path w="4753" h="5439" extrusionOk="0">
                    <a:moveTo>
                      <a:pt x="2656" y="1"/>
                    </a:moveTo>
                    <a:lnTo>
                      <a:pt x="0" y="4585"/>
                    </a:lnTo>
                    <a:lnTo>
                      <a:pt x="2096" y="5438"/>
                    </a:lnTo>
                    <a:lnTo>
                      <a:pt x="4753" y="859"/>
                    </a:lnTo>
                    <a:lnTo>
                      <a:pt x="2656"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8;p28"/>
              <p:cNvSpPr/>
              <p:nvPr/>
            </p:nvSpPr>
            <p:spPr>
              <a:xfrm>
                <a:off x="2072827" y="4366600"/>
                <a:ext cx="225516" cy="194775"/>
              </a:xfrm>
              <a:custGeom>
                <a:avLst/>
                <a:gdLst/>
                <a:ahLst/>
                <a:cxnLst/>
                <a:rect l="l" t="t" r="r" b="b"/>
                <a:pathLst>
                  <a:path w="6441" h="5563" extrusionOk="0">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9;p28"/>
              <p:cNvSpPr/>
              <p:nvPr/>
            </p:nvSpPr>
            <p:spPr>
              <a:xfrm>
                <a:off x="2643536" y="4618587"/>
                <a:ext cx="241411" cy="90262"/>
              </a:xfrm>
              <a:custGeom>
                <a:avLst/>
                <a:gdLst/>
                <a:ahLst/>
                <a:cxnLst/>
                <a:rect l="l" t="t" r="r" b="b"/>
                <a:pathLst>
                  <a:path w="6895" h="2578" extrusionOk="0">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0;p28"/>
              <p:cNvSpPr/>
              <p:nvPr/>
            </p:nvSpPr>
            <p:spPr>
              <a:xfrm>
                <a:off x="2670670" y="4520551"/>
                <a:ext cx="665" cy="18417"/>
              </a:xfrm>
              <a:custGeom>
                <a:avLst/>
                <a:gdLst/>
                <a:ahLst/>
                <a:cxnLst/>
                <a:rect l="l" t="t" r="r" b="b"/>
                <a:pathLst>
                  <a:path w="19" h="526" extrusionOk="0">
                    <a:moveTo>
                      <a:pt x="18" y="1"/>
                    </a:moveTo>
                    <a:lnTo>
                      <a:pt x="0" y="526"/>
                    </a:lnTo>
                    <a:lnTo>
                      <a:pt x="4" y="526"/>
                    </a:lnTo>
                    <a:lnTo>
                      <a:pt x="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1;p28"/>
              <p:cNvSpPr/>
              <p:nvPr/>
            </p:nvSpPr>
            <p:spPr>
              <a:xfrm>
                <a:off x="2670776" y="4520551"/>
                <a:ext cx="79828" cy="18417"/>
              </a:xfrm>
              <a:custGeom>
                <a:avLst/>
                <a:gdLst/>
                <a:ahLst/>
                <a:cxnLst/>
                <a:rect l="l" t="t" r="r" b="b"/>
                <a:pathLst>
                  <a:path w="2280" h="526" extrusionOk="0">
                    <a:moveTo>
                      <a:pt x="15" y="1"/>
                    </a:moveTo>
                    <a:lnTo>
                      <a:pt x="1" y="526"/>
                    </a:lnTo>
                    <a:lnTo>
                      <a:pt x="2265" y="526"/>
                    </a:lnTo>
                    <a:lnTo>
                      <a:pt x="2280"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2;p28"/>
              <p:cNvSpPr/>
              <p:nvPr/>
            </p:nvSpPr>
            <p:spPr>
              <a:xfrm>
                <a:off x="2164701" y="4300391"/>
                <a:ext cx="9313" cy="16141"/>
              </a:xfrm>
              <a:custGeom>
                <a:avLst/>
                <a:gdLst/>
                <a:ahLst/>
                <a:cxnLst/>
                <a:rect l="l" t="t" r="r" b="b"/>
                <a:pathLst>
                  <a:path w="266" h="461" extrusionOk="0">
                    <a:moveTo>
                      <a:pt x="266" y="0"/>
                    </a:moveTo>
                    <a:lnTo>
                      <a:pt x="1" y="456"/>
                    </a:lnTo>
                    <a:lnTo>
                      <a:pt x="1" y="460"/>
                    </a:lnTo>
                    <a:lnTo>
                      <a:pt x="26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3;p28"/>
              <p:cNvSpPr/>
              <p:nvPr/>
            </p:nvSpPr>
            <p:spPr>
              <a:xfrm>
                <a:off x="2164701" y="4300391"/>
                <a:ext cx="82700" cy="46041"/>
              </a:xfrm>
              <a:custGeom>
                <a:avLst/>
                <a:gdLst/>
                <a:ahLst/>
                <a:cxnLst/>
                <a:rect l="l" t="t" r="r" b="b"/>
                <a:pathLst>
                  <a:path w="2362" h="1315" extrusionOk="0">
                    <a:moveTo>
                      <a:pt x="266" y="0"/>
                    </a:moveTo>
                    <a:lnTo>
                      <a:pt x="1" y="460"/>
                    </a:lnTo>
                    <a:lnTo>
                      <a:pt x="2100" y="1314"/>
                    </a:lnTo>
                    <a:lnTo>
                      <a:pt x="2362" y="858"/>
                    </a:lnTo>
                    <a:lnTo>
                      <a:pt x="266" y="0"/>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4;p28"/>
              <p:cNvSpPr/>
              <p:nvPr/>
            </p:nvSpPr>
            <p:spPr>
              <a:xfrm>
                <a:off x="2427857" y="2340868"/>
                <a:ext cx="454952" cy="501659"/>
              </a:xfrm>
              <a:custGeom>
                <a:avLst/>
                <a:gdLst/>
                <a:ahLst/>
                <a:cxnLst/>
                <a:rect l="l" t="t" r="r" b="b"/>
                <a:pathLst>
                  <a:path w="12994" h="14328" extrusionOk="0">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5;p28"/>
              <p:cNvSpPr/>
              <p:nvPr/>
            </p:nvSpPr>
            <p:spPr>
              <a:xfrm>
                <a:off x="2564687" y="2178829"/>
                <a:ext cx="194599" cy="293475"/>
              </a:xfrm>
              <a:custGeom>
                <a:avLst/>
                <a:gdLst/>
                <a:ahLst/>
                <a:cxnLst/>
                <a:rect l="l" t="t" r="r" b="b"/>
                <a:pathLst>
                  <a:path w="5558" h="8382" extrusionOk="0">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6;p28"/>
              <p:cNvSpPr/>
              <p:nvPr/>
            </p:nvSpPr>
            <p:spPr>
              <a:xfrm>
                <a:off x="2657436" y="2245668"/>
                <a:ext cx="11484" cy="9839"/>
              </a:xfrm>
              <a:custGeom>
                <a:avLst/>
                <a:gdLst/>
                <a:ahLst/>
                <a:cxnLst/>
                <a:rect l="l" t="t" r="r" b="b"/>
                <a:pathLst>
                  <a:path w="328" h="281" extrusionOk="0">
                    <a:moveTo>
                      <a:pt x="1" y="0"/>
                    </a:moveTo>
                    <a:lnTo>
                      <a:pt x="327" y="280"/>
                    </a:lnTo>
                    <a:lnTo>
                      <a:pt x="327" y="28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7;p28"/>
              <p:cNvSpPr/>
              <p:nvPr/>
            </p:nvSpPr>
            <p:spPr>
              <a:xfrm>
                <a:off x="2664368" y="2279351"/>
                <a:ext cx="280" cy="2066"/>
              </a:xfrm>
              <a:custGeom>
                <a:avLst/>
                <a:gdLst/>
                <a:ahLst/>
                <a:cxnLst/>
                <a:rect l="l" t="t" r="r" b="b"/>
                <a:pathLst>
                  <a:path w="8" h="59" extrusionOk="0">
                    <a:moveTo>
                      <a:pt x="8" y="0"/>
                    </a:moveTo>
                    <a:cubicBezTo>
                      <a:pt x="4" y="22"/>
                      <a:pt x="4" y="40"/>
                      <a:pt x="0" y="58"/>
                    </a:cubicBezTo>
                    <a:lnTo>
                      <a:pt x="0" y="58"/>
                    </a:lnTo>
                    <a:cubicBezTo>
                      <a:pt x="4" y="40"/>
                      <a:pt x="4" y="22"/>
                      <a:pt x="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8;p28"/>
              <p:cNvSpPr/>
              <p:nvPr/>
            </p:nvSpPr>
            <p:spPr>
              <a:xfrm>
                <a:off x="2606562" y="2210096"/>
                <a:ext cx="62357" cy="71320"/>
              </a:xfrm>
              <a:custGeom>
                <a:avLst/>
                <a:gdLst/>
                <a:ahLst/>
                <a:cxnLst/>
                <a:rect l="l" t="t" r="r" b="b"/>
                <a:pathLst>
                  <a:path w="1781" h="2037" extrusionOk="0">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9;p28"/>
              <p:cNvSpPr/>
              <p:nvPr/>
            </p:nvSpPr>
            <p:spPr>
              <a:xfrm>
                <a:off x="2480236" y="1964936"/>
                <a:ext cx="258952" cy="296171"/>
              </a:xfrm>
              <a:custGeom>
                <a:avLst/>
                <a:gdLst/>
                <a:ahLst/>
                <a:cxnLst/>
                <a:rect l="l" t="t" r="r" b="b"/>
                <a:pathLst>
                  <a:path w="7396" h="8459" extrusionOk="0">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0;p28"/>
              <p:cNvSpPr/>
              <p:nvPr/>
            </p:nvSpPr>
            <p:spPr>
              <a:xfrm>
                <a:off x="2465671" y="1949286"/>
                <a:ext cx="221209" cy="210880"/>
              </a:xfrm>
              <a:custGeom>
                <a:avLst/>
                <a:gdLst/>
                <a:ahLst/>
                <a:cxnLst/>
                <a:rect l="l" t="t" r="r" b="b"/>
                <a:pathLst>
                  <a:path w="6318" h="6023" extrusionOk="0">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1;p28"/>
              <p:cNvSpPr/>
              <p:nvPr/>
            </p:nvSpPr>
            <p:spPr>
              <a:xfrm>
                <a:off x="2571234" y="2842496"/>
                <a:ext cx="298517" cy="1678079"/>
              </a:xfrm>
              <a:custGeom>
                <a:avLst/>
                <a:gdLst/>
                <a:ahLst/>
                <a:cxnLst/>
                <a:rect l="l" t="t" r="r" b="b"/>
                <a:pathLst>
                  <a:path w="8526" h="47928" extrusionOk="0">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2;p28"/>
              <p:cNvSpPr/>
              <p:nvPr/>
            </p:nvSpPr>
            <p:spPr>
              <a:xfrm>
                <a:off x="2644516" y="4479376"/>
                <a:ext cx="140925" cy="45131"/>
              </a:xfrm>
              <a:custGeom>
                <a:avLst/>
                <a:gdLst/>
                <a:ahLst/>
                <a:cxnLst/>
                <a:rect l="l" t="t" r="r" b="b"/>
                <a:pathLst>
                  <a:path w="4025" h="1289" extrusionOk="0">
                    <a:moveTo>
                      <a:pt x="0" y="0"/>
                    </a:moveTo>
                    <a:lnTo>
                      <a:pt x="166" y="1288"/>
                    </a:lnTo>
                    <a:lnTo>
                      <a:pt x="3762" y="1288"/>
                    </a:lnTo>
                    <a:lnTo>
                      <a:pt x="4024" y="14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3;p28"/>
              <p:cNvSpPr/>
              <p:nvPr/>
            </p:nvSpPr>
            <p:spPr>
              <a:xfrm>
                <a:off x="2643641" y="3424583"/>
                <a:ext cx="4307" cy="41035"/>
              </a:xfrm>
              <a:custGeom>
                <a:avLst/>
                <a:gdLst/>
                <a:ahLst/>
                <a:cxnLst/>
                <a:rect l="l" t="t" r="r" b="b"/>
                <a:pathLst>
                  <a:path w="123" h="1172" extrusionOk="0">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4;p28"/>
              <p:cNvSpPr/>
              <p:nvPr/>
            </p:nvSpPr>
            <p:spPr>
              <a:xfrm>
                <a:off x="2643641" y="3130125"/>
                <a:ext cx="72406" cy="421936"/>
              </a:xfrm>
              <a:custGeom>
                <a:avLst/>
                <a:gdLst/>
                <a:ahLst/>
                <a:cxnLst/>
                <a:rect l="l" t="t" r="r" b="b"/>
                <a:pathLst>
                  <a:path w="2068" h="12051" extrusionOk="0">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5;p28"/>
              <p:cNvSpPr/>
              <p:nvPr/>
            </p:nvSpPr>
            <p:spPr>
              <a:xfrm>
                <a:off x="2162670" y="2842496"/>
                <a:ext cx="559430" cy="1494228"/>
              </a:xfrm>
              <a:custGeom>
                <a:avLst/>
                <a:gdLst/>
                <a:ahLst/>
                <a:cxnLst/>
                <a:rect l="l" t="t" r="r" b="b"/>
                <a:pathLst>
                  <a:path w="15978" h="42677" extrusionOk="0">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76;p28"/>
              <p:cNvSpPr/>
              <p:nvPr/>
            </p:nvSpPr>
            <p:spPr>
              <a:xfrm>
                <a:off x="2148980" y="4247137"/>
                <a:ext cx="153460" cy="99926"/>
              </a:xfrm>
              <a:custGeom>
                <a:avLst/>
                <a:gdLst/>
                <a:ahLst/>
                <a:cxnLst/>
                <a:rect l="l" t="t" r="r" b="b"/>
                <a:pathLst>
                  <a:path w="4383" h="2854" extrusionOk="0">
                    <a:moveTo>
                      <a:pt x="284" y="0"/>
                    </a:moveTo>
                    <a:lnTo>
                      <a:pt x="1" y="1403"/>
                    </a:lnTo>
                    <a:lnTo>
                      <a:pt x="3551" y="2853"/>
                    </a:lnTo>
                    <a:lnTo>
                      <a:pt x="4383" y="1891"/>
                    </a:lnTo>
                    <a:lnTo>
                      <a:pt x="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77;p28"/>
              <p:cNvSpPr/>
              <p:nvPr/>
            </p:nvSpPr>
            <p:spPr>
              <a:xfrm>
                <a:off x="2625784" y="2083314"/>
                <a:ext cx="17506" cy="22863"/>
              </a:xfrm>
              <a:custGeom>
                <a:avLst/>
                <a:gdLst/>
                <a:ahLst/>
                <a:cxnLst/>
                <a:rect l="l" t="t" r="r" b="b"/>
                <a:pathLst>
                  <a:path w="500" h="653" extrusionOk="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78;p28"/>
              <p:cNvSpPr/>
              <p:nvPr/>
            </p:nvSpPr>
            <p:spPr>
              <a:xfrm>
                <a:off x="2696300" y="2067594"/>
                <a:ext cx="17611" cy="22898"/>
              </a:xfrm>
              <a:custGeom>
                <a:avLst/>
                <a:gdLst/>
                <a:ahLst/>
                <a:cxnLst/>
                <a:rect l="l" t="t" r="r" b="b"/>
                <a:pathLst>
                  <a:path w="503" h="654" extrusionOk="0">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79;p28"/>
              <p:cNvSpPr/>
              <p:nvPr/>
            </p:nvSpPr>
            <p:spPr>
              <a:xfrm>
                <a:off x="2700817" y="2060801"/>
                <a:ext cx="14110" cy="9138"/>
              </a:xfrm>
              <a:custGeom>
                <a:avLst/>
                <a:gdLst/>
                <a:ahLst/>
                <a:cxnLst/>
                <a:rect l="l" t="t" r="r" b="b"/>
                <a:pathLst>
                  <a:path w="403" h="261" extrusionOk="0">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0;p28"/>
              <p:cNvSpPr/>
              <p:nvPr/>
            </p:nvSpPr>
            <p:spPr>
              <a:xfrm>
                <a:off x="2678443" y="2096759"/>
                <a:ext cx="31196" cy="44116"/>
              </a:xfrm>
              <a:custGeom>
                <a:avLst/>
                <a:gdLst/>
                <a:ahLst/>
                <a:cxnLst/>
                <a:rect l="l" t="t" r="r" b="b"/>
                <a:pathLst>
                  <a:path w="891" h="1260" extrusionOk="0">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1;p28"/>
              <p:cNvSpPr/>
              <p:nvPr/>
            </p:nvSpPr>
            <p:spPr>
              <a:xfrm>
                <a:off x="2620147" y="2156876"/>
                <a:ext cx="50558" cy="16176"/>
              </a:xfrm>
              <a:custGeom>
                <a:avLst/>
                <a:gdLst/>
                <a:ahLst/>
                <a:cxnLst/>
                <a:rect l="l" t="t" r="r" b="b"/>
                <a:pathLst>
                  <a:path w="1444" h="462" extrusionOk="0">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2;p28"/>
              <p:cNvSpPr/>
              <p:nvPr/>
            </p:nvSpPr>
            <p:spPr>
              <a:xfrm>
                <a:off x="2484893" y="2137129"/>
                <a:ext cx="74472" cy="66174"/>
              </a:xfrm>
              <a:custGeom>
                <a:avLst/>
                <a:gdLst/>
                <a:ahLst/>
                <a:cxnLst/>
                <a:rect l="l" t="t" r="r" b="b"/>
                <a:pathLst>
                  <a:path w="2127" h="1890" extrusionOk="0">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3;p28"/>
              <p:cNvSpPr/>
              <p:nvPr/>
            </p:nvSpPr>
            <p:spPr>
              <a:xfrm>
                <a:off x="2594623" y="2046096"/>
                <a:ext cx="44011" cy="22968"/>
              </a:xfrm>
              <a:custGeom>
                <a:avLst/>
                <a:gdLst/>
                <a:ahLst/>
                <a:cxnLst/>
                <a:rect l="l" t="t" r="r" b="b"/>
                <a:pathLst>
                  <a:path w="1257" h="656" extrusionOk="0">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84;p28"/>
              <p:cNvSpPr/>
              <p:nvPr/>
            </p:nvSpPr>
            <p:spPr>
              <a:xfrm>
                <a:off x="2677183" y="2017490"/>
                <a:ext cx="39249" cy="11554"/>
              </a:xfrm>
              <a:custGeom>
                <a:avLst/>
                <a:gdLst/>
                <a:ahLst/>
                <a:cxnLst/>
                <a:rect l="l" t="t" r="r" b="b"/>
                <a:pathLst>
                  <a:path w="1121" h="330" extrusionOk="0">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5;p28"/>
              <p:cNvSpPr/>
              <p:nvPr/>
            </p:nvSpPr>
            <p:spPr>
              <a:xfrm>
                <a:off x="2205911" y="4422306"/>
                <a:ext cx="41490" cy="20972"/>
              </a:xfrm>
              <a:custGeom>
                <a:avLst/>
                <a:gdLst/>
                <a:ahLst/>
                <a:cxnLst/>
                <a:rect l="l" t="t" r="r" b="b"/>
                <a:pathLst>
                  <a:path w="1185" h="599" extrusionOk="0">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6;p28"/>
              <p:cNvSpPr/>
              <p:nvPr/>
            </p:nvSpPr>
            <p:spPr>
              <a:xfrm>
                <a:off x="2206051" y="4400633"/>
                <a:ext cx="35713" cy="25594"/>
              </a:xfrm>
              <a:custGeom>
                <a:avLst/>
                <a:gdLst/>
                <a:ahLst/>
                <a:cxnLst/>
                <a:rect l="l" t="t" r="r" b="b"/>
                <a:pathLst>
                  <a:path w="1020" h="731" extrusionOk="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87;p28"/>
              <p:cNvSpPr/>
              <p:nvPr/>
            </p:nvSpPr>
            <p:spPr>
              <a:xfrm>
                <a:off x="2753336" y="4612390"/>
                <a:ext cx="49683" cy="20202"/>
              </a:xfrm>
              <a:custGeom>
                <a:avLst/>
                <a:gdLst/>
                <a:ahLst/>
                <a:cxnLst/>
                <a:rect l="l" t="t" r="r" b="b"/>
                <a:pathLst>
                  <a:path w="1419" h="577" extrusionOk="0">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8;p28"/>
              <p:cNvSpPr/>
              <p:nvPr/>
            </p:nvSpPr>
            <p:spPr>
              <a:xfrm>
                <a:off x="2753476" y="4593763"/>
                <a:ext cx="30811" cy="36063"/>
              </a:xfrm>
              <a:custGeom>
                <a:avLst/>
                <a:gdLst/>
                <a:ahLst/>
                <a:cxnLst/>
                <a:rect l="l" t="t" r="r" b="b"/>
                <a:pathLst>
                  <a:path w="880" h="1030" extrusionOk="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9;p28"/>
              <p:cNvSpPr/>
              <p:nvPr/>
            </p:nvSpPr>
            <p:spPr>
              <a:xfrm>
                <a:off x="2630301" y="2076522"/>
                <a:ext cx="14005" cy="9138"/>
              </a:xfrm>
              <a:custGeom>
                <a:avLst/>
                <a:gdLst/>
                <a:ahLst/>
                <a:cxnLst/>
                <a:rect l="l" t="t" r="r" b="b"/>
                <a:pathLst>
                  <a:path w="400" h="261" extrusionOk="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0;p28"/>
              <p:cNvSpPr/>
              <p:nvPr/>
            </p:nvSpPr>
            <p:spPr>
              <a:xfrm>
                <a:off x="2470853" y="2821103"/>
                <a:ext cx="346484" cy="35853"/>
              </a:xfrm>
              <a:custGeom>
                <a:avLst/>
                <a:gdLst/>
                <a:ahLst/>
                <a:cxnLst/>
                <a:rect l="l" t="t" r="r" b="b"/>
                <a:pathLst>
                  <a:path w="9896" h="1024" extrusionOk="0">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1;p28"/>
              <p:cNvSpPr/>
              <p:nvPr/>
            </p:nvSpPr>
            <p:spPr>
              <a:xfrm>
                <a:off x="2513323" y="2818617"/>
                <a:ext cx="19397" cy="41490"/>
              </a:xfrm>
              <a:custGeom>
                <a:avLst/>
                <a:gdLst/>
                <a:ahLst/>
                <a:cxnLst/>
                <a:rect l="l" t="t" r="r" b="b"/>
                <a:pathLst>
                  <a:path w="554" h="1185" extrusionOk="0">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92;p28"/>
              <p:cNvSpPr/>
              <p:nvPr/>
            </p:nvSpPr>
            <p:spPr>
              <a:xfrm>
                <a:off x="2513323" y="2818617"/>
                <a:ext cx="19257" cy="41490"/>
              </a:xfrm>
              <a:custGeom>
                <a:avLst/>
                <a:gdLst/>
                <a:ahLst/>
                <a:cxnLst/>
                <a:rect l="l" t="t" r="r" b="b"/>
                <a:pathLst>
                  <a:path w="550" h="1185" extrusionOk="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93;p28"/>
              <p:cNvSpPr/>
              <p:nvPr/>
            </p:nvSpPr>
            <p:spPr>
              <a:xfrm>
                <a:off x="2772348" y="2818617"/>
                <a:ext cx="19467" cy="41490"/>
              </a:xfrm>
              <a:custGeom>
                <a:avLst/>
                <a:gdLst/>
                <a:ahLst/>
                <a:cxnLst/>
                <a:rect l="l" t="t" r="r" b="b"/>
                <a:pathLst>
                  <a:path w="556" h="1185" extrusionOk="0">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94;p28"/>
              <p:cNvSpPr/>
              <p:nvPr/>
            </p:nvSpPr>
            <p:spPr>
              <a:xfrm>
                <a:off x="2643396" y="2818617"/>
                <a:ext cx="19362" cy="41490"/>
              </a:xfrm>
              <a:custGeom>
                <a:avLst/>
                <a:gdLst/>
                <a:ahLst/>
                <a:cxnLst/>
                <a:rect l="l" t="t" r="r" b="b"/>
                <a:pathLst>
                  <a:path w="553" h="1185" extrusionOk="0">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95;p28"/>
              <p:cNvSpPr/>
              <p:nvPr/>
            </p:nvSpPr>
            <p:spPr>
              <a:xfrm>
                <a:off x="2475381" y="2091484"/>
                <a:ext cx="1013577" cy="907769"/>
              </a:xfrm>
              <a:custGeom>
                <a:avLst/>
                <a:gdLst/>
                <a:ahLst/>
                <a:cxnLst/>
                <a:rect l="l" t="t" r="r" b="b"/>
                <a:pathLst>
                  <a:path w="28949" h="25927" extrusionOk="0">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96;p28"/>
              <p:cNvSpPr/>
              <p:nvPr/>
            </p:nvSpPr>
            <p:spPr>
              <a:xfrm>
                <a:off x="2509787" y="2116997"/>
                <a:ext cx="982031" cy="1171798"/>
              </a:xfrm>
              <a:custGeom>
                <a:avLst/>
                <a:gdLst/>
                <a:ahLst/>
                <a:cxnLst/>
                <a:rect l="l" t="t" r="r" b="b"/>
                <a:pathLst>
                  <a:path w="28048" h="33468" extrusionOk="0">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97;p28"/>
              <p:cNvSpPr/>
              <p:nvPr/>
            </p:nvSpPr>
            <p:spPr>
              <a:xfrm>
                <a:off x="3247996" y="2515617"/>
                <a:ext cx="9663" cy="52449"/>
              </a:xfrm>
              <a:custGeom>
                <a:avLst/>
                <a:gdLst/>
                <a:ahLst/>
                <a:cxnLst/>
                <a:rect l="l" t="t" r="r" b="b"/>
                <a:pathLst>
                  <a:path w="276" h="1498" extrusionOk="0">
                    <a:moveTo>
                      <a:pt x="0" y="0"/>
                    </a:moveTo>
                    <a:lnTo>
                      <a:pt x="14" y="1497"/>
                    </a:lnTo>
                    <a:lnTo>
                      <a:pt x="276" y="1494"/>
                    </a:lnTo>
                    <a:lnTo>
                      <a:pt x="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98;p28"/>
              <p:cNvSpPr/>
              <p:nvPr/>
            </p:nvSpPr>
            <p:spPr>
              <a:xfrm>
                <a:off x="3246315" y="2340798"/>
                <a:ext cx="10364" cy="125065"/>
              </a:xfrm>
              <a:custGeom>
                <a:avLst/>
                <a:gdLst/>
                <a:ahLst/>
                <a:cxnLst/>
                <a:rect l="l" t="t" r="r" b="b"/>
                <a:pathLst>
                  <a:path w="296" h="3572" extrusionOk="0">
                    <a:moveTo>
                      <a:pt x="264" y="0"/>
                    </a:moveTo>
                    <a:lnTo>
                      <a:pt x="1" y="4"/>
                    </a:lnTo>
                    <a:lnTo>
                      <a:pt x="34" y="3572"/>
                    </a:lnTo>
                    <a:lnTo>
                      <a:pt x="295" y="3572"/>
                    </a:lnTo>
                    <a:lnTo>
                      <a:pt x="26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9;p28"/>
              <p:cNvSpPr/>
              <p:nvPr/>
            </p:nvSpPr>
            <p:spPr>
              <a:xfrm>
                <a:off x="3105459" y="2917633"/>
                <a:ext cx="72581" cy="85501"/>
              </a:xfrm>
              <a:custGeom>
                <a:avLst/>
                <a:gdLst/>
                <a:ahLst/>
                <a:cxnLst/>
                <a:rect l="l" t="t" r="r" b="b"/>
                <a:pathLst>
                  <a:path w="2073" h="2442" extrusionOk="0">
                    <a:moveTo>
                      <a:pt x="1375" y="0"/>
                    </a:moveTo>
                    <a:lnTo>
                      <a:pt x="1" y="1486"/>
                    </a:lnTo>
                    <a:lnTo>
                      <a:pt x="539" y="2441"/>
                    </a:lnTo>
                    <a:lnTo>
                      <a:pt x="2072" y="719"/>
                    </a:lnTo>
                    <a:lnTo>
                      <a:pt x="1375"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0;p28"/>
              <p:cNvSpPr/>
              <p:nvPr/>
            </p:nvSpPr>
            <p:spPr>
              <a:xfrm>
                <a:off x="2592592" y="2194375"/>
                <a:ext cx="843906" cy="1008185"/>
              </a:xfrm>
              <a:custGeom>
                <a:avLst/>
                <a:gdLst/>
                <a:ahLst/>
                <a:cxnLst/>
                <a:rect l="l" t="t" r="r" b="b"/>
                <a:pathLst>
                  <a:path w="24103" h="28795" extrusionOk="0">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1;p28"/>
              <p:cNvSpPr/>
              <p:nvPr/>
            </p:nvSpPr>
            <p:spPr>
              <a:xfrm>
                <a:off x="2614090" y="2645304"/>
                <a:ext cx="70060" cy="105878"/>
              </a:xfrm>
              <a:custGeom>
                <a:avLst/>
                <a:gdLst/>
                <a:ahLst/>
                <a:cxnLst/>
                <a:rect l="l" t="t" r="r" b="b"/>
                <a:pathLst>
                  <a:path w="2001" h="3024" extrusionOk="0">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2;p28"/>
              <p:cNvSpPr/>
              <p:nvPr/>
            </p:nvSpPr>
            <p:spPr>
              <a:xfrm>
                <a:off x="2359722" y="2457075"/>
                <a:ext cx="287488" cy="370957"/>
              </a:xfrm>
              <a:custGeom>
                <a:avLst/>
                <a:gdLst/>
                <a:ahLst/>
                <a:cxnLst/>
                <a:rect l="l" t="t" r="r" b="b"/>
                <a:pathLst>
                  <a:path w="8211" h="10595" extrusionOk="0">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03;p28"/>
              <p:cNvSpPr/>
              <p:nvPr/>
            </p:nvSpPr>
            <p:spPr>
              <a:xfrm>
                <a:off x="2356851" y="2359775"/>
                <a:ext cx="170931" cy="212176"/>
              </a:xfrm>
              <a:custGeom>
                <a:avLst/>
                <a:gdLst/>
                <a:ahLst/>
                <a:cxnLst/>
                <a:rect l="l" t="t" r="r" b="b"/>
                <a:pathLst>
                  <a:path w="4882" h="6060" extrusionOk="0">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4;p28"/>
              <p:cNvSpPr/>
              <p:nvPr/>
            </p:nvSpPr>
            <p:spPr>
              <a:xfrm>
                <a:off x="2348168" y="2472376"/>
                <a:ext cx="146702" cy="110640"/>
              </a:xfrm>
              <a:custGeom>
                <a:avLst/>
                <a:gdLst/>
                <a:ahLst/>
                <a:cxnLst/>
                <a:rect l="l" t="t" r="r" b="b"/>
                <a:pathLst>
                  <a:path w="4190" h="3160" extrusionOk="0">
                    <a:moveTo>
                      <a:pt x="83" y="1"/>
                    </a:moveTo>
                    <a:lnTo>
                      <a:pt x="1" y="370"/>
                    </a:lnTo>
                    <a:lnTo>
                      <a:pt x="3856" y="3160"/>
                    </a:lnTo>
                    <a:lnTo>
                      <a:pt x="4190" y="2786"/>
                    </a:lnTo>
                    <a:lnTo>
                      <a:pt x="83"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05;p28"/>
              <p:cNvSpPr/>
              <p:nvPr/>
            </p:nvSpPr>
            <p:spPr>
              <a:xfrm>
                <a:off x="2661112" y="2623946"/>
                <a:ext cx="78953" cy="98700"/>
              </a:xfrm>
              <a:custGeom>
                <a:avLst/>
                <a:gdLst/>
                <a:ahLst/>
                <a:cxnLst/>
                <a:rect l="l" t="t" r="r" b="b"/>
                <a:pathLst>
                  <a:path w="2255" h="2819" extrusionOk="0">
                    <a:moveTo>
                      <a:pt x="1802" y="0"/>
                    </a:moveTo>
                    <a:lnTo>
                      <a:pt x="0" y="610"/>
                    </a:lnTo>
                    <a:lnTo>
                      <a:pt x="657" y="2818"/>
                    </a:lnTo>
                    <a:lnTo>
                      <a:pt x="2254" y="1881"/>
                    </a:lnTo>
                    <a:lnTo>
                      <a:pt x="1802"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 name="Google Shape;431;p28"/>
          <p:cNvSpPr txBox="1">
            <a:spLocks/>
          </p:cNvSpPr>
          <p:nvPr/>
        </p:nvSpPr>
        <p:spPr>
          <a:xfrm>
            <a:off x="9630273" y="1924627"/>
            <a:ext cx="1679400" cy="3204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2D406A"/>
              </a:buClr>
              <a:buSzPts val="2400"/>
              <a:buFont typeface="Staatliches"/>
              <a:buNone/>
              <a:tabLst/>
              <a:defRPr/>
            </a:pPr>
            <a:endParaRPr kumimoji="0" lang="en-US" sz="1800" b="0" i="0" u="none" strike="noStrike" kern="0" cap="none" spc="0" normalizeH="0" baseline="0" noProof="0" dirty="0">
              <a:ln>
                <a:noFill/>
              </a:ln>
              <a:solidFill>
                <a:srgbClr val="434343"/>
              </a:solidFill>
              <a:effectLst/>
              <a:uLnTx/>
              <a:uFillTx/>
              <a:latin typeface="Staatliches"/>
              <a:ea typeface="Staatliches"/>
              <a:cs typeface="Staatliches"/>
              <a:sym typeface="Staatliches"/>
            </a:endParaRPr>
          </a:p>
        </p:txBody>
      </p:sp>
      <p:sp>
        <p:nvSpPr>
          <p:cNvPr id="72" name="Google Shape;430;p28"/>
          <p:cNvSpPr/>
          <p:nvPr/>
        </p:nvSpPr>
        <p:spPr>
          <a:xfrm>
            <a:off x="4294621" y="1441529"/>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5;p28"/>
          <p:cNvSpPr txBox="1">
            <a:spLocks/>
          </p:cNvSpPr>
          <p:nvPr/>
        </p:nvSpPr>
        <p:spPr>
          <a:xfrm>
            <a:off x="4350195" y="1975677"/>
            <a:ext cx="2154900" cy="320400"/>
          </a:xfrm>
          <a:prstGeom prst="rect">
            <a:avLst/>
          </a:prstGeom>
        </p:spPr>
        <p:txBody>
          <a:bodyPr spcFirstLastPara="1" wrap="square" lIns="91425" tIns="91425" rIns="91425" bIns="91425" anchor="b" anchorCtr="0">
            <a:noAutofit/>
          </a:bodyPr>
          <a:lstStyle/>
          <a:p>
            <a:pPr lvl="0"/>
            <a: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t>01</a:t>
            </a:r>
            <a:b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br>
            <a:r>
              <a:rPr lang="en-US" b="1" dirty="0" smtClean="0"/>
              <a:t>Deep Speaker Embeddings</a:t>
            </a:r>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4" name="Google Shape;430;p28"/>
          <p:cNvSpPr/>
          <p:nvPr/>
        </p:nvSpPr>
        <p:spPr>
          <a:xfrm>
            <a:off x="6852290" y="142165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5;p28"/>
          <p:cNvSpPr txBox="1">
            <a:spLocks/>
          </p:cNvSpPr>
          <p:nvPr/>
        </p:nvSpPr>
        <p:spPr>
          <a:xfrm>
            <a:off x="6848232" y="1949170"/>
            <a:ext cx="2154900" cy="320400"/>
          </a:xfrm>
          <a:prstGeom prst="rect">
            <a:avLst/>
          </a:prstGeom>
        </p:spPr>
        <p:txBody>
          <a:bodyPr spcFirstLastPara="1" wrap="square" lIns="91425" tIns="91425" rIns="91425" bIns="91425" anchor="b" anchorCtr="0">
            <a:noAutofit/>
          </a:bodyPr>
          <a:lstStyle/>
          <a:p>
            <a:pPr lvl="0"/>
            <a: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t>02</a:t>
            </a:r>
            <a:b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br>
            <a:r>
              <a:rPr lang="en-US" b="1" dirty="0" smtClean="0"/>
              <a:t>BERT-based </a:t>
            </a:r>
            <a:r>
              <a:rPr lang="en-US" b="1" dirty="0" err="1" smtClean="0"/>
              <a:t>Diarization</a:t>
            </a:r>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6" name="Google Shape;435;p28"/>
          <p:cNvSpPr txBox="1">
            <a:spLocks/>
          </p:cNvSpPr>
          <p:nvPr/>
        </p:nvSpPr>
        <p:spPr>
          <a:xfrm>
            <a:off x="9144000" y="2810564"/>
            <a:ext cx="2154900" cy="320400"/>
          </a:xfrm>
          <a:prstGeom prst="rect">
            <a:avLst/>
          </a:prstGeom>
        </p:spPr>
        <p:txBody>
          <a:bodyPr spcFirstLastPara="1" wrap="square" lIns="91425" tIns="91425" rIns="91425" bIns="91425" anchor="b" anchorCtr="0">
            <a:noAutofit/>
          </a:bodyPr>
          <a:lstStyle/>
          <a:p>
            <a:pPr lvl="0"/>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7" name="Google Shape;435;p28"/>
          <p:cNvSpPr txBox="1">
            <a:spLocks/>
          </p:cNvSpPr>
          <p:nvPr/>
        </p:nvSpPr>
        <p:spPr>
          <a:xfrm>
            <a:off x="9144000" y="961886"/>
            <a:ext cx="2154900" cy="320400"/>
          </a:xfrm>
          <a:prstGeom prst="rect">
            <a:avLst/>
          </a:prstGeom>
        </p:spPr>
        <p:txBody>
          <a:bodyPr spcFirstLastPara="1" wrap="square" lIns="91425" tIns="91425" rIns="91425" bIns="91425" anchor="b" anchorCtr="0">
            <a:noAutofit/>
          </a:bodyPr>
          <a:lstStyle/>
          <a:p>
            <a:pPr lvl="0"/>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8" name="Google Shape;430;p28"/>
          <p:cNvSpPr/>
          <p:nvPr/>
        </p:nvSpPr>
        <p:spPr>
          <a:xfrm>
            <a:off x="6905300" y="3144434"/>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0;p28"/>
          <p:cNvSpPr/>
          <p:nvPr/>
        </p:nvSpPr>
        <p:spPr>
          <a:xfrm>
            <a:off x="4327751" y="3131182"/>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5;p28"/>
          <p:cNvSpPr txBox="1">
            <a:spLocks/>
          </p:cNvSpPr>
          <p:nvPr/>
        </p:nvSpPr>
        <p:spPr>
          <a:xfrm>
            <a:off x="6896336" y="3711711"/>
            <a:ext cx="2154900" cy="320400"/>
          </a:xfrm>
          <a:prstGeom prst="rect">
            <a:avLst/>
          </a:prstGeom>
        </p:spPr>
        <p:txBody>
          <a:bodyPr spcFirstLastPara="1" wrap="square" lIns="91425" tIns="91425" rIns="91425" bIns="91425" anchor="b" anchorCtr="0">
            <a:noAutofit/>
          </a:bodyPr>
          <a:lstStyle/>
          <a:p>
            <a:pPr lvl="0"/>
            <a: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t>04</a:t>
            </a:r>
            <a:b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br>
            <a:r>
              <a:rPr lang="en-US" b="1" dirty="0" err="1" smtClean="0"/>
              <a:t>SpaCy</a:t>
            </a:r>
            <a:r>
              <a:rPr lang="en-US" b="1" dirty="0" smtClean="0"/>
              <a:t> Speaker </a:t>
            </a:r>
            <a:r>
              <a:rPr lang="en-US" b="1" dirty="0" err="1" smtClean="0"/>
              <a:t>Diarization</a:t>
            </a:r>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81" name="Google Shape;435;p28"/>
          <p:cNvSpPr txBox="1">
            <a:spLocks/>
          </p:cNvSpPr>
          <p:nvPr/>
        </p:nvSpPr>
        <p:spPr>
          <a:xfrm>
            <a:off x="4376701" y="3890615"/>
            <a:ext cx="2154900" cy="320400"/>
          </a:xfrm>
          <a:prstGeom prst="rect">
            <a:avLst/>
          </a:prstGeom>
        </p:spPr>
        <p:txBody>
          <a:bodyPr spcFirstLastPara="1" wrap="square" lIns="91425" tIns="91425" rIns="91425" bIns="91425" anchor="b" anchorCtr="0">
            <a:noAutofit/>
          </a:bodyPr>
          <a:lstStyle/>
          <a:p>
            <a:pPr lvl="0"/>
            <a: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t>03</a:t>
            </a:r>
            <a:br>
              <a:rPr kumimoji="0" lang="en-US" sz="1400" b="1" i="0" u="none" strike="noStrike" kern="0" cap="none" spc="0" normalizeH="0" baseline="0" noProof="0" dirty="0" smtClean="0">
                <a:ln>
                  <a:noFill/>
                </a:ln>
                <a:solidFill>
                  <a:srgbClr val="000000"/>
                </a:solidFill>
                <a:effectLst/>
                <a:uLnTx/>
                <a:uFillTx/>
                <a:latin typeface="Arial"/>
                <a:ea typeface="Arial"/>
                <a:cs typeface="Arial"/>
                <a:sym typeface="Arial"/>
              </a:rPr>
            </a:br>
            <a:r>
              <a:rPr lang="en-US" b="1" dirty="0" smtClean="0"/>
              <a:t>Google Cloud Speech-to-Text API with Speaker </a:t>
            </a:r>
            <a:r>
              <a:rPr lang="en-US" b="1" dirty="0" err="1" smtClean="0"/>
              <a:t>Diarization</a:t>
            </a:r>
            <a:endParaRPr kumimoji="0" lang="en-US" sz="14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82" name="Google Shape;432;p28"/>
          <p:cNvSpPr txBox="1">
            <a:spLocks/>
          </p:cNvSpPr>
          <p:nvPr/>
        </p:nvSpPr>
        <p:spPr>
          <a:xfrm>
            <a:off x="4326138" y="2175134"/>
            <a:ext cx="2313201" cy="503400"/>
          </a:xfrm>
          <a:prstGeom prst="rect">
            <a:avLst/>
          </a:prstGeom>
          <a:noFill/>
          <a:ln>
            <a:noFill/>
          </a:ln>
        </p:spPr>
        <p:txBody>
          <a:bodyPr spcFirstLastPara="1" wrap="square" lIns="91425" tIns="91425" rIns="91425" bIns="91425" anchor="t" anchorCtr="0">
            <a:noAutofit/>
          </a:bodyPr>
          <a:lstStyle/>
          <a:p>
            <a:pPr lvl="0" algn="just">
              <a:buClr>
                <a:srgbClr val="434343"/>
              </a:buClr>
              <a:buSzPts val="1000"/>
            </a:pPr>
            <a:r>
              <a:rPr lang="en-US" sz="1000" dirty="0" smtClean="0">
                <a:solidFill>
                  <a:srgbClr val="434343"/>
                </a:solidFill>
                <a:latin typeface="Anaheim"/>
                <a:ea typeface="Anaheim"/>
                <a:cs typeface="Anaheim"/>
                <a:sym typeface="Anaheim"/>
              </a:rPr>
              <a:t>Deep Speaker Embeddings is a sophisticated speaker </a:t>
            </a:r>
            <a:r>
              <a:rPr lang="en-US" sz="1000" dirty="0" err="1" smtClean="0">
                <a:solidFill>
                  <a:srgbClr val="434343"/>
                </a:solidFill>
                <a:latin typeface="Anaheim"/>
                <a:ea typeface="Anaheim"/>
                <a:cs typeface="Anaheim"/>
                <a:sym typeface="Anaheim"/>
              </a:rPr>
              <a:t>diarization</a:t>
            </a:r>
            <a:r>
              <a:rPr lang="en-US" sz="1000" dirty="0" smtClean="0">
                <a:solidFill>
                  <a:srgbClr val="434343"/>
                </a:solidFill>
                <a:latin typeface="Anaheim"/>
                <a:ea typeface="Anaheim"/>
                <a:cs typeface="Anaheim"/>
                <a:sym typeface="Anaheim"/>
              </a:rPr>
              <a:t> technique operating at the NLP-based level</a:t>
            </a:r>
            <a:endParaRPr kumimoji="0" lang="en-US" sz="1000" b="0" i="0" u="none" strike="noStrike" kern="0" cap="none" spc="0" normalizeH="0" baseline="0" noProof="0" dirty="0">
              <a:ln>
                <a:noFill/>
              </a:ln>
              <a:solidFill>
                <a:srgbClr val="434343"/>
              </a:solidFill>
              <a:effectLst/>
              <a:uLnTx/>
              <a:uFillTx/>
              <a:latin typeface="Anaheim"/>
              <a:ea typeface="Anaheim"/>
              <a:cs typeface="Anaheim"/>
              <a:sym typeface="Anaheim"/>
            </a:endParaRPr>
          </a:p>
        </p:txBody>
      </p:sp>
      <p:sp>
        <p:nvSpPr>
          <p:cNvPr id="83" name="Google Shape;432;p28"/>
          <p:cNvSpPr txBox="1">
            <a:spLocks/>
          </p:cNvSpPr>
          <p:nvPr/>
        </p:nvSpPr>
        <p:spPr>
          <a:xfrm>
            <a:off x="4352642" y="4156334"/>
            <a:ext cx="2048157" cy="503400"/>
          </a:xfrm>
          <a:prstGeom prst="rect">
            <a:avLst/>
          </a:prstGeom>
          <a:noFill/>
          <a:ln>
            <a:noFill/>
          </a:ln>
        </p:spPr>
        <p:txBody>
          <a:bodyPr spcFirstLastPara="1" wrap="square" lIns="91425" tIns="91425" rIns="91425" bIns="91425" anchor="t" anchorCtr="0">
            <a:noAutofit/>
          </a:bodyPr>
          <a:lstStyle/>
          <a:p>
            <a:pPr lvl="0" algn="just">
              <a:buClr>
                <a:srgbClr val="434343"/>
              </a:buClr>
              <a:buSzPts val="1000"/>
            </a:pPr>
            <a:r>
              <a:rPr lang="en-US" sz="1000" dirty="0" smtClean="0">
                <a:solidFill>
                  <a:srgbClr val="434343"/>
                </a:solidFill>
                <a:latin typeface="Anaheim"/>
                <a:ea typeface="Anaheim"/>
                <a:cs typeface="Anaheim"/>
                <a:sym typeface="Anaheim"/>
              </a:rPr>
              <a:t>Google Cloud Speech-to-Text API offers speaker </a:t>
            </a:r>
            <a:r>
              <a:rPr lang="en-US" sz="1000" dirty="0" err="1" smtClean="0">
                <a:solidFill>
                  <a:srgbClr val="434343"/>
                </a:solidFill>
                <a:latin typeface="Anaheim"/>
                <a:ea typeface="Anaheim"/>
                <a:cs typeface="Anaheim"/>
                <a:sym typeface="Anaheim"/>
              </a:rPr>
              <a:t>diarization</a:t>
            </a:r>
            <a:r>
              <a:rPr lang="en-US" sz="1000" dirty="0" smtClean="0">
                <a:solidFill>
                  <a:srgbClr val="434343"/>
                </a:solidFill>
                <a:latin typeface="Anaheim"/>
                <a:ea typeface="Anaheim"/>
                <a:cs typeface="Anaheim"/>
                <a:sym typeface="Anaheim"/>
              </a:rPr>
              <a:t> as part of its comprehensive speech recognition services</a:t>
            </a:r>
            <a:endParaRPr kumimoji="0" lang="en-US" sz="1000" b="0" i="0" u="none" strike="noStrike" kern="0" cap="none" spc="0" normalizeH="0" baseline="0" noProof="0" dirty="0">
              <a:ln>
                <a:noFill/>
              </a:ln>
              <a:solidFill>
                <a:srgbClr val="434343"/>
              </a:solidFill>
              <a:effectLst/>
              <a:uLnTx/>
              <a:uFillTx/>
              <a:latin typeface="Anaheim"/>
              <a:ea typeface="Anaheim"/>
              <a:cs typeface="Anaheim"/>
              <a:sym typeface="Anaheim"/>
            </a:endParaRPr>
          </a:p>
        </p:txBody>
      </p:sp>
      <p:sp>
        <p:nvSpPr>
          <p:cNvPr id="84" name="Google Shape;432;p28"/>
          <p:cNvSpPr txBox="1">
            <a:spLocks/>
          </p:cNvSpPr>
          <p:nvPr/>
        </p:nvSpPr>
        <p:spPr>
          <a:xfrm>
            <a:off x="6857304" y="2122124"/>
            <a:ext cx="1899900" cy="503400"/>
          </a:xfrm>
          <a:prstGeom prst="rect">
            <a:avLst/>
          </a:prstGeom>
          <a:noFill/>
          <a:ln>
            <a:noFill/>
          </a:ln>
        </p:spPr>
        <p:txBody>
          <a:bodyPr spcFirstLastPara="1" wrap="square" lIns="91425" tIns="91425" rIns="91425" bIns="91425" anchor="t" anchorCtr="0">
            <a:noAutofit/>
          </a:bodyPr>
          <a:lstStyle/>
          <a:p>
            <a:pPr lvl="0" algn="just">
              <a:buClr>
                <a:srgbClr val="434343"/>
              </a:buClr>
              <a:buSzPts val="1000"/>
            </a:pPr>
            <a:r>
              <a:rPr lang="en-US" sz="1000" dirty="0" smtClean="0">
                <a:solidFill>
                  <a:srgbClr val="434343"/>
                </a:solidFill>
                <a:latin typeface="Anaheim"/>
                <a:ea typeface="Anaheim"/>
                <a:cs typeface="Anaheim"/>
                <a:sym typeface="Anaheim"/>
              </a:rPr>
              <a:t>It is a powerful technique for speaker </a:t>
            </a:r>
            <a:r>
              <a:rPr lang="en-US" sz="1000" dirty="0" err="1" smtClean="0">
                <a:solidFill>
                  <a:srgbClr val="434343"/>
                </a:solidFill>
                <a:latin typeface="Anaheim"/>
                <a:ea typeface="Anaheim"/>
                <a:cs typeface="Anaheim"/>
                <a:sym typeface="Anaheim"/>
              </a:rPr>
              <a:t>diarization</a:t>
            </a:r>
            <a:r>
              <a:rPr lang="en-US" sz="1000" dirty="0" smtClean="0">
                <a:solidFill>
                  <a:srgbClr val="434343"/>
                </a:solidFill>
                <a:latin typeface="Anaheim"/>
                <a:ea typeface="Anaheim"/>
                <a:cs typeface="Anaheim"/>
                <a:sym typeface="Anaheim"/>
              </a:rPr>
              <a:t> operating at the NLP-based level.</a:t>
            </a:r>
            <a:endParaRPr kumimoji="0" lang="en-US" sz="1000" b="0" i="0" u="none" strike="noStrike" kern="0" cap="none" spc="0" normalizeH="0" baseline="0" noProof="0" dirty="0">
              <a:ln>
                <a:noFill/>
              </a:ln>
              <a:solidFill>
                <a:srgbClr val="434343"/>
              </a:solidFill>
              <a:effectLst/>
              <a:uLnTx/>
              <a:uFillTx/>
              <a:latin typeface="Anaheim"/>
              <a:ea typeface="Anaheim"/>
              <a:cs typeface="Anaheim"/>
              <a:sym typeface="Anaheim"/>
            </a:endParaRPr>
          </a:p>
        </p:txBody>
      </p:sp>
      <p:sp>
        <p:nvSpPr>
          <p:cNvPr id="85" name="Google Shape;432;p28"/>
          <p:cNvSpPr txBox="1">
            <a:spLocks/>
          </p:cNvSpPr>
          <p:nvPr/>
        </p:nvSpPr>
        <p:spPr>
          <a:xfrm>
            <a:off x="6923564" y="3957551"/>
            <a:ext cx="2121045" cy="503400"/>
          </a:xfrm>
          <a:prstGeom prst="rect">
            <a:avLst/>
          </a:prstGeom>
          <a:noFill/>
          <a:ln>
            <a:noFill/>
          </a:ln>
        </p:spPr>
        <p:txBody>
          <a:bodyPr spcFirstLastPara="1" wrap="square" lIns="91425" tIns="91425" rIns="91425" bIns="91425" anchor="t" anchorCtr="0">
            <a:noAutofit/>
          </a:bodyPr>
          <a:lstStyle/>
          <a:p>
            <a:pPr lvl="0" algn="just">
              <a:buClr>
                <a:srgbClr val="434343"/>
              </a:buClr>
              <a:buSzPts val="1000"/>
            </a:pPr>
            <a:r>
              <a:rPr lang="en-US" sz="1000" dirty="0" err="1" smtClean="0">
                <a:solidFill>
                  <a:srgbClr val="434343"/>
                </a:solidFill>
                <a:latin typeface="Anaheim"/>
                <a:ea typeface="Anaheim"/>
                <a:cs typeface="Anaheim"/>
                <a:sym typeface="Anaheim"/>
              </a:rPr>
              <a:t>SpaCy</a:t>
            </a:r>
            <a:r>
              <a:rPr lang="en-US" sz="1000" dirty="0" smtClean="0">
                <a:solidFill>
                  <a:srgbClr val="434343"/>
                </a:solidFill>
                <a:latin typeface="Anaheim"/>
                <a:ea typeface="Anaheim"/>
                <a:cs typeface="Anaheim"/>
                <a:sym typeface="Anaheim"/>
              </a:rPr>
              <a:t>, a popular natural language processing (NLP) library, offers an efficient and accurate speaker </a:t>
            </a:r>
            <a:r>
              <a:rPr lang="en-US" sz="1000" dirty="0" err="1" smtClean="0">
                <a:solidFill>
                  <a:srgbClr val="434343"/>
                </a:solidFill>
                <a:latin typeface="Anaheim"/>
                <a:ea typeface="Anaheim"/>
                <a:cs typeface="Anaheim"/>
                <a:sym typeface="Anaheim"/>
              </a:rPr>
              <a:t>diarization</a:t>
            </a:r>
            <a:r>
              <a:rPr lang="en-US" sz="1000" dirty="0" smtClean="0">
                <a:solidFill>
                  <a:srgbClr val="434343"/>
                </a:solidFill>
                <a:latin typeface="Anaheim"/>
                <a:ea typeface="Anaheim"/>
                <a:cs typeface="Anaheim"/>
                <a:sym typeface="Anaheim"/>
              </a:rPr>
              <a:t> feature.</a:t>
            </a:r>
            <a:endParaRPr kumimoji="0" lang="en-US" sz="1000" b="0" i="0" u="none" strike="noStrike" kern="0" cap="none" spc="0" normalizeH="0" baseline="0" noProof="0" dirty="0">
              <a:ln>
                <a:noFill/>
              </a:ln>
              <a:solidFill>
                <a:srgbClr val="434343"/>
              </a:solidFill>
              <a:effectLst/>
              <a:uLnTx/>
              <a:uFillTx/>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lvl="0"/>
            <a:r>
              <a:rPr lang="en-US" b="1" dirty="0" err="1" smtClean="0"/>
              <a:t>Kaldi</a:t>
            </a:r>
            <a:r>
              <a:rPr lang="en-US" b="1" dirty="0" smtClean="0"/>
              <a:t> Toolkit:</a:t>
            </a:r>
            <a:endParaRPr dirty="0"/>
          </a:p>
        </p:txBody>
      </p:sp>
      <p:sp>
        <p:nvSpPr>
          <p:cNvPr id="422" name="Google Shape;422;p27"/>
          <p:cNvSpPr txBox="1">
            <a:spLocks noGrp="1"/>
          </p:cNvSpPr>
          <p:nvPr>
            <p:ph type="subTitle" idx="1"/>
          </p:nvPr>
        </p:nvSpPr>
        <p:spPr>
          <a:xfrm flipH="1">
            <a:off x="219641" y="996505"/>
            <a:ext cx="8808448" cy="4011767"/>
          </a:xfrm>
          <a:prstGeom prst="rect">
            <a:avLst/>
          </a:prstGeom>
        </p:spPr>
        <p:txBody>
          <a:bodyPr spcFirstLastPara="1" wrap="square" lIns="91425" tIns="234000" rIns="91425" bIns="0" numCol="1" anchor="ctr" anchorCtr="0">
            <a:noAutofit/>
          </a:bodyPr>
          <a:lstStyle/>
          <a:p>
            <a:pPr>
              <a:buNone/>
            </a:pPr>
            <a:r>
              <a:rPr lang="en-US" sz="1400" b="1" dirty="0" smtClean="0"/>
              <a:t>Introduction:</a:t>
            </a:r>
            <a:r>
              <a:rPr lang="en-US" sz="1400" dirty="0" smtClean="0"/>
              <a:t> </a:t>
            </a:r>
          </a:p>
          <a:p>
            <a:pPr>
              <a:buNone/>
            </a:pPr>
            <a:r>
              <a:rPr lang="en-US" sz="1400" dirty="0" smtClean="0"/>
              <a:t>     </a:t>
            </a:r>
            <a:r>
              <a:rPr lang="en-US" dirty="0" err="1" smtClean="0"/>
              <a:t>Kaldi</a:t>
            </a:r>
            <a:r>
              <a:rPr lang="en-US" dirty="0" smtClean="0"/>
              <a:t> is a powerful open-source toolkit for speech recognition that also supports speaker </a:t>
            </a:r>
            <a:r>
              <a:rPr lang="en-US" dirty="0" err="1" smtClean="0"/>
              <a:t>diarization</a:t>
            </a:r>
            <a:r>
              <a:rPr lang="en-US" dirty="0" smtClean="0"/>
              <a:t>. It's widely used in both research and industry due to its flexibility and extensive functionality. </a:t>
            </a:r>
            <a:r>
              <a:rPr lang="en-US" dirty="0" err="1" smtClean="0"/>
              <a:t>Kaldi</a:t>
            </a:r>
            <a:r>
              <a:rPr lang="en-US" dirty="0" smtClean="0"/>
              <a:t> provides various tools and libraries for speech and speaker-related tasks, making it a popular choice among researchers and developers.</a:t>
            </a:r>
          </a:p>
          <a:p>
            <a:pPr>
              <a:buNone/>
            </a:pPr>
            <a:r>
              <a:rPr lang="en-US" sz="1400" b="1" dirty="0" smtClean="0"/>
              <a:t>How to Use:</a:t>
            </a:r>
            <a:endParaRPr lang="en-US" sz="1400" dirty="0" smtClean="0"/>
          </a:p>
          <a:p>
            <a:r>
              <a:rPr lang="en-US" b="1" dirty="0" smtClean="0"/>
              <a:t>Installation:</a:t>
            </a:r>
            <a:r>
              <a:rPr lang="en-US" dirty="0" smtClean="0"/>
              <a:t> </a:t>
            </a:r>
            <a:r>
              <a:rPr lang="en-US" dirty="0" err="1" smtClean="0"/>
              <a:t>Kaldi</a:t>
            </a:r>
            <a:r>
              <a:rPr lang="en-US" dirty="0" smtClean="0"/>
              <a:t> requires installation and configuration on a Unix-like system. Users need to set up the toolkit, configure data, and train models.</a:t>
            </a:r>
          </a:p>
          <a:p>
            <a:r>
              <a:rPr lang="en-US" b="1" dirty="0" smtClean="0"/>
              <a:t>Data Preparation:</a:t>
            </a:r>
            <a:r>
              <a:rPr lang="en-US" dirty="0" smtClean="0"/>
              <a:t> Users must prepare labeled audio data for training </a:t>
            </a:r>
            <a:r>
              <a:rPr lang="en-US" dirty="0" err="1" smtClean="0"/>
              <a:t>diarization</a:t>
            </a:r>
            <a:r>
              <a:rPr lang="en-US" dirty="0" smtClean="0"/>
              <a:t> models. This includes audio recordings with annotated speaker information.</a:t>
            </a:r>
          </a:p>
          <a:p>
            <a:r>
              <a:rPr lang="en-US" b="1" dirty="0" smtClean="0"/>
              <a:t>Training:</a:t>
            </a:r>
            <a:r>
              <a:rPr lang="en-US" dirty="0" smtClean="0"/>
              <a:t> </a:t>
            </a:r>
            <a:r>
              <a:rPr lang="en-US" dirty="0" err="1" smtClean="0"/>
              <a:t>Kaldi</a:t>
            </a:r>
            <a:r>
              <a:rPr lang="en-US" dirty="0" smtClean="0"/>
              <a:t> provides scripts and tools for training speaker </a:t>
            </a:r>
            <a:r>
              <a:rPr lang="en-US" dirty="0" err="1" smtClean="0"/>
              <a:t>diarization</a:t>
            </a:r>
            <a:r>
              <a:rPr lang="en-US" dirty="0" smtClean="0"/>
              <a:t> models. Users can customize models based on their specific requirements.</a:t>
            </a:r>
          </a:p>
          <a:p>
            <a:pPr algn="just">
              <a:buNone/>
            </a:pPr>
            <a:endParaRPr lang="en-US" dirty="0" smtClean="0"/>
          </a:p>
          <a:p>
            <a:pPr>
              <a:buNone/>
            </a:pPr>
            <a:r>
              <a:rPr lang="en-US" b="1" dirty="0" smtClean="0"/>
              <a:t>Pros:</a:t>
            </a:r>
            <a:endParaRPr lang="en-US" dirty="0" smtClean="0"/>
          </a:p>
          <a:p>
            <a:r>
              <a:rPr lang="en-US" b="1" dirty="0" smtClean="0"/>
              <a:t>Robust:</a:t>
            </a:r>
            <a:r>
              <a:rPr lang="en-US" dirty="0" smtClean="0"/>
              <a:t> </a:t>
            </a:r>
            <a:r>
              <a:rPr lang="en-US" dirty="0" err="1" smtClean="0"/>
              <a:t>Kaldi</a:t>
            </a:r>
            <a:r>
              <a:rPr lang="en-US" dirty="0" smtClean="0"/>
              <a:t> offers robust tools for speaker </a:t>
            </a:r>
            <a:r>
              <a:rPr lang="en-US" dirty="0" err="1" smtClean="0"/>
              <a:t>diarization</a:t>
            </a:r>
            <a:r>
              <a:rPr lang="en-US" dirty="0" smtClean="0"/>
              <a:t>, capable of handling various audio conditions.</a:t>
            </a:r>
          </a:p>
          <a:p>
            <a:r>
              <a:rPr lang="en-US" b="1" dirty="0" smtClean="0"/>
              <a:t>Flexibility:</a:t>
            </a:r>
            <a:r>
              <a:rPr lang="en-US" dirty="0" smtClean="0"/>
              <a:t> Users have fine-grained control over the </a:t>
            </a:r>
            <a:r>
              <a:rPr lang="en-US" dirty="0" err="1" smtClean="0"/>
              <a:t>diarization</a:t>
            </a:r>
            <a:r>
              <a:rPr lang="en-US" dirty="0" smtClean="0"/>
              <a:t> process, allowing customization for specific use cases.</a:t>
            </a:r>
          </a:p>
          <a:p>
            <a:r>
              <a:rPr lang="en-US" b="1" dirty="0" smtClean="0"/>
              <a:t>Community Support:</a:t>
            </a:r>
            <a:r>
              <a:rPr lang="en-US" dirty="0" smtClean="0"/>
              <a:t> </a:t>
            </a:r>
            <a:r>
              <a:rPr lang="en-US" dirty="0" err="1" smtClean="0"/>
              <a:t>Kaldi</a:t>
            </a:r>
            <a:r>
              <a:rPr lang="en-US" dirty="0" smtClean="0"/>
              <a:t> has an active community of researchers and developers, providing support and continuous improvements.</a:t>
            </a:r>
          </a:p>
          <a:p>
            <a:pPr>
              <a:buNone/>
            </a:pPr>
            <a:r>
              <a:rPr lang="en-US" b="1" dirty="0" smtClean="0"/>
              <a:t>Cons:</a:t>
            </a:r>
            <a:endParaRPr lang="en-US" dirty="0" smtClean="0"/>
          </a:p>
          <a:p>
            <a:r>
              <a:rPr lang="en-US" b="1" dirty="0" smtClean="0"/>
              <a:t>Learning Curve:</a:t>
            </a:r>
            <a:r>
              <a:rPr lang="en-US" dirty="0" smtClean="0"/>
              <a:t> </a:t>
            </a:r>
            <a:r>
              <a:rPr lang="en-US" dirty="0" err="1" smtClean="0"/>
              <a:t>Kaldi</a:t>
            </a:r>
            <a:r>
              <a:rPr lang="en-US" dirty="0" smtClean="0"/>
              <a:t> has a steep learning curve, especially for beginners. Extensive understanding of speech processing concepts is required.</a:t>
            </a:r>
          </a:p>
          <a:p>
            <a:r>
              <a:rPr lang="en-US" b="1" dirty="0" smtClean="0"/>
              <a:t>Configuration Complexity:</a:t>
            </a:r>
            <a:r>
              <a:rPr lang="en-US" dirty="0" smtClean="0"/>
              <a:t> Proper configuration and setup are crucial, and improper settings can affect </a:t>
            </a:r>
            <a:r>
              <a:rPr lang="en-US" dirty="0" err="1" smtClean="0"/>
              <a:t>diarization</a:t>
            </a:r>
            <a:r>
              <a:rPr lang="en-US" dirty="0" smtClean="0"/>
              <a:t> accuracy.</a:t>
            </a:r>
          </a:p>
          <a:p>
            <a:r>
              <a:rPr lang="en-US" b="1" dirty="0" smtClean="0"/>
              <a:t>Resource Intensive:</a:t>
            </a:r>
            <a:r>
              <a:rPr lang="en-US" dirty="0" smtClean="0"/>
              <a:t> Training models in </a:t>
            </a:r>
            <a:r>
              <a:rPr lang="en-US" dirty="0" err="1" smtClean="0"/>
              <a:t>Kaldi</a:t>
            </a:r>
            <a:r>
              <a:rPr lang="en-US" dirty="0" smtClean="0"/>
              <a:t> can be resource-intensive, requiring powerful hardware.</a:t>
            </a:r>
          </a:p>
          <a:p>
            <a:pPr>
              <a:buNone/>
            </a:pPr>
            <a:endParaRPr lang="en-US" dirty="0" smtClean="0"/>
          </a:p>
          <a:p>
            <a:pPr>
              <a:buNone/>
            </a:pPr>
            <a:r>
              <a:rPr lang="en-US" b="1" dirty="0" smtClean="0"/>
              <a:t>Cost:</a:t>
            </a:r>
          </a:p>
          <a:p>
            <a:pPr>
              <a:buNone/>
            </a:pPr>
            <a:r>
              <a:rPr lang="en-US" dirty="0" err="1" smtClean="0"/>
              <a:t>Kaldi</a:t>
            </a:r>
            <a:r>
              <a:rPr lang="en-US" dirty="0" smtClean="0"/>
              <a:t> is open-source and free to use. However, costs might be associated with hardware resources, especially for large-scale training.</a:t>
            </a:r>
          </a:p>
          <a:p>
            <a:pPr marL="0" lvl="0" indent="0" algn="just">
              <a:buNone/>
            </a:pPr>
            <a:r>
              <a:rPr lang="en" dirty="0" smtClean="0">
                <a:solidFill>
                  <a:schemeClr val="accent3"/>
                </a:solidFill>
              </a:rPr>
              <a:t/>
            </a:r>
            <a:br>
              <a:rPr lang="en" dirty="0" smtClean="0">
                <a:solidFill>
                  <a:schemeClr val="accent3"/>
                </a:solidFill>
              </a:rPr>
            </a:br>
            <a:endParaRPr dirty="0" smtClean="0">
              <a:solidFill>
                <a:schemeClr val="accent3"/>
              </a:solidFill>
            </a:endParaRPr>
          </a:p>
          <a:p>
            <a:pPr algn="just">
              <a:buNone/>
            </a:pPr>
            <a:endParaRPr lang="en-US" dirty="0" smtClean="0"/>
          </a:p>
          <a:p>
            <a:pPr algn="just">
              <a:buNone/>
            </a:pP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txBox="1">
            <a:spLocks noGrp="1"/>
          </p:cNvSpPr>
          <p:nvPr>
            <p:ph type="ctrTitle"/>
          </p:nvPr>
        </p:nvSpPr>
        <p:spPr>
          <a:xfrm>
            <a:off x="5167771" y="328511"/>
            <a:ext cx="3194700" cy="481200"/>
          </a:xfrm>
          <a:prstGeom prst="rect">
            <a:avLst/>
          </a:prstGeom>
        </p:spPr>
        <p:txBody>
          <a:bodyPr spcFirstLastPara="1" wrap="square" lIns="91425" tIns="91425" rIns="91425" bIns="91425" anchor="ctr" anchorCtr="0">
            <a:noAutofit/>
          </a:bodyPr>
          <a:lstStyle/>
          <a:p>
            <a:pPr lvl="0"/>
            <a:r>
              <a:rPr lang="en-US" b="1" dirty="0" smtClean="0"/>
              <a:t/>
            </a:r>
            <a:br>
              <a:rPr lang="en-US" b="1" dirty="0" smtClean="0"/>
            </a:br>
            <a:r>
              <a:rPr lang="en-US" b="1" dirty="0" smtClean="0"/>
              <a:t>LIUM  </a:t>
            </a:r>
            <a:r>
              <a:rPr lang="en-US" b="1" dirty="0" err="1" smtClean="0"/>
              <a:t>SpkDiarization</a:t>
            </a:r>
            <a:r>
              <a:rPr lang="en-US" b="1" dirty="0" smtClean="0"/>
              <a:t>:</a:t>
            </a:r>
            <a:endParaRPr dirty="0"/>
          </a:p>
        </p:txBody>
      </p:sp>
      <p:sp>
        <p:nvSpPr>
          <p:cNvPr id="422" name="Google Shape;422;p27"/>
          <p:cNvSpPr txBox="1">
            <a:spLocks noGrp="1"/>
          </p:cNvSpPr>
          <p:nvPr>
            <p:ph type="subTitle" idx="1"/>
          </p:nvPr>
        </p:nvSpPr>
        <p:spPr>
          <a:xfrm flipH="1">
            <a:off x="219641" y="996505"/>
            <a:ext cx="8808448" cy="4011767"/>
          </a:xfrm>
          <a:prstGeom prst="rect">
            <a:avLst/>
          </a:prstGeom>
        </p:spPr>
        <p:txBody>
          <a:bodyPr spcFirstLastPara="1" wrap="square" lIns="91425" tIns="234000" rIns="91425" bIns="0" numCol="1" anchor="ctr" anchorCtr="0">
            <a:noAutofit/>
          </a:bodyPr>
          <a:lstStyle/>
          <a:p>
            <a:pPr>
              <a:buNone/>
            </a:pPr>
            <a:r>
              <a:rPr lang="en-US" sz="1400" b="1" dirty="0" smtClean="0"/>
              <a:t>Introduction:</a:t>
            </a:r>
            <a:r>
              <a:rPr lang="en-US" sz="1400" dirty="0" smtClean="0"/>
              <a:t> </a:t>
            </a:r>
          </a:p>
          <a:p>
            <a:pPr>
              <a:buNone/>
            </a:pPr>
            <a:r>
              <a:rPr lang="en-US" sz="1400" dirty="0" smtClean="0"/>
              <a:t>     </a:t>
            </a:r>
            <a:r>
              <a:rPr lang="en-US" dirty="0" smtClean="0"/>
              <a:t>LIUM </a:t>
            </a:r>
            <a:r>
              <a:rPr lang="en-US" dirty="0" err="1" smtClean="0"/>
              <a:t>SpkDiarization</a:t>
            </a:r>
            <a:r>
              <a:rPr lang="en-US" dirty="0" smtClean="0"/>
              <a:t> is an open-source speaker </a:t>
            </a:r>
            <a:r>
              <a:rPr lang="en-US" dirty="0" err="1" smtClean="0"/>
              <a:t>diarization</a:t>
            </a:r>
            <a:r>
              <a:rPr lang="en-US" dirty="0" smtClean="0"/>
              <a:t> tool developed by the </a:t>
            </a:r>
            <a:r>
              <a:rPr lang="en-US" dirty="0" err="1" smtClean="0"/>
              <a:t>Laboratoire</a:t>
            </a:r>
            <a:r>
              <a:rPr lang="en-US" dirty="0" smtClean="0"/>
              <a:t> </a:t>
            </a:r>
            <a:r>
              <a:rPr lang="en-US" dirty="0" err="1" smtClean="0"/>
              <a:t>d'Informatique</a:t>
            </a:r>
            <a:r>
              <a:rPr lang="en-US" dirty="0" smtClean="0"/>
              <a:t> de </a:t>
            </a:r>
            <a:r>
              <a:rPr lang="en-US" dirty="0" err="1" smtClean="0"/>
              <a:t>l'Université</a:t>
            </a:r>
            <a:r>
              <a:rPr lang="en-US" dirty="0" smtClean="0"/>
              <a:t> du Maine (LIUM) in France. It operates at an audio-based tonal level, employing acoustic features and clustering techniques for speaker segmentation and identification.</a:t>
            </a:r>
          </a:p>
          <a:p>
            <a:pPr>
              <a:buNone/>
            </a:pPr>
            <a:endParaRPr lang="en-US" dirty="0" smtClean="0"/>
          </a:p>
          <a:p>
            <a:pPr>
              <a:buNone/>
            </a:pPr>
            <a:r>
              <a:rPr lang="en-US" sz="1400" b="1" dirty="0" smtClean="0"/>
              <a:t>How to Use:</a:t>
            </a:r>
            <a:endParaRPr lang="en-US" sz="1400" dirty="0" smtClean="0"/>
          </a:p>
          <a:p>
            <a:r>
              <a:rPr lang="en-US" dirty="0" smtClean="0"/>
              <a:t>Users can utilize LIUM </a:t>
            </a:r>
            <a:r>
              <a:rPr lang="en-US" dirty="0" err="1" smtClean="0"/>
              <a:t>SpkDiarization</a:t>
            </a:r>
            <a:r>
              <a:rPr lang="en-US" dirty="0" smtClean="0"/>
              <a:t> by providing audio recordings as input. The tool processes the audio data, performs clustering based on acoustic features, and outputs speaker </a:t>
            </a:r>
            <a:r>
              <a:rPr lang="en-US" dirty="0" err="1" smtClean="0"/>
              <a:t>diarization</a:t>
            </a:r>
            <a:r>
              <a:rPr lang="en-US" dirty="0" smtClean="0"/>
              <a:t> results, including speaker segments and corresponding timestamps.</a:t>
            </a:r>
          </a:p>
          <a:p>
            <a:endParaRPr lang="en-US" dirty="0" smtClean="0"/>
          </a:p>
          <a:p>
            <a:pPr>
              <a:buNone/>
            </a:pPr>
            <a:r>
              <a:rPr lang="en-US" b="1" dirty="0" smtClean="0"/>
              <a:t>Pros:</a:t>
            </a:r>
            <a:endParaRPr lang="en-US" dirty="0" smtClean="0"/>
          </a:p>
          <a:p>
            <a:r>
              <a:rPr lang="en-US" dirty="0" smtClean="0"/>
              <a:t>Open-source nature allows users to customize and extend the tool according to specific requirements.</a:t>
            </a:r>
          </a:p>
          <a:p>
            <a:r>
              <a:rPr lang="en-US" dirty="0" smtClean="0"/>
              <a:t>Capable of handling various audio formats and sampling rates, providing flexibility in data input.</a:t>
            </a:r>
          </a:p>
          <a:p>
            <a:r>
              <a:rPr lang="en-US" dirty="0" smtClean="0"/>
              <a:t>Well-documented with resources such as user guides and tutorials available online.</a:t>
            </a:r>
          </a:p>
          <a:p>
            <a:pPr>
              <a:buNone/>
            </a:pPr>
            <a:r>
              <a:rPr lang="en-US" b="1" dirty="0" smtClean="0"/>
              <a:t>Cons:</a:t>
            </a:r>
            <a:endParaRPr lang="en-US" dirty="0" smtClean="0"/>
          </a:p>
          <a:p>
            <a:r>
              <a:rPr lang="en-US" dirty="0" smtClean="0"/>
              <a:t>May require parameter tuning and experimentation for optimal results, especially in diverse audio environments.</a:t>
            </a:r>
          </a:p>
          <a:p>
            <a:r>
              <a:rPr lang="en-US" dirty="0" smtClean="0"/>
              <a:t>User interface and user experience might be less intuitive compared to commercial solutions.</a:t>
            </a:r>
          </a:p>
          <a:p>
            <a:pPr>
              <a:buNone/>
            </a:pPr>
            <a:endParaRPr lang="en-US" dirty="0" smtClean="0"/>
          </a:p>
          <a:p>
            <a:pPr>
              <a:buNone/>
            </a:pPr>
            <a:r>
              <a:rPr lang="en-US" b="1" dirty="0" smtClean="0"/>
              <a:t>Cost:</a:t>
            </a:r>
          </a:p>
          <a:p>
            <a:pPr>
              <a:buNone/>
            </a:pPr>
            <a:r>
              <a:rPr lang="en-US" dirty="0" smtClean="0"/>
              <a:t>LIUM </a:t>
            </a:r>
            <a:r>
              <a:rPr lang="en-US" dirty="0" err="1" smtClean="0"/>
              <a:t>SpkDiarization</a:t>
            </a:r>
            <a:r>
              <a:rPr lang="en-US" dirty="0" smtClean="0"/>
              <a:t> is open-source and freely available for public use, making it a cost-effective option for speaker </a:t>
            </a:r>
            <a:r>
              <a:rPr lang="en-US" dirty="0" err="1" smtClean="0"/>
              <a:t>diarization</a:t>
            </a:r>
            <a:r>
              <a:rPr lang="en-US" dirty="0" smtClean="0"/>
              <a:t> tasks.</a:t>
            </a:r>
            <a:r>
              <a:rPr lang="en" dirty="0" smtClean="0">
                <a:solidFill>
                  <a:schemeClr val="accent3"/>
                </a:solidFill>
              </a:rPr>
              <a:t/>
            </a:r>
            <a:br>
              <a:rPr lang="en" dirty="0" smtClean="0">
                <a:solidFill>
                  <a:schemeClr val="accent3"/>
                </a:solidFill>
              </a:rPr>
            </a:br>
            <a:endParaRPr dirty="0" smtClean="0">
              <a:solidFill>
                <a:schemeClr val="accent3"/>
              </a:solidFill>
            </a:endParaRPr>
          </a:p>
          <a:p>
            <a:pPr algn="just">
              <a:buNone/>
            </a:pPr>
            <a:endParaRPr lang="en-US" dirty="0" smtClean="0"/>
          </a:p>
          <a:p>
            <a:pPr algn="just">
              <a:buNone/>
            </a:pPr>
            <a:r>
              <a:rPr lang="en-US" dirty="0" smtClean="0"/>
              <a:t>.</a:t>
            </a:r>
            <a:endParaRPr lang="en-US" dirty="0"/>
          </a:p>
        </p:txBody>
      </p:sp>
    </p:spTree>
  </p:cSld>
  <p:clrMapOvr>
    <a:masterClrMapping/>
  </p:clrMapOvr>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1602</Words>
  <Application>Microsoft Office PowerPoint</Application>
  <PresentationFormat>On-screen Show (16:9)</PresentationFormat>
  <Paragraphs>267</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Anaheim</vt:lpstr>
      <vt:lpstr>Staatliches</vt:lpstr>
      <vt:lpstr>Wingdings</vt:lpstr>
      <vt:lpstr>Josefin Slab</vt:lpstr>
      <vt:lpstr>Josefin Sans</vt:lpstr>
      <vt:lpstr>Josefin Slab SemiBold</vt:lpstr>
      <vt:lpstr>Unica One</vt:lpstr>
      <vt:lpstr>Economy Thesis by Slidesgo</vt:lpstr>
      <vt:lpstr>Research Documentation:</vt:lpstr>
      <vt:lpstr>contents</vt:lpstr>
      <vt:lpstr>INTRODUCTION</vt:lpstr>
      <vt:lpstr>Speaker  Diarization  Approaches</vt:lpstr>
      <vt:lpstr>Speaker  Diarization  Approaches</vt:lpstr>
      <vt:lpstr>Audio-Based  Speaker  Diarization  Solutions:</vt:lpstr>
      <vt:lpstr>NLP-Based  Speaker  Diarization  Solutions</vt:lpstr>
      <vt:lpstr>Kaldi Toolkit:</vt:lpstr>
      <vt:lpstr> LIUM  SpkDiarization:</vt:lpstr>
      <vt:lpstr>pyAudioAnalysis :</vt:lpstr>
      <vt:lpstr>Whisper  by OpenAI</vt:lpstr>
      <vt:lpstr>Deep  Speaker  Embeddings</vt:lpstr>
      <vt:lpstr>BERT-based  Diarization</vt:lpstr>
      <vt:lpstr>Google  Cloud  Speech-to-Text API  with  Speaker  Diarization</vt:lpstr>
      <vt:lpstr>SpaCy  Speaker  Diarization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Documentation:</dc:title>
  <dc:creator>#lappify</dc:creator>
  <cp:lastModifiedBy>#lappify</cp:lastModifiedBy>
  <cp:revision>6</cp:revision>
  <dcterms:modified xsi:type="dcterms:W3CDTF">2023-10-19T07:21:52Z</dcterms:modified>
</cp:coreProperties>
</file>