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9" r:id="rId8"/>
    <p:sldId id="265" r:id="rId9"/>
    <p:sldId id="266" r:id="rId10"/>
    <p:sldId id="267" r:id="rId11"/>
    <p:sldId id="278" r:id="rId12"/>
    <p:sldId id="315" r:id="rId13"/>
    <p:sldId id="316" r:id="rId14"/>
    <p:sldId id="332" r:id="rId15"/>
    <p:sldId id="277" r:id="rId16"/>
    <p:sldId id="325" r:id="rId17"/>
    <p:sldId id="297" r:id="rId18"/>
    <p:sldId id="300" r:id="rId19"/>
    <p:sldId id="301" r:id="rId20"/>
    <p:sldId id="303" r:id="rId21"/>
    <p:sldId id="302" r:id="rId22"/>
    <p:sldId id="333" r:id="rId23"/>
    <p:sldId id="306" r:id="rId24"/>
    <p:sldId id="305" r:id="rId25"/>
    <p:sldId id="307" r:id="rId26"/>
    <p:sldId id="308" r:id="rId27"/>
    <p:sldId id="401" r:id="rId28"/>
    <p:sldId id="310" r:id="rId29"/>
    <p:sldId id="311" r:id="rId30"/>
    <p:sldId id="419" r:id="rId31"/>
    <p:sldId id="312" r:id="rId32"/>
    <p:sldId id="313" r:id="rId33"/>
    <p:sldId id="334" r:id="rId34"/>
    <p:sldId id="314" r:id="rId35"/>
    <p:sldId id="337" r:id="rId36"/>
    <p:sldId id="336" r:id="rId37"/>
    <p:sldId id="338" r:id="rId38"/>
    <p:sldId id="339" r:id="rId39"/>
    <p:sldId id="340" r:id="rId40"/>
    <p:sldId id="341" r:id="rId41"/>
    <p:sldId id="342" r:id="rId42"/>
    <p:sldId id="346" r:id="rId43"/>
    <p:sldId id="373" r:id="rId44"/>
    <p:sldId id="374" r:id="rId45"/>
    <p:sldId id="345" r:id="rId46"/>
    <p:sldId id="347" r:id="rId47"/>
    <p:sldId id="348" r:id="rId48"/>
    <p:sldId id="354" r:id="rId49"/>
    <p:sldId id="352" r:id="rId50"/>
    <p:sldId id="353" r:id="rId51"/>
    <p:sldId id="355" r:id="rId52"/>
    <p:sldId id="356" r:id="rId53"/>
    <p:sldId id="357" r:id="rId54"/>
    <p:sldId id="358" r:id="rId55"/>
    <p:sldId id="359" r:id="rId56"/>
    <p:sldId id="375" r:id="rId57"/>
    <p:sldId id="376" r:id="rId58"/>
    <p:sldId id="363" r:id="rId59"/>
    <p:sldId id="361" r:id="rId60"/>
    <p:sldId id="362" r:id="rId61"/>
    <p:sldId id="364" r:id="rId62"/>
    <p:sldId id="365" r:id="rId63"/>
    <p:sldId id="366" r:id="rId64"/>
    <p:sldId id="377" r:id="rId65"/>
    <p:sldId id="378" r:id="rId66"/>
    <p:sldId id="379" r:id="rId67"/>
    <p:sldId id="380" r:id="rId68"/>
    <p:sldId id="381" r:id="rId69"/>
    <p:sldId id="367" r:id="rId70"/>
    <p:sldId id="369" r:id="rId71"/>
    <p:sldId id="370" r:id="rId72"/>
    <p:sldId id="371" r:id="rId73"/>
    <p:sldId id="372" r:id="rId74"/>
    <p:sldId id="319" r:id="rId75"/>
    <p:sldId id="280" r:id="rId76"/>
    <p:sldId id="282" r:id="rId77"/>
    <p:sldId id="284" r:id="rId78"/>
    <p:sldId id="320" r:id="rId79"/>
    <p:sldId id="285" r:id="rId80"/>
    <p:sldId id="283" r:id="rId81"/>
    <p:sldId id="322" r:id="rId82"/>
    <p:sldId id="323" r:id="rId83"/>
    <p:sldId id="402" r:id="rId84"/>
    <p:sldId id="403" r:id="rId85"/>
    <p:sldId id="404" r:id="rId86"/>
    <p:sldId id="405" r:id="rId87"/>
    <p:sldId id="408" r:id="rId88"/>
    <p:sldId id="407" r:id="rId89"/>
    <p:sldId id="406" r:id="rId90"/>
    <p:sldId id="409" r:id="rId91"/>
    <p:sldId id="410" r:id="rId92"/>
    <p:sldId id="412" r:id="rId93"/>
    <p:sldId id="411" r:id="rId94"/>
    <p:sldId id="416" r:id="rId95"/>
    <p:sldId id="417" r:id="rId96"/>
    <p:sldId id="413" r:id="rId97"/>
    <p:sldId id="415" r:id="rId98"/>
    <p:sldId id="382" r:id="rId99"/>
    <p:sldId id="390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1" r:id="rId108"/>
    <p:sldId id="399" r:id="rId109"/>
    <p:sldId id="400" r:id="rId110"/>
    <p:sldId id="392" r:id="rId111"/>
    <p:sldId id="393" r:id="rId112"/>
    <p:sldId id="394" r:id="rId113"/>
    <p:sldId id="397" r:id="rId114"/>
    <p:sldId id="398" r:id="rId115"/>
    <p:sldId id="395" r:id="rId116"/>
    <p:sldId id="270" r:id="rId117"/>
    <p:sldId id="271" r:id="rId118"/>
    <p:sldId id="318" r:id="rId119"/>
    <p:sldId id="317" r:id="rId120"/>
    <p:sldId id="272" r:id="rId121"/>
    <p:sldId id="321" r:id="rId122"/>
    <p:sldId id="273" r:id="rId123"/>
    <p:sldId id="274" r:id="rId124"/>
    <p:sldId id="276" r:id="rId125"/>
    <p:sldId id="286" r:id="rId126"/>
    <p:sldId id="324" r:id="rId127"/>
    <p:sldId id="326" r:id="rId128"/>
    <p:sldId id="327" r:id="rId129"/>
    <p:sldId id="328" r:id="rId130"/>
    <p:sldId id="329" r:id="rId131"/>
    <p:sldId id="330" r:id="rId132"/>
    <p:sldId id="275" r:id="rId133"/>
    <p:sldId id="287" r:id="rId134"/>
    <p:sldId id="288" r:id="rId135"/>
    <p:sldId id="289" r:id="rId136"/>
    <p:sldId id="290" r:id="rId137"/>
    <p:sldId id="291" r:id="rId138"/>
    <p:sldId id="292" r:id="rId139"/>
    <p:sldId id="293" r:id="rId140"/>
    <p:sldId id="331" r:id="rId141"/>
    <p:sldId id="294" r:id="rId142"/>
    <p:sldId id="295" r:id="rId143"/>
    <p:sldId id="299" r:id="rId144"/>
    <p:sldId id="296" r:id="rId145"/>
    <p:sldId id="263" r:id="rId1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D"/>
    <a:srgbClr val="2FA0B7"/>
    <a:srgbClr val="32A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3AAF-9684-4751-B15C-986483A5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58D13-9CFB-47AA-8295-ADA5FB2EC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0F04-402F-4CE8-8EB4-75241F26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941A-46D2-44F5-AB08-F34DFA0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AB08-0736-4796-826B-5F1C30B7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3F58-F518-40B7-9E97-E624C480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7340-34C9-45BA-951B-0B495EBA2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08DC-F065-4729-AD9C-E1DB2AE9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9A70-B221-4288-8BDC-9A808B51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ED27-926C-4454-82A1-EE708338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5AFC4-DCB8-47EE-A91B-4FDCA00B7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EA008-E6BE-4D79-B440-4018BEB0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504F-B96C-43EF-9B87-A7CFDFF0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B8E4-BCDE-4387-8D01-01933D50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5ABF-BBCB-4DBF-9182-AE5FCA03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55B9-489E-4084-A503-57D53CC9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1C0A-DF07-47F2-A995-325BAEAE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DF08-722B-452D-8E96-3B232C7A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D753-20B2-4204-B799-AAAB9B94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7764-17C0-429F-B3E1-3434A90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2CC3-A281-4D36-91A9-8E09D8E0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4A2A-854E-461B-B09B-6369A80E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486C-2477-4226-82AB-0272F7F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0AD5-2F85-41FE-80BC-5D63D4D4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EA1A-1379-4948-82AF-F9D67D71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0599-BD40-4301-AB16-FFA4BD64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2C9C-ABC6-4AE3-9937-529AE56D3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E90E7-8A1E-455E-AA1F-8B82CCAD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1E98-4BF0-42FB-B042-E3864BEB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28BD-1C64-4D4B-B082-07D11BBF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2C6D-C03F-4E9C-BDA9-E0600AF7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AE29-A614-431A-A61D-9FBA9670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7900-D503-4E93-9AED-B54D5CCD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E2BC8-5926-4827-BBCD-AEE9A95C5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4E74E-BED1-4FDA-8D96-3F6FB6C78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A757C-3EB2-489A-9767-8354C1692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C2DC8-EE38-4FA6-B925-A0A8386A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B565-EDCB-4DA6-900B-6671E3E7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63C53-5B0A-4EE9-A175-AF0C8471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8012-90D7-4DBE-B7A1-8819D40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625B8-3152-4D69-B977-5F4EB1C1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9F098-B943-4079-A314-FC37FFC5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F305-59C9-463D-B60F-B5BB212C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87C32-BB2B-481F-9158-EAE101DB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B9D46-CD08-429D-9C6E-FC83E046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D8744-D7CA-4100-B50C-B2F85E1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19BB-F91A-45F1-A46F-63F169C7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6DAA-1C6D-4AC6-AF70-850DC7EC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1BF6-C1F7-426B-B4EC-89C3B442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34DE-0B5F-4A26-9446-0DDDD1C2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521B7-7B3D-4FA9-BCD4-F81DBB80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EA075-07BE-4C7C-80A3-2D7F636B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799D-471F-4E86-9BBE-500DC78D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79B01-A957-4558-A98D-4B60A82C4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1B9D3-D7D7-44A7-A2F7-B1E98985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C34F-7172-4F60-AAAB-D62BC646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2A8B-5220-4FDB-BF94-A784D4F2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376E-5010-4EA9-AF90-0046D95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663AD-0C19-4D85-9602-925115AA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98F8-942E-429D-BB90-1F4B0653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E363-2193-4B1A-A3B9-C498583A5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95F3-8FD4-47B4-AF5F-98EC1DA0C9F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B1FB-4A74-4D8E-B3D1-4EDA1F610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B170-34A0-489E-8E07-88995125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B8B8-49E1-4C3A-A891-3AFF3D3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gif"/><Relationship Id="rId9" Type="http://schemas.openxmlformats.org/officeDocument/2006/relationships/image" Target="../media/image5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gif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gif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gif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gif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gif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gif"/><Relationship Id="rId9" Type="http://schemas.openxmlformats.org/officeDocument/2006/relationships/image" Target="../media/image5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A183-973D-4E3D-8209-FC5D2EDDB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32" y="1122363"/>
            <a:ext cx="10561320" cy="2387600"/>
          </a:xfrm>
        </p:spPr>
        <p:txBody>
          <a:bodyPr/>
          <a:lstStyle/>
          <a:p>
            <a:r>
              <a:rPr lang="en-US" dirty="0"/>
              <a:t>Website Development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AAD2-6035-4093-88AD-E65ECA18D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DENTAL PRESCRIPTION</a:t>
            </a:r>
          </a:p>
        </p:txBody>
      </p:sp>
    </p:spTree>
    <p:extLst>
      <p:ext uri="{BB962C8B-B14F-4D97-AF65-F5344CB8AC3E}">
        <p14:creationId xmlns:p14="http://schemas.microsoft.com/office/powerpoint/2010/main" val="282561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24E029-1162-4B1C-9CEF-7CEAD9BBF0C4}"/>
              </a:ext>
            </a:extLst>
          </p:cNvPr>
          <p:cNvSpPr txBox="1">
            <a:spLocks/>
          </p:cNvSpPr>
          <p:nvPr/>
        </p:nvSpPr>
        <p:spPr>
          <a:xfrm>
            <a:off x="542925" y="1908946"/>
            <a:ext cx="4600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Home Screen UI while scrolling (For mobile 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CB3A5-5DDB-4863-A4F0-79B16CA47D08}"/>
              </a:ext>
            </a:extLst>
          </p:cNvPr>
          <p:cNvSpPr/>
          <p:nvPr/>
        </p:nvSpPr>
        <p:spPr>
          <a:xfrm>
            <a:off x="5802818" y="1088234"/>
            <a:ext cx="5543550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B11DBE6-1794-41EB-BA3C-64C53B7C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92" y="831599"/>
            <a:ext cx="5215502" cy="309114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8D4C7D-36B2-497B-9E72-3590054E1AA7}"/>
              </a:ext>
            </a:extLst>
          </p:cNvPr>
          <p:cNvSpPr txBox="1"/>
          <p:nvPr/>
        </p:nvSpPr>
        <p:spPr>
          <a:xfrm>
            <a:off x="5975259" y="3541727"/>
            <a:ext cx="23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FDDC94-6C3C-4BEC-9847-F71150CB0E48}"/>
              </a:ext>
            </a:extLst>
          </p:cNvPr>
          <p:cNvSpPr/>
          <p:nvPr/>
        </p:nvSpPr>
        <p:spPr>
          <a:xfrm>
            <a:off x="5806534" y="4155842"/>
            <a:ext cx="5536118" cy="265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400" dirty="0"/>
              <a:t>[Footer text with customizable hyperlinks]</a:t>
            </a:r>
          </a:p>
          <a:p>
            <a:endParaRPr lang="en-US" sz="2800" dirty="0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B84F19D0-00C9-4992-9C12-2B767850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228" y="6005904"/>
            <a:ext cx="706179" cy="431224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0D0BB9-266E-419D-AC6D-E0AE304B9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32" y="6053649"/>
            <a:ext cx="352855" cy="35285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C1261BD-323A-4839-AF99-D8115DA09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173" y="5998098"/>
            <a:ext cx="543442" cy="429586"/>
          </a:xfrm>
          <a:prstGeom prst="rect">
            <a:avLst/>
          </a:prstGeom>
        </p:spPr>
      </p:pic>
      <p:pic>
        <p:nvPicPr>
          <p:cNvPr id="17" name="Graphic 16" descr="Marker with solid fill">
            <a:extLst>
              <a:ext uri="{FF2B5EF4-FFF2-40B4-BE49-F238E27FC236}">
                <a16:creationId xmlns:a16="http://schemas.microsoft.com/office/drawing/2014/main" id="{C2B460C9-0AC5-4313-B368-3832DE8FE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0718" y="5987154"/>
            <a:ext cx="467524" cy="467524"/>
          </a:xfrm>
          <a:prstGeom prst="rect">
            <a:avLst/>
          </a:prstGeom>
        </p:spPr>
      </p:pic>
      <p:pic>
        <p:nvPicPr>
          <p:cNvPr id="18" name="Graphic 17" descr="Envelope with solid fill">
            <a:extLst>
              <a:ext uri="{FF2B5EF4-FFF2-40B4-BE49-F238E27FC236}">
                <a16:creationId xmlns:a16="http://schemas.microsoft.com/office/drawing/2014/main" id="{414B881B-4A4F-40B1-9242-52067C2D4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4864" y="5955133"/>
            <a:ext cx="543442" cy="5434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0EB2C3-5111-4243-8FE8-19F16E83ADB0}"/>
              </a:ext>
            </a:extLst>
          </p:cNvPr>
          <p:cNvCxnSpPr/>
          <p:nvPr/>
        </p:nvCxnSpPr>
        <p:spPr>
          <a:xfrm>
            <a:off x="11696700" y="1676400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D0326-F117-47B0-9C8C-14576FCA7B00}"/>
              </a:ext>
            </a:extLst>
          </p:cNvPr>
          <p:cNvSpPr/>
          <p:nvPr/>
        </p:nvSpPr>
        <p:spPr>
          <a:xfrm>
            <a:off x="5810250" y="667192"/>
            <a:ext cx="1905000" cy="5604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A300C0-9B81-4FCA-BC68-7D47EDA16464}"/>
              </a:ext>
            </a:extLst>
          </p:cNvPr>
          <p:cNvSpPr/>
          <p:nvPr/>
        </p:nvSpPr>
        <p:spPr>
          <a:xfrm>
            <a:off x="7676044" y="699597"/>
            <a:ext cx="1905000" cy="560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146262-9C3A-43B3-9B46-A8B1C2CF0AC5}"/>
              </a:ext>
            </a:extLst>
          </p:cNvPr>
          <p:cNvSpPr/>
          <p:nvPr/>
        </p:nvSpPr>
        <p:spPr>
          <a:xfrm>
            <a:off x="9581045" y="693548"/>
            <a:ext cx="1772756" cy="57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75690-0993-49DF-99D6-C66693E79172}"/>
              </a:ext>
            </a:extLst>
          </p:cNvPr>
          <p:cNvSpPr/>
          <p:nvPr/>
        </p:nvSpPr>
        <p:spPr>
          <a:xfrm>
            <a:off x="5810250" y="278604"/>
            <a:ext cx="5543550" cy="45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8491D80A-7862-458D-A85B-C1CC6F83D75E}"/>
              </a:ext>
            </a:extLst>
          </p:cNvPr>
          <p:cNvSpPr/>
          <p:nvPr/>
        </p:nvSpPr>
        <p:spPr>
          <a:xfrm>
            <a:off x="11311116" y="6098908"/>
            <a:ext cx="771522" cy="55562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08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Patient Records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10409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83566" y="3164587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2592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INCOMPLETE RECORDS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47786" y="4552589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47785" y="524087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MONTH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47784" y="592915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RECORDS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 rot="10800000">
            <a:off x="10540513" y="2178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68538" y="4643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69088" y="5331772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68538" y="60037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9797225" y="3174112"/>
            <a:ext cx="1278136" cy="801261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RECORD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532719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INCOMPLETE: </a:t>
            </a:r>
            <a:r>
              <a:rPr lang="en-US" sz="1200" dirty="0"/>
              <a:t>EXAMINATION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314502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8390395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</p:spTree>
    <p:extLst>
      <p:ext uri="{BB962C8B-B14F-4D97-AF65-F5344CB8AC3E}">
        <p14:creationId xmlns:p14="http://schemas.microsoft.com/office/powerpoint/2010/main" val="18290564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Patient Records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10409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83566" y="3164587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2592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INCOMPLETE RECORDS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 rot="10800000">
            <a:off x="10540513" y="2178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9797225" y="3174112"/>
            <a:ext cx="1278136" cy="801261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RECORD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532719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INCOMPLETE: </a:t>
            </a:r>
            <a:r>
              <a:rPr lang="en-US" sz="1200" dirty="0"/>
              <a:t>EXAMINATION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314502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8390395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90B12E-59A3-4533-AD96-6BBC739ED24E}"/>
              </a:ext>
            </a:extLst>
          </p:cNvPr>
          <p:cNvSpPr/>
          <p:nvPr/>
        </p:nvSpPr>
        <p:spPr>
          <a:xfrm>
            <a:off x="1328737" y="453696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55FF95B-7187-42E1-A091-C328607883B8}"/>
              </a:ext>
            </a:extLst>
          </p:cNvPr>
          <p:cNvSpPr/>
          <p:nvPr/>
        </p:nvSpPr>
        <p:spPr>
          <a:xfrm rot="10800000">
            <a:off x="10540513" y="455687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39F63F-1655-4604-A1A3-712E0C4CBFE0}"/>
              </a:ext>
            </a:extLst>
          </p:cNvPr>
          <p:cNvSpPr txBox="1"/>
          <p:nvPr/>
        </p:nvSpPr>
        <p:spPr>
          <a:xfrm>
            <a:off x="1734108" y="5337355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8092288-96A8-4860-8540-BCC8F02B44E8}"/>
              </a:ext>
            </a:extLst>
          </p:cNvPr>
          <p:cNvSpPr/>
          <p:nvPr/>
        </p:nvSpPr>
        <p:spPr>
          <a:xfrm>
            <a:off x="6961967" y="5397844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A8AF94-C33B-42AD-BD5F-ACBE1B4A6C98}"/>
              </a:ext>
            </a:extLst>
          </p:cNvPr>
          <p:cNvCxnSpPr>
            <a:cxnSpLocks/>
          </p:cNvCxnSpPr>
          <p:nvPr/>
        </p:nvCxnSpPr>
        <p:spPr>
          <a:xfrm>
            <a:off x="1896359" y="6492475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B3FA394-1918-4641-85A0-EA598C8E5CB1}"/>
              </a:ext>
            </a:extLst>
          </p:cNvPr>
          <p:cNvSpPr/>
          <p:nvPr/>
        </p:nvSpPr>
        <p:spPr>
          <a:xfrm>
            <a:off x="5511120" y="5407369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VISIT:</a:t>
            </a:r>
          </a:p>
          <a:p>
            <a:pPr algn="ctr"/>
            <a:r>
              <a:rPr lang="en-US" sz="1400" dirty="0"/>
              <a:t>3.5.21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D9763C-646C-468E-8992-81B221D3D9CE}"/>
              </a:ext>
            </a:extLst>
          </p:cNvPr>
          <p:cNvSpPr txBox="1"/>
          <p:nvPr/>
        </p:nvSpPr>
        <p:spPr>
          <a:xfrm>
            <a:off x="1199745" y="554775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223AF90-5274-4A89-B54F-EDC6BD951E98}"/>
              </a:ext>
            </a:extLst>
          </p:cNvPr>
          <p:cNvSpPr/>
          <p:nvPr/>
        </p:nvSpPr>
        <p:spPr>
          <a:xfrm>
            <a:off x="8368796" y="5407369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</p:spTree>
    <p:extLst>
      <p:ext uri="{BB962C8B-B14F-4D97-AF65-F5344CB8AC3E}">
        <p14:creationId xmlns:p14="http://schemas.microsoft.com/office/powerpoint/2010/main" val="27915660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Patient Records (IF “view treatment record” pressed)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10409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83566" y="3164587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2592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INCOMPLETE RECORDS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 rot="10800000">
            <a:off x="10540513" y="2178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9797225" y="3174112"/>
            <a:ext cx="1278136" cy="801261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RECORD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532719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INCOMPLETE: </a:t>
            </a:r>
            <a:r>
              <a:rPr lang="en-US" sz="1200" dirty="0"/>
              <a:t>EXAMINATION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314502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8390395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90B12E-59A3-4533-AD96-6BBC739ED24E}"/>
              </a:ext>
            </a:extLst>
          </p:cNvPr>
          <p:cNvSpPr/>
          <p:nvPr/>
        </p:nvSpPr>
        <p:spPr>
          <a:xfrm>
            <a:off x="1328737" y="453696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55FF95B-7187-42E1-A091-C328607883B8}"/>
              </a:ext>
            </a:extLst>
          </p:cNvPr>
          <p:cNvSpPr/>
          <p:nvPr/>
        </p:nvSpPr>
        <p:spPr>
          <a:xfrm rot="10800000">
            <a:off x="10540513" y="455687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39F63F-1655-4604-A1A3-712E0C4CBFE0}"/>
              </a:ext>
            </a:extLst>
          </p:cNvPr>
          <p:cNvSpPr txBox="1"/>
          <p:nvPr/>
        </p:nvSpPr>
        <p:spPr>
          <a:xfrm>
            <a:off x="1734108" y="5337355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8092288-96A8-4860-8540-BCC8F02B44E8}"/>
              </a:ext>
            </a:extLst>
          </p:cNvPr>
          <p:cNvSpPr/>
          <p:nvPr/>
        </p:nvSpPr>
        <p:spPr>
          <a:xfrm>
            <a:off x="6961967" y="5397844"/>
            <a:ext cx="1278136" cy="8012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VIEW TREATMENT RECORD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A8AF94-C33B-42AD-BD5F-ACBE1B4A6C98}"/>
              </a:ext>
            </a:extLst>
          </p:cNvPr>
          <p:cNvCxnSpPr>
            <a:cxnSpLocks/>
          </p:cNvCxnSpPr>
          <p:nvPr/>
        </p:nvCxnSpPr>
        <p:spPr>
          <a:xfrm>
            <a:off x="1896359" y="6492475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B3FA394-1918-4641-85A0-EA598C8E5CB1}"/>
              </a:ext>
            </a:extLst>
          </p:cNvPr>
          <p:cNvSpPr/>
          <p:nvPr/>
        </p:nvSpPr>
        <p:spPr>
          <a:xfrm>
            <a:off x="5511120" y="5407369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VISIT:</a:t>
            </a:r>
          </a:p>
          <a:p>
            <a:pPr algn="ctr"/>
            <a:r>
              <a:rPr lang="en-US" sz="1400" dirty="0"/>
              <a:t>3.5.21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D9763C-646C-468E-8992-81B221D3D9CE}"/>
              </a:ext>
            </a:extLst>
          </p:cNvPr>
          <p:cNvSpPr txBox="1"/>
          <p:nvPr/>
        </p:nvSpPr>
        <p:spPr>
          <a:xfrm>
            <a:off x="1199745" y="554775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223AF90-5274-4A89-B54F-EDC6BD951E98}"/>
              </a:ext>
            </a:extLst>
          </p:cNvPr>
          <p:cNvSpPr/>
          <p:nvPr/>
        </p:nvSpPr>
        <p:spPr>
          <a:xfrm>
            <a:off x="8368796" y="5407369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</p:spTree>
    <p:extLst>
      <p:ext uri="{BB962C8B-B14F-4D97-AF65-F5344CB8AC3E}">
        <p14:creationId xmlns:p14="http://schemas.microsoft.com/office/powerpoint/2010/main" val="8290611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View treatment record 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690687" y="3033078"/>
            <a:ext cx="1947863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4854793" y="3015164"/>
            <a:ext cx="2052640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DONE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8095881" y="2322956"/>
            <a:ext cx="3219257" cy="370561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NEXT VISIT SCHEDULED ON</a:t>
            </a:r>
            <a:r>
              <a:rPr lang="en-US" dirty="0"/>
              <a:t>: </a:t>
            </a:r>
            <a:r>
              <a:rPr lang="en-US" sz="2000" dirty="0"/>
              <a:t>24.06.2023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1D3A4-F689-4DC3-BABD-92317A142F2D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5F45BA-5205-47FA-8C2D-6F9F5D2C9B93}"/>
              </a:ext>
            </a:extLst>
          </p:cNvPr>
          <p:cNvSpPr/>
          <p:nvPr/>
        </p:nvSpPr>
        <p:spPr>
          <a:xfrm>
            <a:off x="8448680" y="3015165"/>
            <a:ext cx="1947864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1490F-D7BE-4D90-AE2F-1263406E56D3}"/>
              </a:ext>
            </a:extLst>
          </p:cNvPr>
          <p:cNvSpPr txBox="1"/>
          <p:nvPr/>
        </p:nvSpPr>
        <p:spPr>
          <a:xfrm>
            <a:off x="1800224" y="3753668"/>
            <a:ext cx="1728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21.06.2020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20.05.2020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CDF4B-9EE8-45C7-BB2E-2E5C0023CEF7}"/>
              </a:ext>
            </a:extLst>
          </p:cNvPr>
          <p:cNvSpPr txBox="1"/>
          <p:nvPr/>
        </p:nvSpPr>
        <p:spPr>
          <a:xfrm>
            <a:off x="4052889" y="3772352"/>
            <a:ext cx="374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Canal Treatment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Root Canal Treatment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Filling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Scaling and Polishing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BA324A-9876-49A8-827F-836D9CF40178}"/>
              </a:ext>
            </a:extLst>
          </p:cNvPr>
          <p:cNvCxnSpPr>
            <a:cxnSpLocks/>
          </p:cNvCxnSpPr>
          <p:nvPr/>
        </p:nvCxnSpPr>
        <p:spPr>
          <a:xfrm>
            <a:off x="6756124" y="380308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43486-35E8-4ACC-8508-71F3A9B968C0}"/>
              </a:ext>
            </a:extLst>
          </p:cNvPr>
          <p:cNvCxnSpPr>
            <a:cxnSpLocks/>
          </p:cNvCxnSpPr>
          <p:nvPr/>
        </p:nvCxnSpPr>
        <p:spPr>
          <a:xfrm>
            <a:off x="6460849" y="403545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B22D2A-6D31-44D8-A787-DD515D7D379C}"/>
              </a:ext>
            </a:extLst>
          </p:cNvPr>
          <p:cNvSpPr txBox="1"/>
          <p:nvPr/>
        </p:nvSpPr>
        <p:spPr>
          <a:xfrm>
            <a:off x="6754864" y="3743325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D1A92-9ADB-420F-9249-E35C1A4B76CD}"/>
              </a:ext>
            </a:extLst>
          </p:cNvPr>
          <p:cNvCxnSpPr>
            <a:cxnSpLocks/>
          </p:cNvCxnSpPr>
          <p:nvPr/>
        </p:nvCxnSpPr>
        <p:spPr>
          <a:xfrm>
            <a:off x="7279999" y="4660039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F12FB5-0927-49AA-BED0-CCD372B9CE00}"/>
              </a:ext>
            </a:extLst>
          </p:cNvPr>
          <p:cNvCxnSpPr>
            <a:cxnSpLocks/>
          </p:cNvCxnSpPr>
          <p:nvPr/>
        </p:nvCxnSpPr>
        <p:spPr>
          <a:xfrm>
            <a:off x="6984724" y="4892409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A71E81-5904-4C47-90AD-4EF6B4D4528D}"/>
              </a:ext>
            </a:extLst>
          </p:cNvPr>
          <p:cNvSpPr txBox="1"/>
          <p:nvPr/>
        </p:nvSpPr>
        <p:spPr>
          <a:xfrm>
            <a:off x="7278739" y="460027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5A1274-E9CE-40D0-9C1C-B9BACC293B2E}"/>
              </a:ext>
            </a:extLst>
          </p:cNvPr>
          <p:cNvCxnSpPr>
            <a:cxnSpLocks/>
          </p:cNvCxnSpPr>
          <p:nvPr/>
        </p:nvCxnSpPr>
        <p:spPr>
          <a:xfrm>
            <a:off x="5594074" y="5279164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4F23E-0A17-4D31-9118-D5D8469646DB}"/>
              </a:ext>
            </a:extLst>
          </p:cNvPr>
          <p:cNvCxnSpPr>
            <a:cxnSpLocks/>
          </p:cNvCxnSpPr>
          <p:nvPr/>
        </p:nvCxnSpPr>
        <p:spPr>
          <a:xfrm>
            <a:off x="5298799" y="5511534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E3ACD7-7771-4453-9BBF-A54F05743A44}"/>
              </a:ext>
            </a:extLst>
          </p:cNvPr>
          <p:cNvSpPr txBox="1"/>
          <p:nvPr/>
        </p:nvSpPr>
        <p:spPr>
          <a:xfrm>
            <a:off x="5260699" y="517542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BF15C4-12CB-40B2-92FA-5CE3A368F0E8}"/>
              </a:ext>
            </a:extLst>
          </p:cNvPr>
          <p:cNvCxnSpPr>
            <a:cxnSpLocks/>
          </p:cNvCxnSpPr>
          <p:nvPr/>
        </p:nvCxnSpPr>
        <p:spPr>
          <a:xfrm>
            <a:off x="1371600" y="4497343"/>
            <a:ext cx="97762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8E4A8A-B79C-42DE-A149-AD3EB7D69A5A}"/>
              </a:ext>
            </a:extLst>
          </p:cNvPr>
          <p:cNvCxnSpPr>
            <a:cxnSpLocks/>
          </p:cNvCxnSpPr>
          <p:nvPr/>
        </p:nvCxnSpPr>
        <p:spPr>
          <a:xfrm>
            <a:off x="1428750" y="5973718"/>
            <a:ext cx="97572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9FD28E-F54B-47AC-A40D-16035EF9069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76B1426-EBF6-4122-AF15-B038CE619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3826052"/>
            <a:ext cx="408674" cy="419181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04AE6AC8-1593-438C-AC84-929CDCEC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5052783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942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If detail button pressed, Return to preview information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8105C9-0567-4725-872D-1BDD17969FEC}"/>
              </a:ext>
            </a:extLst>
          </p:cNvPr>
          <p:cNvSpPr/>
          <p:nvPr/>
        </p:nvSpPr>
        <p:spPr>
          <a:xfrm>
            <a:off x="1619250" y="2887090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DB27-33E5-4022-841D-B97A97A59A4C}"/>
              </a:ext>
            </a:extLst>
          </p:cNvPr>
          <p:cNvSpPr txBox="1"/>
          <p:nvPr/>
        </p:nvSpPr>
        <p:spPr>
          <a:xfrm>
            <a:off x="2086029" y="2929006"/>
            <a:ext cx="7943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CHIEF COMPLAINTS</a:t>
            </a:r>
          </a:p>
          <a:p>
            <a:endParaRPr lang="en-US" dirty="0"/>
          </a:p>
          <a:p>
            <a:r>
              <a:rPr lang="en-US" dirty="0"/>
              <a:t>1 . Pain on</a:t>
            </a:r>
          </a:p>
          <a:p>
            <a:endParaRPr lang="en-US" dirty="0"/>
          </a:p>
          <a:p>
            <a:r>
              <a:rPr lang="en-US" dirty="0"/>
              <a:t>2. Gum Bleeding 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E43D9-24E8-4F69-812B-E264CF2A5CA7}"/>
              </a:ext>
            </a:extLst>
          </p:cNvPr>
          <p:cNvCxnSpPr>
            <a:cxnSpLocks/>
          </p:cNvCxnSpPr>
          <p:nvPr/>
        </p:nvCxnSpPr>
        <p:spPr>
          <a:xfrm>
            <a:off x="3476625" y="3486150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4B3C-B92B-467F-8CA7-59A73756B571}"/>
              </a:ext>
            </a:extLst>
          </p:cNvPr>
          <p:cNvCxnSpPr>
            <a:cxnSpLocks/>
          </p:cNvCxnSpPr>
          <p:nvPr/>
        </p:nvCxnSpPr>
        <p:spPr>
          <a:xfrm>
            <a:off x="3181350" y="3718520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C31BDA36-15B0-429D-87BD-C1347660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187" y="3416607"/>
            <a:ext cx="259813" cy="25981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81908D-FBBB-4127-B6CF-EFC49BB66B1D}"/>
              </a:ext>
            </a:extLst>
          </p:cNvPr>
          <p:cNvCxnSpPr>
            <a:cxnSpLocks/>
          </p:cNvCxnSpPr>
          <p:nvPr/>
        </p:nvCxnSpPr>
        <p:spPr>
          <a:xfrm>
            <a:off x="4219575" y="397192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1DDDF9-740E-43A0-98D4-88ABA8B4EF52}"/>
              </a:ext>
            </a:extLst>
          </p:cNvPr>
          <p:cNvCxnSpPr>
            <a:cxnSpLocks/>
          </p:cNvCxnSpPr>
          <p:nvPr/>
        </p:nvCxnSpPr>
        <p:spPr>
          <a:xfrm>
            <a:off x="3924300" y="420429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96406B1F-A636-44D0-9892-D3A594BE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8694" y="3890126"/>
            <a:ext cx="259813" cy="259813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6419DF21-D161-45DE-8D92-88CFE4B5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841" y="3872350"/>
            <a:ext cx="259813" cy="259813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4830643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4872559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HISTORY OF PRESENT ILLNESS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7E7A41B-A610-4089-8457-79CFA3A77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92" y="4077355"/>
            <a:ext cx="408674" cy="419181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782B046-9249-45E0-ADAC-CD6D6C7B4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44" y="6115548"/>
            <a:ext cx="408674" cy="419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5A9920-822D-4C4B-BAE6-D403B8245FC3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5CBD3EC6-DEF8-4030-8ACE-EF3C747EEF88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9206018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2" y="49247"/>
            <a:ext cx="1104899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Clicking Go Back will return you to patient records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8105C9-0567-4725-872D-1BDD17969FEC}"/>
              </a:ext>
            </a:extLst>
          </p:cNvPr>
          <p:cNvSpPr/>
          <p:nvPr/>
        </p:nvSpPr>
        <p:spPr>
          <a:xfrm>
            <a:off x="1619250" y="2887090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DB27-33E5-4022-841D-B97A97A59A4C}"/>
              </a:ext>
            </a:extLst>
          </p:cNvPr>
          <p:cNvSpPr txBox="1"/>
          <p:nvPr/>
        </p:nvSpPr>
        <p:spPr>
          <a:xfrm>
            <a:off x="2086029" y="2929006"/>
            <a:ext cx="7943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CHIEF COMPLAINTS</a:t>
            </a:r>
          </a:p>
          <a:p>
            <a:endParaRPr lang="en-US" dirty="0"/>
          </a:p>
          <a:p>
            <a:r>
              <a:rPr lang="en-US" dirty="0"/>
              <a:t>1 . Pain on</a:t>
            </a:r>
          </a:p>
          <a:p>
            <a:endParaRPr lang="en-US" dirty="0"/>
          </a:p>
          <a:p>
            <a:r>
              <a:rPr lang="en-US" dirty="0"/>
              <a:t>2. Gum Bleeding 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E43D9-24E8-4F69-812B-E264CF2A5CA7}"/>
              </a:ext>
            </a:extLst>
          </p:cNvPr>
          <p:cNvCxnSpPr>
            <a:cxnSpLocks/>
          </p:cNvCxnSpPr>
          <p:nvPr/>
        </p:nvCxnSpPr>
        <p:spPr>
          <a:xfrm>
            <a:off x="3476625" y="3486150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4B3C-B92B-467F-8CA7-59A73756B571}"/>
              </a:ext>
            </a:extLst>
          </p:cNvPr>
          <p:cNvCxnSpPr>
            <a:cxnSpLocks/>
          </p:cNvCxnSpPr>
          <p:nvPr/>
        </p:nvCxnSpPr>
        <p:spPr>
          <a:xfrm>
            <a:off x="3181350" y="3718520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C31BDA36-15B0-429D-87BD-C1347660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187" y="3416607"/>
            <a:ext cx="259813" cy="25981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81908D-FBBB-4127-B6CF-EFC49BB66B1D}"/>
              </a:ext>
            </a:extLst>
          </p:cNvPr>
          <p:cNvCxnSpPr>
            <a:cxnSpLocks/>
          </p:cNvCxnSpPr>
          <p:nvPr/>
        </p:nvCxnSpPr>
        <p:spPr>
          <a:xfrm>
            <a:off x="4219575" y="397192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1DDDF9-740E-43A0-98D4-88ABA8B4EF52}"/>
              </a:ext>
            </a:extLst>
          </p:cNvPr>
          <p:cNvCxnSpPr>
            <a:cxnSpLocks/>
          </p:cNvCxnSpPr>
          <p:nvPr/>
        </p:nvCxnSpPr>
        <p:spPr>
          <a:xfrm>
            <a:off x="3924300" y="420429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96406B1F-A636-44D0-9892-D3A594BE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8694" y="3890126"/>
            <a:ext cx="259813" cy="259813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6419DF21-D161-45DE-8D92-88CFE4B5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841" y="3872350"/>
            <a:ext cx="259813" cy="259813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4830643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4872559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HISTORY OF PRESENT ILLNESS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7E7A41B-A610-4089-8457-79CFA3A77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92" y="4077355"/>
            <a:ext cx="408674" cy="419181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782B046-9249-45E0-ADAC-CD6D6C7B4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44" y="6115548"/>
            <a:ext cx="408674" cy="419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5A9920-822D-4C4B-BAE6-D403B8245FC3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5CBD3EC6-DEF8-4030-8ACE-EF3C747EEF88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21175617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View treatment record 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690687" y="3033078"/>
            <a:ext cx="1947863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4854793" y="3015164"/>
            <a:ext cx="2052640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DONE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8095881" y="2322956"/>
            <a:ext cx="3219257" cy="370561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NEXT VISIT SCHEDULED ON</a:t>
            </a:r>
            <a:r>
              <a:rPr lang="en-US" dirty="0"/>
              <a:t>: </a:t>
            </a:r>
            <a:r>
              <a:rPr lang="en-US" sz="2000" dirty="0"/>
              <a:t>24.06.2023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1D3A4-F689-4DC3-BABD-92317A142F2D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5F45BA-5205-47FA-8C2D-6F9F5D2C9B93}"/>
              </a:ext>
            </a:extLst>
          </p:cNvPr>
          <p:cNvSpPr/>
          <p:nvPr/>
        </p:nvSpPr>
        <p:spPr>
          <a:xfrm>
            <a:off x="8448680" y="3015165"/>
            <a:ext cx="1947864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1490F-D7BE-4D90-AE2F-1263406E56D3}"/>
              </a:ext>
            </a:extLst>
          </p:cNvPr>
          <p:cNvSpPr txBox="1"/>
          <p:nvPr/>
        </p:nvSpPr>
        <p:spPr>
          <a:xfrm>
            <a:off x="1800224" y="3753668"/>
            <a:ext cx="1728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21.06.2020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20.05.2020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CDF4B-9EE8-45C7-BB2E-2E5C0023CEF7}"/>
              </a:ext>
            </a:extLst>
          </p:cNvPr>
          <p:cNvSpPr txBox="1"/>
          <p:nvPr/>
        </p:nvSpPr>
        <p:spPr>
          <a:xfrm>
            <a:off x="4052889" y="3772352"/>
            <a:ext cx="374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Canal Treatment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Root Canal Treatment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Filling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Scaling and Polishing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BA324A-9876-49A8-827F-836D9CF40178}"/>
              </a:ext>
            </a:extLst>
          </p:cNvPr>
          <p:cNvCxnSpPr>
            <a:cxnSpLocks/>
          </p:cNvCxnSpPr>
          <p:nvPr/>
        </p:nvCxnSpPr>
        <p:spPr>
          <a:xfrm>
            <a:off x="6756124" y="380308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43486-35E8-4ACC-8508-71F3A9B968C0}"/>
              </a:ext>
            </a:extLst>
          </p:cNvPr>
          <p:cNvCxnSpPr>
            <a:cxnSpLocks/>
          </p:cNvCxnSpPr>
          <p:nvPr/>
        </p:nvCxnSpPr>
        <p:spPr>
          <a:xfrm>
            <a:off x="6460849" y="403545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B22D2A-6D31-44D8-A787-DD515D7D379C}"/>
              </a:ext>
            </a:extLst>
          </p:cNvPr>
          <p:cNvSpPr txBox="1"/>
          <p:nvPr/>
        </p:nvSpPr>
        <p:spPr>
          <a:xfrm>
            <a:off x="6754864" y="3743325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D1A92-9ADB-420F-9249-E35C1A4B76CD}"/>
              </a:ext>
            </a:extLst>
          </p:cNvPr>
          <p:cNvCxnSpPr>
            <a:cxnSpLocks/>
          </p:cNvCxnSpPr>
          <p:nvPr/>
        </p:nvCxnSpPr>
        <p:spPr>
          <a:xfrm>
            <a:off x="7279999" y="4660039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F12FB5-0927-49AA-BED0-CCD372B9CE00}"/>
              </a:ext>
            </a:extLst>
          </p:cNvPr>
          <p:cNvCxnSpPr>
            <a:cxnSpLocks/>
          </p:cNvCxnSpPr>
          <p:nvPr/>
        </p:nvCxnSpPr>
        <p:spPr>
          <a:xfrm>
            <a:off x="6984724" y="4892409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A71E81-5904-4C47-90AD-4EF6B4D4528D}"/>
              </a:ext>
            </a:extLst>
          </p:cNvPr>
          <p:cNvSpPr txBox="1"/>
          <p:nvPr/>
        </p:nvSpPr>
        <p:spPr>
          <a:xfrm>
            <a:off x="7278739" y="460027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5A1274-E9CE-40D0-9C1C-B9BACC293B2E}"/>
              </a:ext>
            </a:extLst>
          </p:cNvPr>
          <p:cNvCxnSpPr>
            <a:cxnSpLocks/>
          </p:cNvCxnSpPr>
          <p:nvPr/>
        </p:nvCxnSpPr>
        <p:spPr>
          <a:xfrm>
            <a:off x="5594074" y="5279164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4F23E-0A17-4D31-9118-D5D8469646DB}"/>
              </a:ext>
            </a:extLst>
          </p:cNvPr>
          <p:cNvCxnSpPr>
            <a:cxnSpLocks/>
          </p:cNvCxnSpPr>
          <p:nvPr/>
        </p:nvCxnSpPr>
        <p:spPr>
          <a:xfrm>
            <a:off x="5298799" y="5511534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E3ACD7-7771-4453-9BBF-A54F05743A44}"/>
              </a:ext>
            </a:extLst>
          </p:cNvPr>
          <p:cNvSpPr txBox="1"/>
          <p:nvPr/>
        </p:nvSpPr>
        <p:spPr>
          <a:xfrm>
            <a:off x="5260699" y="517542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BF15C4-12CB-40B2-92FA-5CE3A368F0E8}"/>
              </a:ext>
            </a:extLst>
          </p:cNvPr>
          <p:cNvCxnSpPr>
            <a:cxnSpLocks/>
          </p:cNvCxnSpPr>
          <p:nvPr/>
        </p:nvCxnSpPr>
        <p:spPr>
          <a:xfrm>
            <a:off x="1371600" y="4497343"/>
            <a:ext cx="97762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8E4A8A-B79C-42DE-A149-AD3EB7D69A5A}"/>
              </a:ext>
            </a:extLst>
          </p:cNvPr>
          <p:cNvCxnSpPr>
            <a:cxnSpLocks/>
          </p:cNvCxnSpPr>
          <p:nvPr/>
        </p:nvCxnSpPr>
        <p:spPr>
          <a:xfrm>
            <a:off x="1428750" y="5973718"/>
            <a:ext cx="97572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9FD28E-F54B-47AC-A40D-16035EF9069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76B1426-EBF6-4122-AF15-B038CE619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3826052"/>
            <a:ext cx="408674" cy="419181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04AE6AC8-1593-438C-AC84-929CDCEC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5052783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01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Patient Records (if “view payment record” is pressed)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10409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83566" y="3164587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2592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INCOMPLETE RECORDS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 rot="10800000">
            <a:off x="10540513" y="2178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9797225" y="3174112"/>
            <a:ext cx="1278136" cy="801261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RECORD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532719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INCOMPLETE: </a:t>
            </a:r>
            <a:r>
              <a:rPr lang="en-US" sz="1200" dirty="0"/>
              <a:t>EXAMINATION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314502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8390395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90B12E-59A3-4533-AD96-6BBC739ED24E}"/>
              </a:ext>
            </a:extLst>
          </p:cNvPr>
          <p:cNvSpPr/>
          <p:nvPr/>
        </p:nvSpPr>
        <p:spPr>
          <a:xfrm>
            <a:off x="1328737" y="453696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55FF95B-7187-42E1-A091-C328607883B8}"/>
              </a:ext>
            </a:extLst>
          </p:cNvPr>
          <p:cNvSpPr/>
          <p:nvPr/>
        </p:nvSpPr>
        <p:spPr>
          <a:xfrm rot="10800000">
            <a:off x="10540513" y="455687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39F63F-1655-4604-A1A3-712E0C4CBFE0}"/>
              </a:ext>
            </a:extLst>
          </p:cNvPr>
          <p:cNvSpPr txBox="1"/>
          <p:nvPr/>
        </p:nvSpPr>
        <p:spPr>
          <a:xfrm>
            <a:off x="1734108" y="5337355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8092288-96A8-4860-8540-BCC8F02B44E8}"/>
              </a:ext>
            </a:extLst>
          </p:cNvPr>
          <p:cNvSpPr/>
          <p:nvPr/>
        </p:nvSpPr>
        <p:spPr>
          <a:xfrm>
            <a:off x="6961967" y="5397844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A8AF94-C33B-42AD-BD5F-ACBE1B4A6C98}"/>
              </a:ext>
            </a:extLst>
          </p:cNvPr>
          <p:cNvCxnSpPr>
            <a:cxnSpLocks/>
          </p:cNvCxnSpPr>
          <p:nvPr/>
        </p:nvCxnSpPr>
        <p:spPr>
          <a:xfrm>
            <a:off x="1896359" y="6492475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B3FA394-1918-4641-85A0-EA598C8E5CB1}"/>
              </a:ext>
            </a:extLst>
          </p:cNvPr>
          <p:cNvSpPr/>
          <p:nvPr/>
        </p:nvSpPr>
        <p:spPr>
          <a:xfrm>
            <a:off x="5511120" y="5407369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VISIT:</a:t>
            </a:r>
          </a:p>
          <a:p>
            <a:pPr algn="ctr"/>
            <a:r>
              <a:rPr lang="en-US" sz="1400" dirty="0"/>
              <a:t>3.5.21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D9763C-646C-468E-8992-81B221D3D9CE}"/>
              </a:ext>
            </a:extLst>
          </p:cNvPr>
          <p:cNvSpPr txBox="1"/>
          <p:nvPr/>
        </p:nvSpPr>
        <p:spPr>
          <a:xfrm>
            <a:off x="1199745" y="554775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223AF90-5274-4A89-B54F-EDC6BD951E98}"/>
              </a:ext>
            </a:extLst>
          </p:cNvPr>
          <p:cNvSpPr/>
          <p:nvPr/>
        </p:nvSpPr>
        <p:spPr>
          <a:xfrm>
            <a:off x="8368796" y="5407369"/>
            <a:ext cx="1278136" cy="8012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VIEW PAYMENT RECORD</a:t>
            </a:r>
          </a:p>
        </p:txBody>
      </p:sp>
    </p:spTree>
    <p:extLst>
      <p:ext uri="{BB962C8B-B14F-4D97-AF65-F5344CB8AC3E}">
        <p14:creationId xmlns:p14="http://schemas.microsoft.com/office/powerpoint/2010/main" val="22732452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Send to Patient payment with autocomplete filled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Payment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37674" y="2970201"/>
            <a:ext cx="1097370" cy="413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PAID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81166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BOBBY DEOL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8378490" y="2952751"/>
            <a:ext cx="1097370" cy="41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DUE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394078" y="2982822"/>
            <a:ext cx="1200150" cy="38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COST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74696" y="3831070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9680927" y="3742063"/>
            <a:ext cx="1003635" cy="721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RECORD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10E24-4350-4325-8286-59D37F4300F6}"/>
              </a:ext>
            </a:extLst>
          </p:cNvPr>
          <p:cNvSpPr txBox="1"/>
          <p:nvPr/>
        </p:nvSpPr>
        <p:spPr>
          <a:xfrm>
            <a:off x="1755707" y="3553316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3CA0AE-FA63-468C-870F-15B07944473D}"/>
              </a:ext>
            </a:extLst>
          </p:cNvPr>
          <p:cNvSpPr txBox="1"/>
          <p:nvPr/>
        </p:nvSpPr>
        <p:spPr>
          <a:xfrm>
            <a:off x="5419725" y="3955018"/>
            <a:ext cx="42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143,000                117,000             26,000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48250E-D1CE-441C-A881-6E2D3B79118D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E503CA-1631-4D47-B35F-E4B0099A00A7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BY</a:t>
            </a:r>
            <a:r>
              <a:rPr lang="en-US" b="1" dirty="0">
                <a:solidFill>
                  <a:schemeClr val="tx1"/>
                </a:solidFill>
              </a:rPr>
              <a:t>:  PATIENT NAME            DATE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ABA108-60F0-4C5B-B6C0-404FD208DA23}"/>
              </a:ext>
            </a:extLst>
          </p:cNvPr>
          <p:cNvSpPr/>
          <p:nvPr/>
        </p:nvSpPr>
        <p:spPr>
          <a:xfrm>
            <a:off x="6910513" y="2250938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1A91BF-16D7-44B7-B892-D95C29AE8A81}"/>
              </a:ext>
            </a:extLst>
          </p:cNvPr>
          <p:cNvSpPr/>
          <p:nvPr/>
        </p:nvSpPr>
        <p:spPr>
          <a:xfrm>
            <a:off x="8035044" y="2281362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70BC558E-DF6E-48C5-9EEC-DEB59B09B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1243" y="2169798"/>
            <a:ext cx="467306" cy="4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097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If “view record” is pressed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Payment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37674" y="2970201"/>
            <a:ext cx="1097370" cy="413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PAID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81166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BOBBY DEOL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8378490" y="2952751"/>
            <a:ext cx="1097370" cy="41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DUE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394078" y="2982822"/>
            <a:ext cx="1200150" cy="38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COST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74696" y="3831070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9680927" y="3742063"/>
            <a:ext cx="1003635" cy="7213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VIEW RECORD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10E24-4350-4325-8286-59D37F4300F6}"/>
              </a:ext>
            </a:extLst>
          </p:cNvPr>
          <p:cNvSpPr txBox="1"/>
          <p:nvPr/>
        </p:nvSpPr>
        <p:spPr>
          <a:xfrm>
            <a:off x="1755707" y="3553316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3CA0AE-FA63-468C-870F-15B07944473D}"/>
              </a:ext>
            </a:extLst>
          </p:cNvPr>
          <p:cNvSpPr txBox="1"/>
          <p:nvPr/>
        </p:nvSpPr>
        <p:spPr>
          <a:xfrm>
            <a:off x="5419725" y="3955018"/>
            <a:ext cx="42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143,000                117,000             26,000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48250E-D1CE-441C-A881-6E2D3B79118D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E503CA-1631-4D47-B35F-E4B0099A00A7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BY</a:t>
            </a:r>
            <a:r>
              <a:rPr lang="en-US" b="1" dirty="0">
                <a:solidFill>
                  <a:schemeClr val="tx1"/>
                </a:solidFill>
              </a:rPr>
              <a:t>:  PATIENT NAME            DATE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ABA108-60F0-4C5B-B6C0-404FD208DA23}"/>
              </a:ext>
            </a:extLst>
          </p:cNvPr>
          <p:cNvSpPr/>
          <p:nvPr/>
        </p:nvSpPr>
        <p:spPr>
          <a:xfrm>
            <a:off x="6910513" y="2250938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1A91BF-16D7-44B7-B892-D95C29AE8A81}"/>
              </a:ext>
            </a:extLst>
          </p:cNvPr>
          <p:cNvSpPr/>
          <p:nvPr/>
        </p:nvSpPr>
        <p:spPr>
          <a:xfrm>
            <a:off x="8035044" y="2281362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70BC558E-DF6E-48C5-9EEC-DEB59B09B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1243" y="2169798"/>
            <a:ext cx="467306" cy="4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2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133-4E75-4813-8073-D16C1408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0150"/>
            <a:ext cx="10515600" cy="1325563"/>
          </a:xfrm>
        </p:spPr>
        <p:txBody>
          <a:bodyPr/>
          <a:lstStyle/>
          <a:p>
            <a:r>
              <a:rPr lang="en-US" dirty="0"/>
              <a:t>Log In Screen (With New Account)</a:t>
            </a:r>
          </a:p>
        </p:txBody>
      </p:sp>
    </p:spTree>
    <p:extLst>
      <p:ext uri="{BB962C8B-B14F-4D97-AF65-F5344CB8AC3E}">
        <p14:creationId xmlns:p14="http://schemas.microsoft.com/office/powerpoint/2010/main" val="38767628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Send back to treatment record 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690687" y="3033078"/>
            <a:ext cx="1947863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4854793" y="3015164"/>
            <a:ext cx="2052640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DONE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8095881" y="2322956"/>
            <a:ext cx="3219257" cy="370561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NEXT VISIT SCHEDULED ON</a:t>
            </a:r>
            <a:r>
              <a:rPr lang="en-US" dirty="0"/>
              <a:t>: </a:t>
            </a:r>
            <a:r>
              <a:rPr lang="en-US" sz="2000" dirty="0"/>
              <a:t>24.06.2023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1D3A4-F689-4DC3-BABD-92317A142F2D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5F45BA-5205-47FA-8C2D-6F9F5D2C9B93}"/>
              </a:ext>
            </a:extLst>
          </p:cNvPr>
          <p:cNvSpPr/>
          <p:nvPr/>
        </p:nvSpPr>
        <p:spPr>
          <a:xfrm>
            <a:off x="8258180" y="3015165"/>
            <a:ext cx="1947864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1490F-D7BE-4D90-AE2F-1263406E56D3}"/>
              </a:ext>
            </a:extLst>
          </p:cNvPr>
          <p:cNvSpPr txBox="1"/>
          <p:nvPr/>
        </p:nvSpPr>
        <p:spPr>
          <a:xfrm>
            <a:off x="1800224" y="3753668"/>
            <a:ext cx="1728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21.06.2020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20.05.2020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CDF4B-9EE8-45C7-BB2E-2E5C0023CEF7}"/>
              </a:ext>
            </a:extLst>
          </p:cNvPr>
          <p:cNvSpPr txBox="1"/>
          <p:nvPr/>
        </p:nvSpPr>
        <p:spPr>
          <a:xfrm>
            <a:off x="4052889" y="3772352"/>
            <a:ext cx="374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Canal Treatment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Root Canal Treatment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Filling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Scaling and Polishing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BA324A-9876-49A8-827F-836D9CF40178}"/>
              </a:ext>
            </a:extLst>
          </p:cNvPr>
          <p:cNvCxnSpPr>
            <a:cxnSpLocks/>
          </p:cNvCxnSpPr>
          <p:nvPr/>
        </p:nvCxnSpPr>
        <p:spPr>
          <a:xfrm>
            <a:off x="6756124" y="380308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43486-35E8-4ACC-8508-71F3A9B968C0}"/>
              </a:ext>
            </a:extLst>
          </p:cNvPr>
          <p:cNvCxnSpPr>
            <a:cxnSpLocks/>
          </p:cNvCxnSpPr>
          <p:nvPr/>
        </p:nvCxnSpPr>
        <p:spPr>
          <a:xfrm>
            <a:off x="6460849" y="403545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B22D2A-6D31-44D8-A787-DD515D7D379C}"/>
              </a:ext>
            </a:extLst>
          </p:cNvPr>
          <p:cNvSpPr txBox="1"/>
          <p:nvPr/>
        </p:nvSpPr>
        <p:spPr>
          <a:xfrm>
            <a:off x="6754864" y="3743325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D1A92-9ADB-420F-9249-E35C1A4B76CD}"/>
              </a:ext>
            </a:extLst>
          </p:cNvPr>
          <p:cNvCxnSpPr>
            <a:cxnSpLocks/>
          </p:cNvCxnSpPr>
          <p:nvPr/>
        </p:nvCxnSpPr>
        <p:spPr>
          <a:xfrm>
            <a:off x="7279999" y="4660039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F12FB5-0927-49AA-BED0-CCD372B9CE00}"/>
              </a:ext>
            </a:extLst>
          </p:cNvPr>
          <p:cNvCxnSpPr>
            <a:cxnSpLocks/>
          </p:cNvCxnSpPr>
          <p:nvPr/>
        </p:nvCxnSpPr>
        <p:spPr>
          <a:xfrm>
            <a:off x="6984724" y="4892409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A71E81-5904-4C47-90AD-4EF6B4D4528D}"/>
              </a:ext>
            </a:extLst>
          </p:cNvPr>
          <p:cNvSpPr txBox="1"/>
          <p:nvPr/>
        </p:nvSpPr>
        <p:spPr>
          <a:xfrm>
            <a:off x="7278739" y="460027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5A1274-E9CE-40D0-9C1C-B9BACC293B2E}"/>
              </a:ext>
            </a:extLst>
          </p:cNvPr>
          <p:cNvCxnSpPr>
            <a:cxnSpLocks/>
          </p:cNvCxnSpPr>
          <p:nvPr/>
        </p:nvCxnSpPr>
        <p:spPr>
          <a:xfrm>
            <a:off x="5594074" y="5279164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4F23E-0A17-4D31-9118-D5D8469646DB}"/>
              </a:ext>
            </a:extLst>
          </p:cNvPr>
          <p:cNvCxnSpPr>
            <a:cxnSpLocks/>
          </p:cNvCxnSpPr>
          <p:nvPr/>
        </p:nvCxnSpPr>
        <p:spPr>
          <a:xfrm>
            <a:off x="5298799" y="5511534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E3ACD7-7771-4453-9BBF-A54F05743A44}"/>
              </a:ext>
            </a:extLst>
          </p:cNvPr>
          <p:cNvSpPr txBox="1"/>
          <p:nvPr/>
        </p:nvSpPr>
        <p:spPr>
          <a:xfrm>
            <a:off x="5260699" y="517542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BF15C4-12CB-40B2-92FA-5CE3A368F0E8}"/>
              </a:ext>
            </a:extLst>
          </p:cNvPr>
          <p:cNvCxnSpPr>
            <a:cxnSpLocks/>
          </p:cNvCxnSpPr>
          <p:nvPr/>
        </p:nvCxnSpPr>
        <p:spPr>
          <a:xfrm>
            <a:off x="1371600" y="4497343"/>
            <a:ext cx="97762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8E4A8A-B79C-42DE-A149-AD3EB7D69A5A}"/>
              </a:ext>
            </a:extLst>
          </p:cNvPr>
          <p:cNvCxnSpPr>
            <a:cxnSpLocks/>
          </p:cNvCxnSpPr>
          <p:nvPr/>
        </p:nvCxnSpPr>
        <p:spPr>
          <a:xfrm>
            <a:off x="1428750" y="5973718"/>
            <a:ext cx="97572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9FD28E-F54B-47AC-A40D-16035EF9069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67D55E-D68B-4FBB-A90F-75CDB6A53668}"/>
              </a:ext>
            </a:extLst>
          </p:cNvPr>
          <p:cNvSpPr txBox="1"/>
          <p:nvPr/>
        </p:nvSpPr>
        <p:spPr>
          <a:xfrm>
            <a:off x="8143875" y="3744268"/>
            <a:ext cx="267652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made: 7,000</a:t>
            </a:r>
          </a:p>
          <a:p>
            <a:r>
              <a:rPr lang="en-US" dirty="0"/>
              <a:t>Due: 2,500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Payment made: 3,000</a:t>
            </a:r>
          </a:p>
          <a:p>
            <a:r>
              <a:rPr lang="en-US" dirty="0"/>
              <a:t>Due: 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Payment made: 3,000</a:t>
            </a:r>
          </a:p>
        </p:txBody>
      </p:sp>
    </p:spTree>
    <p:extLst>
      <p:ext uri="{BB962C8B-B14F-4D97-AF65-F5344CB8AC3E}">
        <p14:creationId xmlns:p14="http://schemas.microsoft.com/office/powerpoint/2010/main" val="10253426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A2A7-4FD5-4B58-8373-2712F41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17250378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Clicking Patient Payment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2293268" y="2750781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Write Prescription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2A0A1A-908E-4605-9FF2-2AB6BB1865E8}"/>
              </a:ext>
            </a:extLst>
          </p:cNvPr>
          <p:cNvSpPr/>
          <p:nvPr/>
        </p:nvSpPr>
        <p:spPr>
          <a:xfrm>
            <a:off x="5073439" y="2749194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Patient Records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689C90-DE7B-4C6F-B584-BE94C16802B0}"/>
              </a:ext>
            </a:extLst>
          </p:cNvPr>
          <p:cNvSpPr/>
          <p:nvPr/>
        </p:nvSpPr>
        <p:spPr>
          <a:xfrm>
            <a:off x="7905944" y="2746342"/>
            <a:ext cx="2190750" cy="1900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22438885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Patient payment (Sorted by date)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Payment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65654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37674" y="2970201"/>
            <a:ext cx="1097370" cy="413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PAID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81166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BY</a:t>
            </a:r>
            <a:r>
              <a:rPr lang="en-US" b="1" dirty="0">
                <a:solidFill>
                  <a:schemeClr val="tx1"/>
                </a:solidFill>
              </a:rPr>
              <a:t>:  PATIENT NAME           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8378490" y="2952751"/>
            <a:ext cx="1097370" cy="41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DUE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394078" y="2982822"/>
            <a:ext cx="1200150" cy="38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COST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952677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9680927" y="3742063"/>
            <a:ext cx="1003635" cy="721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RECORD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10E24-4350-4325-8286-59D37F4300F6}"/>
              </a:ext>
            </a:extLst>
          </p:cNvPr>
          <p:cNvSpPr txBox="1"/>
          <p:nvPr/>
        </p:nvSpPr>
        <p:spPr>
          <a:xfrm>
            <a:off x="1755707" y="5029691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7B04F-D026-4CAA-AE5B-14A036088B82}"/>
              </a:ext>
            </a:extLst>
          </p:cNvPr>
          <p:cNvSpPr txBox="1"/>
          <p:nvPr/>
        </p:nvSpPr>
        <p:spPr>
          <a:xfrm>
            <a:off x="1243501" y="5227276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2.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C81B48-287B-43A8-BBF8-16157730F63F}"/>
              </a:ext>
            </a:extLst>
          </p:cNvPr>
          <p:cNvCxnSpPr>
            <a:cxnSpLocks/>
          </p:cNvCxnSpPr>
          <p:nvPr/>
        </p:nvCxnSpPr>
        <p:spPr>
          <a:xfrm>
            <a:off x="1917958" y="62785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EBB9C70-FA40-47B8-B16E-BB7DC881D9F8}"/>
              </a:ext>
            </a:extLst>
          </p:cNvPr>
          <p:cNvSpPr/>
          <p:nvPr/>
        </p:nvSpPr>
        <p:spPr>
          <a:xfrm>
            <a:off x="9680927" y="5142536"/>
            <a:ext cx="1003635" cy="721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RECORD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FD6B6-1EF9-4B5C-A08F-79C450819AD5}"/>
              </a:ext>
            </a:extLst>
          </p:cNvPr>
          <p:cNvSpPr txBox="1"/>
          <p:nvPr/>
        </p:nvSpPr>
        <p:spPr>
          <a:xfrm>
            <a:off x="5419725" y="378535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23,000                   17,000               5,000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3CA0AE-FA63-468C-870F-15B07944473D}"/>
              </a:ext>
            </a:extLst>
          </p:cNvPr>
          <p:cNvSpPr txBox="1"/>
          <p:nvPr/>
        </p:nvSpPr>
        <p:spPr>
          <a:xfrm>
            <a:off x="5419725" y="5431393"/>
            <a:ext cx="42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143,000                117,000             26,000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661E23-16CE-41E2-9DAE-0533560A4067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72FA96-D007-4A70-BF76-BFC5092D3914}"/>
              </a:ext>
            </a:extLst>
          </p:cNvPr>
          <p:cNvSpPr/>
          <p:nvPr/>
        </p:nvSpPr>
        <p:spPr>
          <a:xfrm>
            <a:off x="6910513" y="2250938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0BDD28-3CC5-4F89-AFF7-7AA228113C28}"/>
              </a:ext>
            </a:extLst>
          </p:cNvPr>
          <p:cNvSpPr/>
          <p:nvPr/>
        </p:nvSpPr>
        <p:spPr>
          <a:xfrm>
            <a:off x="8063732" y="2281362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720D8CC-AC3F-46FB-86F4-D164570CD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1243" y="2169798"/>
            <a:ext cx="467306" cy="4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9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Patient payment (If view payment record is pressed)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Payment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65654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37674" y="2970201"/>
            <a:ext cx="1097370" cy="413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PAID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81166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8378490" y="2952751"/>
            <a:ext cx="1097370" cy="41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DUE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394078" y="2982822"/>
            <a:ext cx="1200150" cy="38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COST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952677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9680927" y="3742063"/>
            <a:ext cx="1003635" cy="721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RECORD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10E24-4350-4325-8286-59D37F4300F6}"/>
              </a:ext>
            </a:extLst>
          </p:cNvPr>
          <p:cNvSpPr txBox="1"/>
          <p:nvPr/>
        </p:nvSpPr>
        <p:spPr>
          <a:xfrm>
            <a:off x="1755707" y="5029691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7B04F-D026-4CAA-AE5B-14A036088B82}"/>
              </a:ext>
            </a:extLst>
          </p:cNvPr>
          <p:cNvSpPr txBox="1"/>
          <p:nvPr/>
        </p:nvSpPr>
        <p:spPr>
          <a:xfrm>
            <a:off x="1243501" y="5227276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2.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C81B48-287B-43A8-BBF8-16157730F63F}"/>
              </a:ext>
            </a:extLst>
          </p:cNvPr>
          <p:cNvCxnSpPr>
            <a:cxnSpLocks/>
          </p:cNvCxnSpPr>
          <p:nvPr/>
        </p:nvCxnSpPr>
        <p:spPr>
          <a:xfrm>
            <a:off x="1917958" y="62785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EBB9C70-FA40-47B8-B16E-BB7DC881D9F8}"/>
              </a:ext>
            </a:extLst>
          </p:cNvPr>
          <p:cNvSpPr/>
          <p:nvPr/>
        </p:nvSpPr>
        <p:spPr>
          <a:xfrm>
            <a:off x="9680927" y="5142536"/>
            <a:ext cx="1003635" cy="7213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VIEW RECORD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FD6B6-1EF9-4B5C-A08F-79C450819AD5}"/>
              </a:ext>
            </a:extLst>
          </p:cNvPr>
          <p:cNvSpPr txBox="1"/>
          <p:nvPr/>
        </p:nvSpPr>
        <p:spPr>
          <a:xfrm>
            <a:off x="5419725" y="378535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23,000                   17,000               5,000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3CA0AE-FA63-468C-870F-15B07944473D}"/>
              </a:ext>
            </a:extLst>
          </p:cNvPr>
          <p:cNvSpPr txBox="1"/>
          <p:nvPr/>
        </p:nvSpPr>
        <p:spPr>
          <a:xfrm>
            <a:off x="5419725" y="5431393"/>
            <a:ext cx="42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143,000                117,000             26,000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48250E-D1CE-441C-A881-6E2D3B79118D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E503CA-1631-4D47-B35F-E4B0099A00A7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BY</a:t>
            </a:r>
            <a:r>
              <a:rPr lang="en-US" b="1" dirty="0">
                <a:solidFill>
                  <a:schemeClr val="tx1"/>
                </a:solidFill>
              </a:rPr>
              <a:t>:  PATIENT NAME            DATE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ABA108-60F0-4C5B-B6C0-404FD208DA23}"/>
              </a:ext>
            </a:extLst>
          </p:cNvPr>
          <p:cNvSpPr/>
          <p:nvPr/>
        </p:nvSpPr>
        <p:spPr>
          <a:xfrm>
            <a:off x="6910513" y="2250938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1A91BF-16D7-44B7-B892-D95C29AE8A81}"/>
              </a:ext>
            </a:extLst>
          </p:cNvPr>
          <p:cNvSpPr/>
          <p:nvPr/>
        </p:nvSpPr>
        <p:spPr>
          <a:xfrm>
            <a:off x="8035044" y="2281362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70BC558E-DF6E-48C5-9EEC-DEB59B09B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1243" y="2169798"/>
            <a:ext cx="467306" cy="4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357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Send to View treatment record 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Payment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690687" y="3033078"/>
            <a:ext cx="1947863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4854793" y="3015164"/>
            <a:ext cx="2052640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DONE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8095881" y="2322956"/>
            <a:ext cx="3219257" cy="370561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NEXT VISIT SCHEDULED ON</a:t>
            </a:r>
            <a:r>
              <a:rPr lang="en-US" dirty="0"/>
              <a:t>: </a:t>
            </a:r>
            <a:r>
              <a:rPr lang="en-US" sz="2000" dirty="0"/>
              <a:t>24.06.2023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1D3A4-F689-4DC3-BABD-92317A142F2D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BOBBY DEOL</a:t>
            </a:r>
          </a:p>
          <a:p>
            <a:r>
              <a:rPr lang="en-US" sz="1600" dirty="0"/>
              <a:t>PATIENT AGE: 47</a:t>
            </a:r>
          </a:p>
          <a:p>
            <a:r>
              <a:rPr lang="en-US" sz="1600" dirty="0"/>
              <a:t>PATIENT ID: 2021-5333-0023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5F45BA-5205-47FA-8C2D-6F9F5D2C9B93}"/>
              </a:ext>
            </a:extLst>
          </p:cNvPr>
          <p:cNvSpPr/>
          <p:nvPr/>
        </p:nvSpPr>
        <p:spPr>
          <a:xfrm>
            <a:off x="8258180" y="3015165"/>
            <a:ext cx="1947864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1490F-D7BE-4D90-AE2F-1263406E56D3}"/>
              </a:ext>
            </a:extLst>
          </p:cNvPr>
          <p:cNvSpPr txBox="1"/>
          <p:nvPr/>
        </p:nvSpPr>
        <p:spPr>
          <a:xfrm>
            <a:off x="1800224" y="3753668"/>
            <a:ext cx="1728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21.06.2020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20.05.2020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CDF4B-9EE8-45C7-BB2E-2E5C0023CEF7}"/>
              </a:ext>
            </a:extLst>
          </p:cNvPr>
          <p:cNvSpPr txBox="1"/>
          <p:nvPr/>
        </p:nvSpPr>
        <p:spPr>
          <a:xfrm>
            <a:off x="4052889" y="3772352"/>
            <a:ext cx="374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Canal Treatment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Root Canal Treatment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Filling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Scaling and Polishing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BA324A-9876-49A8-827F-836D9CF40178}"/>
              </a:ext>
            </a:extLst>
          </p:cNvPr>
          <p:cNvCxnSpPr>
            <a:cxnSpLocks/>
          </p:cNvCxnSpPr>
          <p:nvPr/>
        </p:nvCxnSpPr>
        <p:spPr>
          <a:xfrm>
            <a:off x="6756124" y="380308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43486-35E8-4ACC-8508-71F3A9B968C0}"/>
              </a:ext>
            </a:extLst>
          </p:cNvPr>
          <p:cNvCxnSpPr>
            <a:cxnSpLocks/>
          </p:cNvCxnSpPr>
          <p:nvPr/>
        </p:nvCxnSpPr>
        <p:spPr>
          <a:xfrm>
            <a:off x="6460849" y="403545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B22D2A-6D31-44D8-A787-DD515D7D379C}"/>
              </a:ext>
            </a:extLst>
          </p:cNvPr>
          <p:cNvSpPr txBox="1"/>
          <p:nvPr/>
        </p:nvSpPr>
        <p:spPr>
          <a:xfrm>
            <a:off x="6754864" y="3743325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D1A92-9ADB-420F-9249-E35C1A4B76CD}"/>
              </a:ext>
            </a:extLst>
          </p:cNvPr>
          <p:cNvCxnSpPr>
            <a:cxnSpLocks/>
          </p:cNvCxnSpPr>
          <p:nvPr/>
        </p:nvCxnSpPr>
        <p:spPr>
          <a:xfrm>
            <a:off x="7279999" y="4660039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F12FB5-0927-49AA-BED0-CCD372B9CE00}"/>
              </a:ext>
            </a:extLst>
          </p:cNvPr>
          <p:cNvCxnSpPr>
            <a:cxnSpLocks/>
          </p:cNvCxnSpPr>
          <p:nvPr/>
        </p:nvCxnSpPr>
        <p:spPr>
          <a:xfrm>
            <a:off x="6984724" y="4892409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A71E81-5904-4C47-90AD-4EF6B4D4528D}"/>
              </a:ext>
            </a:extLst>
          </p:cNvPr>
          <p:cNvSpPr txBox="1"/>
          <p:nvPr/>
        </p:nvSpPr>
        <p:spPr>
          <a:xfrm>
            <a:off x="7278739" y="460027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5A1274-E9CE-40D0-9C1C-B9BACC293B2E}"/>
              </a:ext>
            </a:extLst>
          </p:cNvPr>
          <p:cNvCxnSpPr>
            <a:cxnSpLocks/>
          </p:cNvCxnSpPr>
          <p:nvPr/>
        </p:nvCxnSpPr>
        <p:spPr>
          <a:xfrm>
            <a:off x="5594074" y="5279164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4F23E-0A17-4D31-9118-D5D8469646DB}"/>
              </a:ext>
            </a:extLst>
          </p:cNvPr>
          <p:cNvCxnSpPr>
            <a:cxnSpLocks/>
          </p:cNvCxnSpPr>
          <p:nvPr/>
        </p:nvCxnSpPr>
        <p:spPr>
          <a:xfrm>
            <a:off x="5298799" y="5511534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E3ACD7-7771-4453-9BBF-A54F05743A44}"/>
              </a:ext>
            </a:extLst>
          </p:cNvPr>
          <p:cNvSpPr txBox="1"/>
          <p:nvPr/>
        </p:nvSpPr>
        <p:spPr>
          <a:xfrm>
            <a:off x="5260699" y="517542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BF15C4-12CB-40B2-92FA-5CE3A368F0E8}"/>
              </a:ext>
            </a:extLst>
          </p:cNvPr>
          <p:cNvCxnSpPr>
            <a:cxnSpLocks/>
          </p:cNvCxnSpPr>
          <p:nvPr/>
        </p:nvCxnSpPr>
        <p:spPr>
          <a:xfrm>
            <a:off x="1371600" y="4497343"/>
            <a:ext cx="97762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8E4A8A-B79C-42DE-A149-AD3EB7D69A5A}"/>
              </a:ext>
            </a:extLst>
          </p:cNvPr>
          <p:cNvCxnSpPr>
            <a:cxnSpLocks/>
          </p:cNvCxnSpPr>
          <p:nvPr/>
        </p:nvCxnSpPr>
        <p:spPr>
          <a:xfrm>
            <a:off x="1428750" y="5973718"/>
            <a:ext cx="97572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9FD28E-F54B-47AC-A40D-16035EF9069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67D55E-D68B-4FBB-A90F-75CDB6A53668}"/>
              </a:ext>
            </a:extLst>
          </p:cNvPr>
          <p:cNvSpPr txBox="1"/>
          <p:nvPr/>
        </p:nvSpPr>
        <p:spPr>
          <a:xfrm>
            <a:off x="8143875" y="3744268"/>
            <a:ext cx="267652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made: 7,000</a:t>
            </a:r>
          </a:p>
          <a:p>
            <a:r>
              <a:rPr lang="en-US" dirty="0"/>
              <a:t>Due: 2,500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Payment made: 3,000</a:t>
            </a:r>
          </a:p>
          <a:p>
            <a:r>
              <a:rPr lang="en-US" dirty="0"/>
              <a:t>Due: 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Payment made: 3,000</a:t>
            </a:r>
          </a:p>
        </p:txBody>
      </p:sp>
    </p:spTree>
    <p:extLst>
      <p:ext uri="{BB962C8B-B14F-4D97-AF65-F5344CB8AC3E}">
        <p14:creationId xmlns:p14="http://schemas.microsoft.com/office/powerpoint/2010/main" val="38191216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133-4E75-4813-8073-D16C1408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0150"/>
            <a:ext cx="10515600" cy="1325563"/>
          </a:xfrm>
        </p:spPr>
        <p:txBody>
          <a:bodyPr/>
          <a:lstStyle/>
          <a:p>
            <a:r>
              <a:rPr lang="en-US" dirty="0"/>
              <a:t>Log In Screen (After Updating Account)</a:t>
            </a:r>
          </a:p>
        </p:txBody>
      </p:sp>
    </p:spTree>
    <p:extLst>
      <p:ext uri="{BB962C8B-B14F-4D97-AF65-F5344CB8AC3E}">
        <p14:creationId xmlns:p14="http://schemas.microsoft.com/office/powerpoint/2010/main" val="17429749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(without Prompt)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9C0EAF-6AD5-405E-9C22-343BCF08EA5A}"/>
              </a:ext>
            </a:extLst>
          </p:cNvPr>
          <p:cNvSpPr/>
          <p:nvPr/>
        </p:nvSpPr>
        <p:spPr>
          <a:xfrm>
            <a:off x="4162425" y="2257425"/>
            <a:ext cx="3762375" cy="3057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80FCB-1D4A-4512-86B9-A2CBBD9C797E}"/>
              </a:ext>
            </a:extLst>
          </p:cNvPr>
          <p:cNvSpPr txBox="1"/>
          <p:nvPr/>
        </p:nvSpPr>
        <p:spPr>
          <a:xfrm>
            <a:off x="4793601" y="2339976"/>
            <a:ext cx="30413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LOGIN OPTIONS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USING YOUR PHONE NUMBER</a:t>
            </a:r>
          </a:p>
          <a:p>
            <a:pPr>
              <a:lnSpc>
                <a:spcPct val="250000"/>
              </a:lnSpc>
            </a:pPr>
            <a:r>
              <a:rPr lang="en-US" dirty="0"/>
              <a:t>USING YOUR EMAIL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9E95B8-07CD-4559-A2F1-3B8DFD94A709}"/>
              </a:ext>
            </a:extLst>
          </p:cNvPr>
          <p:cNvSpPr/>
          <p:nvPr/>
        </p:nvSpPr>
        <p:spPr>
          <a:xfrm>
            <a:off x="4922041" y="4582573"/>
            <a:ext cx="2243141" cy="5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CONTINUE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D525-4E6D-4F99-A2A7-9B70087BA0C8}"/>
              </a:ext>
            </a:extLst>
          </p:cNvPr>
          <p:cNvSpPr/>
          <p:nvPr/>
        </p:nvSpPr>
        <p:spPr>
          <a:xfrm>
            <a:off x="4355449" y="297170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10CA82-522A-441E-80C9-7E8AF3CE9E07}"/>
              </a:ext>
            </a:extLst>
          </p:cNvPr>
          <p:cNvSpPr/>
          <p:nvPr/>
        </p:nvSpPr>
        <p:spPr>
          <a:xfrm>
            <a:off x="4349114" y="3588544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34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(If login using phone number)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9C0EAF-6AD5-405E-9C22-343BCF08EA5A}"/>
              </a:ext>
            </a:extLst>
          </p:cNvPr>
          <p:cNvSpPr/>
          <p:nvPr/>
        </p:nvSpPr>
        <p:spPr>
          <a:xfrm>
            <a:off x="4162425" y="2257425"/>
            <a:ext cx="3762375" cy="3057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80FCB-1D4A-4512-86B9-A2CBBD9C797E}"/>
              </a:ext>
            </a:extLst>
          </p:cNvPr>
          <p:cNvSpPr txBox="1"/>
          <p:nvPr/>
        </p:nvSpPr>
        <p:spPr>
          <a:xfrm>
            <a:off x="4793601" y="2339976"/>
            <a:ext cx="30413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LOGIN OPTIONS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USING YOUR PHONE NUMBER</a:t>
            </a:r>
          </a:p>
          <a:p>
            <a:pPr>
              <a:lnSpc>
                <a:spcPct val="250000"/>
              </a:lnSpc>
            </a:pPr>
            <a:r>
              <a:rPr lang="en-US" dirty="0"/>
              <a:t>USING YOUR EMAIL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9E95B8-07CD-4559-A2F1-3B8DFD94A709}"/>
              </a:ext>
            </a:extLst>
          </p:cNvPr>
          <p:cNvSpPr/>
          <p:nvPr/>
        </p:nvSpPr>
        <p:spPr>
          <a:xfrm>
            <a:off x="4922041" y="4582573"/>
            <a:ext cx="2243141" cy="5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CONTINUE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D525-4E6D-4F99-A2A7-9B70087BA0C8}"/>
              </a:ext>
            </a:extLst>
          </p:cNvPr>
          <p:cNvSpPr/>
          <p:nvPr/>
        </p:nvSpPr>
        <p:spPr>
          <a:xfrm>
            <a:off x="4355449" y="297170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10CA82-522A-441E-80C9-7E8AF3CE9E07}"/>
              </a:ext>
            </a:extLst>
          </p:cNvPr>
          <p:cNvSpPr/>
          <p:nvPr/>
        </p:nvSpPr>
        <p:spPr>
          <a:xfrm>
            <a:off x="4349114" y="3588544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1BD3881F-AA73-4E82-AFDA-EC468C3F1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9114" y="2957513"/>
            <a:ext cx="393827" cy="3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8038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(after clicking verify using OTP)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35EC34-D4A5-4551-808A-D2088CC3F214}"/>
              </a:ext>
            </a:extLst>
          </p:cNvPr>
          <p:cNvSpPr/>
          <p:nvPr/>
        </p:nvSpPr>
        <p:spPr>
          <a:xfrm>
            <a:off x="4162425" y="2257425"/>
            <a:ext cx="3762375" cy="3057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FC13FB-3922-4E1A-9F04-ED626028A13F}"/>
              </a:ext>
            </a:extLst>
          </p:cNvPr>
          <p:cNvSpPr txBox="1"/>
          <p:nvPr/>
        </p:nvSpPr>
        <p:spPr>
          <a:xfrm>
            <a:off x="4480644" y="2235200"/>
            <a:ext cx="30413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LOGIN USING OTP</a:t>
            </a:r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AN OTP NUMBER WAS SENT TO: +8801XXXXXXXX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009C2E-90FA-47B8-A517-75D4455E3CFF}"/>
              </a:ext>
            </a:extLst>
          </p:cNvPr>
          <p:cNvSpPr/>
          <p:nvPr/>
        </p:nvSpPr>
        <p:spPr>
          <a:xfrm>
            <a:off x="4305300" y="4529009"/>
            <a:ext cx="3514725" cy="5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ENTER OTP AND CONTINUE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7963A-E77E-4E6A-87D9-9C8FB9F938AF}"/>
              </a:ext>
            </a:extLst>
          </p:cNvPr>
          <p:cNvSpPr/>
          <p:nvPr/>
        </p:nvSpPr>
        <p:spPr>
          <a:xfrm>
            <a:off x="5101218" y="3872577"/>
            <a:ext cx="1800225" cy="3667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(without Prompt)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35EC34-D4A5-4551-808A-D2088CC3F214}"/>
              </a:ext>
            </a:extLst>
          </p:cNvPr>
          <p:cNvSpPr/>
          <p:nvPr/>
        </p:nvSpPr>
        <p:spPr>
          <a:xfrm>
            <a:off x="4162425" y="2257425"/>
            <a:ext cx="3762375" cy="3057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FC13FB-3922-4E1A-9F04-ED626028A13F}"/>
              </a:ext>
            </a:extLst>
          </p:cNvPr>
          <p:cNvSpPr txBox="1"/>
          <p:nvPr/>
        </p:nvSpPr>
        <p:spPr>
          <a:xfrm>
            <a:off x="4575312" y="2235200"/>
            <a:ext cx="304137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SETUP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ENTER YOUR PHONE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740809-B464-42F8-BBDA-A9FC54EBDF54}"/>
              </a:ext>
            </a:extLst>
          </p:cNvPr>
          <p:cNvSpPr/>
          <p:nvPr/>
        </p:nvSpPr>
        <p:spPr>
          <a:xfrm>
            <a:off x="4477247" y="3138381"/>
            <a:ext cx="3041375" cy="3858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009C2E-90FA-47B8-A517-75D4455E3CFF}"/>
              </a:ext>
            </a:extLst>
          </p:cNvPr>
          <p:cNvSpPr/>
          <p:nvPr/>
        </p:nvSpPr>
        <p:spPr>
          <a:xfrm>
            <a:off x="4876363" y="3709879"/>
            <a:ext cx="2243141" cy="5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VERIFY USING OTP</a:t>
            </a:r>
          </a:p>
        </p:txBody>
      </p:sp>
    </p:spTree>
    <p:extLst>
      <p:ext uri="{BB962C8B-B14F-4D97-AF65-F5344CB8AC3E}">
        <p14:creationId xmlns:p14="http://schemas.microsoft.com/office/powerpoint/2010/main" val="2742053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(with password Prompt)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5B1A05-C0D7-4110-80E7-E3B3510F86E1}"/>
              </a:ext>
            </a:extLst>
          </p:cNvPr>
          <p:cNvSpPr/>
          <p:nvPr/>
        </p:nvSpPr>
        <p:spPr>
          <a:xfrm>
            <a:off x="4162425" y="2257425"/>
            <a:ext cx="3762375" cy="3057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63BEF-CCBD-4A46-9AC0-BE5DD149D1F1}"/>
              </a:ext>
            </a:extLst>
          </p:cNvPr>
          <p:cNvSpPr txBox="1"/>
          <p:nvPr/>
        </p:nvSpPr>
        <p:spPr>
          <a:xfrm>
            <a:off x="4793601" y="2339976"/>
            <a:ext cx="30413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LOGIN OPTIONS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USING YOUR PHONE NUMBER</a:t>
            </a:r>
          </a:p>
          <a:p>
            <a:pPr>
              <a:lnSpc>
                <a:spcPct val="250000"/>
              </a:lnSpc>
            </a:pPr>
            <a:r>
              <a:rPr lang="en-US" dirty="0"/>
              <a:t>USING YOUR EMAIL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1AB32C-44AD-4C18-84AA-38A7D6562AC2}"/>
              </a:ext>
            </a:extLst>
          </p:cNvPr>
          <p:cNvSpPr/>
          <p:nvPr/>
        </p:nvSpPr>
        <p:spPr>
          <a:xfrm>
            <a:off x="4922041" y="4582573"/>
            <a:ext cx="2243141" cy="5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CONTINUE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0890E7-07EE-4A54-8042-3C6686DEC23F}"/>
              </a:ext>
            </a:extLst>
          </p:cNvPr>
          <p:cNvSpPr/>
          <p:nvPr/>
        </p:nvSpPr>
        <p:spPr>
          <a:xfrm>
            <a:off x="4349114" y="3588544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6E3A13F5-7973-4C3F-91F2-81AAA8EFA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34693" y="3588544"/>
            <a:ext cx="393827" cy="393827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8680EFD8-F850-4732-A85E-C006B98EA076}"/>
              </a:ext>
            </a:extLst>
          </p:cNvPr>
          <p:cNvSpPr/>
          <p:nvPr/>
        </p:nvSpPr>
        <p:spPr>
          <a:xfrm>
            <a:off x="4355449" y="297170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333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(after clicking continue)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35EC34-D4A5-4551-808A-D2088CC3F214}"/>
              </a:ext>
            </a:extLst>
          </p:cNvPr>
          <p:cNvSpPr/>
          <p:nvPr/>
        </p:nvSpPr>
        <p:spPr>
          <a:xfrm>
            <a:off x="4162425" y="2257425"/>
            <a:ext cx="3762375" cy="3057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FC13FB-3922-4E1A-9F04-ED626028A13F}"/>
              </a:ext>
            </a:extLst>
          </p:cNvPr>
          <p:cNvSpPr txBox="1"/>
          <p:nvPr/>
        </p:nvSpPr>
        <p:spPr>
          <a:xfrm>
            <a:off x="4480644" y="2235200"/>
            <a:ext cx="30413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LOGIN USING EMAIL</a:t>
            </a:r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EMAIL: Xavier@gmail.com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PASSWORD: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009C2E-90FA-47B8-A517-75D4455E3CFF}"/>
              </a:ext>
            </a:extLst>
          </p:cNvPr>
          <p:cNvSpPr/>
          <p:nvPr/>
        </p:nvSpPr>
        <p:spPr>
          <a:xfrm>
            <a:off x="4305300" y="4529009"/>
            <a:ext cx="3514725" cy="5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ENTER PASSWORD AND CONTINUE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7963A-E77E-4E6A-87D9-9C8FB9F938AF}"/>
              </a:ext>
            </a:extLst>
          </p:cNvPr>
          <p:cNvSpPr/>
          <p:nvPr/>
        </p:nvSpPr>
        <p:spPr>
          <a:xfrm>
            <a:off x="5101218" y="3872577"/>
            <a:ext cx="1800225" cy="3667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21714849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(With successful password)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AF835F0-ACBB-42D4-9458-F7DFBF48DF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51" y="2494114"/>
            <a:ext cx="4339173" cy="24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5469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(auto-updated particulars)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AF835F0-ACBB-42D4-9458-F7DFBF48DF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51" y="2494114"/>
            <a:ext cx="4339173" cy="2431955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49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Logged In </a:t>
            </a:r>
            <a:r>
              <a:rPr lang="en-US" sz="3600" dirty="0"/>
              <a:t>(with mouse over “Write prescription”)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2293268" y="2750781"/>
            <a:ext cx="2190750" cy="1900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2A0A1A-908E-4605-9FF2-2AB6BB1865E8}"/>
              </a:ext>
            </a:extLst>
          </p:cNvPr>
          <p:cNvSpPr/>
          <p:nvPr/>
        </p:nvSpPr>
        <p:spPr>
          <a:xfrm>
            <a:off x="5073439" y="2749194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Records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689C90-DE7B-4C6F-B584-BE94C16802B0}"/>
              </a:ext>
            </a:extLst>
          </p:cNvPr>
          <p:cNvSpPr/>
          <p:nvPr/>
        </p:nvSpPr>
        <p:spPr>
          <a:xfrm>
            <a:off x="7905944" y="2746342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116538725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Logged In </a:t>
            </a:r>
            <a:r>
              <a:rPr lang="en-US" sz="3600" dirty="0"/>
              <a:t>(if I select the “Home” button)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E5CDE43-E689-4C4D-8936-485A7AA335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18"/>
          <a:stretch/>
        </p:blipFill>
        <p:spPr>
          <a:xfrm>
            <a:off x="1594250" y="2948096"/>
            <a:ext cx="9163050" cy="2722560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76E9227-0E34-4B00-916D-A2C5D19FC358}"/>
              </a:ext>
            </a:extLst>
          </p:cNvPr>
          <p:cNvSpPr/>
          <p:nvPr/>
        </p:nvSpPr>
        <p:spPr>
          <a:xfrm>
            <a:off x="1066799" y="5563394"/>
            <a:ext cx="10267950" cy="106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text]</a:t>
            </a:r>
            <a:endParaRPr lang="en-US" dirty="0"/>
          </a:p>
        </p:txBody>
      </p:sp>
      <p:pic>
        <p:nvPicPr>
          <p:cNvPr id="38" name="Picture 37" descr="Logo, icon&#10;&#10;Description automatically generated">
            <a:extLst>
              <a:ext uri="{FF2B5EF4-FFF2-40B4-BE49-F238E27FC236}">
                <a16:creationId xmlns:a16="http://schemas.microsoft.com/office/drawing/2014/main" id="{FE58B000-AB19-40A2-B2E0-698BA69B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84" y="5779294"/>
            <a:ext cx="915006" cy="558743"/>
          </a:xfrm>
          <a:prstGeom prst="rect">
            <a:avLst/>
          </a:prstGeom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781D4700-DFC3-4FC0-A038-9F9F9297D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6" y="5820569"/>
            <a:ext cx="457200" cy="457200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3E2538E-BFC0-477A-B83B-CF884EA35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48" y="5736432"/>
            <a:ext cx="704144" cy="544060"/>
          </a:xfrm>
          <a:prstGeom prst="rect">
            <a:avLst/>
          </a:prstGeom>
        </p:spPr>
      </p:pic>
      <p:pic>
        <p:nvPicPr>
          <p:cNvPr id="41" name="Graphic 40" descr="Marker with solid fill">
            <a:extLst>
              <a:ext uri="{FF2B5EF4-FFF2-40B4-BE49-F238E27FC236}">
                <a16:creationId xmlns:a16="http://schemas.microsoft.com/office/drawing/2014/main" id="{A71877F0-71CC-4107-8AF8-9A39BCE6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4395" y="5746281"/>
            <a:ext cx="605776" cy="605776"/>
          </a:xfrm>
          <a:prstGeom prst="rect">
            <a:avLst/>
          </a:prstGeom>
        </p:spPr>
      </p:pic>
      <p:pic>
        <p:nvPicPr>
          <p:cNvPr id="42" name="Graphic 41" descr="Envelope with solid fill">
            <a:extLst>
              <a:ext uri="{FF2B5EF4-FFF2-40B4-BE49-F238E27FC236}">
                <a16:creationId xmlns:a16="http://schemas.microsoft.com/office/drawing/2014/main" id="{1C072729-A076-40B1-9A50-1A519281F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2935" y="55919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629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E79321-D178-47FC-B6F1-03267EDC8F27}"/>
              </a:ext>
            </a:extLst>
          </p:cNvPr>
          <p:cNvSpPr txBox="1">
            <a:spLocks/>
          </p:cNvSpPr>
          <p:nvPr/>
        </p:nvSpPr>
        <p:spPr>
          <a:xfrm>
            <a:off x="66675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Account Menu for Updated/Complete Account </a:t>
            </a:r>
          </a:p>
          <a:p>
            <a:r>
              <a:rPr lang="en-US" b="1" dirty="0"/>
              <a:t>[Interns and BDS Students]</a:t>
            </a:r>
          </a:p>
        </p:txBody>
      </p:sp>
    </p:spTree>
    <p:extLst>
      <p:ext uri="{BB962C8B-B14F-4D97-AF65-F5344CB8AC3E}">
        <p14:creationId xmlns:p14="http://schemas.microsoft.com/office/powerpoint/2010/main" val="32586636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Account Dropdown menu </a:t>
            </a:r>
            <a:r>
              <a:rPr lang="en-US" sz="4000" dirty="0"/>
              <a:t>(For interns/students)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7562853" y="1551253"/>
            <a:ext cx="3771896" cy="4216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7772400" y="2824525"/>
            <a:ext cx="3543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7682457" y="4194544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FCD355-1B81-42D6-85C8-0462FFF7600C}"/>
              </a:ext>
            </a:extLst>
          </p:cNvPr>
          <p:cNvSpPr/>
          <p:nvPr/>
        </p:nvSpPr>
        <p:spPr>
          <a:xfrm>
            <a:off x="7672388" y="4851504"/>
            <a:ext cx="3552826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66E3B-716A-48D2-AC4F-48EB53AB499D}"/>
              </a:ext>
            </a:extLst>
          </p:cNvPr>
          <p:cNvSpPr txBox="1"/>
          <p:nvPr/>
        </p:nvSpPr>
        <p:spPr>
          <a:xfrm>
            <a:off x="7667624" y="3578356"/>
            <a:ext cx="354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B3D3D"/>
                </a:solidFill>
              </a:rPr>
              <a:t>[BDS STUDENT/INTERN PROFILE]</a:t>
            </a:r>
          </a:p>
        </p:txBody>
      </p:sp>
    </p:spTree>
    <p:extLst>
      <p:ext uri="{BB962C8B-B14F-4D97-AF65-F5344CB8AC3E}">
        <p14:creationId xmlns:p14="http://schemas.microsoft.com/office/powerpoint/2010/main" val="37408345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Account Settings (for students and interns)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622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71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SETTINGS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NAME: Dr Xavier</a:t>
            </a:r>
          </a:p>
          <a:p>
            <a:pPr>
              <a:lnSpc>
                <a:spcPct val="150000"/>
              </a:lnSpc>
            </a:pPr>
            <a:r>
              <a:rPr lang="en-US" dirty="0"/>
              <a:t>CLINIC NAME: Facebook Meme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Update BMDC Reg No: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email address: xavier@gmail.com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phone number: +880XXXXXXXXX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051427-45A6-4E2B-87CD-28B0C392C46A}"/>
              </a:ext>
            </a:extLst>
          </p:cNvPr>
          <p:cNvSpPr/>
          <p:nvPr/>
        </p:nvSpPr>
        <p:spPr>
          <a:xfrm>
            <a:off x="3915948" y="4699452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Account Settings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093907" y="5212215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0D23A-3A93-4F02-B1B1-D43DEC00F64B}"/>
              </a:ext>
            </a:extLst>
          </p:cNvPr>
          <p:cNvSpPr txBox="1"/>
          <p:nvPr/>
        </p:nvSpPr>
        <p:spPr>
          <a:xfrm>
            <a:off x="4022275" y="2225268"/>
            <a:ext cx="354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B3D3D"/>
                </a:solidFill>
              </a:rPr>
              <a:t>[BDS STUDENT/INTERN PROFILE]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0FA76E-BA4D-4844-B879-7CFE8D5B92E4}"/>
              </a:ext>
            </a:extLst>
          </p:cNvPr>
          <p:cNvSpPr/>
          <p:nvPr/>
        </p:nvSpPr>
        <p:spPr>
          <a:xfrm>
            <a:off x="5144107" y="3339313"/>
            <a:ext cx="1361468" cy="40915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02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Account Settings (BMDC verification request)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622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71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SETTINGS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NAME: Dr Xavier</a:t>
            </a:r>
          </a:p>
          <a:p>
            <a:pPr>
              <a:lnSpc>
                <a:spcPct val="150000"/>
              </a:lnSpc>
            </a:pPr>
            <a:r>
              <a:rPr lang="en-US" dirty="0"/>
              <a:t>CLINIC NAME: Facebook Meme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Update BMDC Reg No: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email address: xavier@gmail.com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phone number: +880XXXXXXXXX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051427-45A6-4E2B-87CD-28B0C392C46A}"/>
              </a:ext>
            </a:extLst>
          </p:cNvPr>
          <p:cNvSpPr/>
          <p:nvPr/>
        </p:nvSpPr>
        <p:spPr>
          <a:xfrm>
            <a:off x="3915948" y="4699452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Account Settings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093907" y="5212215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0D23A-3A93-4F02-B1B1-D43DEC00F64B}"/>
              </a:ext>
            </a:extLst>
          </p:cNvPr>
          <p:cNvSpPr txBox="1"/>
          <p:nvPr/>
        </p:nvSpPr>
        <p:spPr>
          <a:xfrm>
            <a:off x="4022275" y="2225268"/>
            <a:ext cx="354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B3D3D"/>
                </a:solidFill>
              </a:rPr>
              <a:t>[BDS STUDENT/INTERN PROFILE]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0FA76E-BA4D-4844-B879-7CFE8D5B92E4}"/>
              </a:ext>
            </a:extLst>
          </p:cNvPr>
          <p:cNvSpPr/>
          <p:nvPr/>
        </p:nvSpPr>
        <p:spPr>
          <a:xfrm>
            <a:off x="5144107" y="3339313"/>
            <a:ext cx="1361468" cy="40915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9601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49351E-1ECA-4934-9090-9A4C40F2E0A1}"/>
              </a:ext>
            </a:extLst>
          </p:cNvPr>
          <p:cNvSpPr/>
          <p:nvPr/>
        </p:nvSpPr>
        <p:spPr>
          <a:xfrm>
            <a:off x="6657975" y="3167375"/>
            <a:ext cx="1971675" cy="6549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5031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(after clicking verify using OTP)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35EC34-D4A5-4551-808A-D2088CC3F214}"/>
              </a:ext>
            </a:extLst>
          </p:cNvPr>
          <p:cNvSpPr/>
          <p:nvPr/>
        </p:nvSpPr>
        <p:spPr>
          <a:xfrm>
            <a:off x="4162425" y="2257425"/>
            <a:ext cx="3762375" cy="3057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FC13FB-3922-4E1A-9F04-ED626028A13F}"/>
              </a:ext>
            </a:extLst>
          </p:cNvPr>
          <p:cNvSpPr txBox="1"/>
          <p:nvPr/>
        </p:nvSpPr>
        <p:spPr>
          <a:xfrm>
            <a:off x="4480644" y="2235200"/>
            <a:ext cx="30413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SETUP</a:t>
            </a:r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AN OTP NUMBER WAS SENT TO: +8801234567890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009C2E-90FA-47B8-A517-75D4455E3CFF}"/>
              </a:ext>
            </a:extLst>
          </p:cNvPr>
          <p:cNvSpPr/>
          <p:nvPr/>
        </p:nvSpPr>
        <p:spPr>
          <a:xfrm>
            <a:off x="4305300" y="4538534"/>
            <a:ext cx="3514725" cy="5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ENTER OTP AND CONTINUE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7963A-E77E-4E6A-87D9-9C8FB9F938AF}"/>
              </a:ext>
            </a:extLst>
          </p:cNvPr>
          <p:cNvSpPr/>
          <p:nvPr/>
        </p:nvSpPr>
        <p:spPr>
          <a:xfrm>
            <a:off x="5101218" y="3872577"/>
            <a:ext cx="1800225" cy="3667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70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Account Settings (BMDC verification prompt)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622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71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SETTINGS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NAME: Dr Xavier</a:t>
            </a:r>
          </a:p>
          <a:p>
            <a:pPr>
              <a:lnSpc>
                <a:spcPct val="150000"/>
              </a:lnSpc>
            </a:pPr>
            <a:r>
              <a:rPr lang="en-US" dirty="0"/>
              <a:t>CLINIC NAME: Facebook Meme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Update BMDC Reg No: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email address: xavier@gmail.com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phone number: +880XXXXXXXXX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051427-45A6-4E2B-87CD-28B0C392C46A}"/>
              </a:ext>
            </a:extLst>
          </p:cNvPr>
          <p:cNvSpPr/>
          <p:nvPr/>
        </p:nvSpPr>
        <p:spPr>
          <a:xfrm>
            <a:off x="3915948" y="4699452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Account Settings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093907" y="5212215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0D23A-3A93-4F02-B1B1-D43DEC00F64B}"/>
              </a:ext>
            </a:extLst>
          </p:cNvPr>
          <p:cNvSpPr txBox="1"/>
          <p:nvPr/>
        </p:nvSpPr>
        <p:spPr>
          <a:xfrm>
            <a:off x="4022275" y="2225268"/>
            <a:ext cx="354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B3D3D"/>
                </a:solidFill>
              </a:rPr>
              <a:t>[BDS STUDENT/INTERN PROFILE]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0FA76E-BA4D-4844-B879-7CFE8D5B92E4}"/>
              </a:ext>
            </a:extLst>
          </p:cNvPr>
          <p:cNvSpPr/>
          <p:nvPr/>
        </p:nvSpPr>
        <p:spPr>
          <a:xfrm>
            <a:off x="5144107" y="3339313"/>
            <a:ext cx="1361468" cy="40915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9601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49351E-1ECA-4934-9090-9A4C40F2E0A1}"/>
              </a:ext>
            </a:extLst>
          </p:cNvPr>
          <p:cNvSpPr/>
          <p:nvPr/>
        </p:nvSpPr>
        <p:spPr>
          <a:xfrm>
            <a:off x="3224859" y="2671427"/>
            <a:ext cx="5138128" cy="254078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 for your request. You will be notified via SMS in </a:t>
            </a:r>
            <a:r>
              <a:rPr lang="en-US" b="1" dirty="0">
                <a:solidFill>
                  <a:schemeClr val="tx1"/>
                </a:solidFill>
              </a:rPr>
              <a:t>24-48 hours</a:t>
            </a:r>
            <a:r>
              <a:rPr lang="en-US" dirty="0">
                <a:solidFill>
                  <a:schemeClr val="tx1"/>
                </a:solidFill>
              </a:rPr>
              <a:t> on whether your request is successful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D5E14E-AC9D-4F37-B600-EDD79B6DEA76}"/>
              </a:ext>
            </a:extLst>
          </p:cNvPr>
          <p:cNvSpPr/>
          <p:nvPr/>
        </p:nvSpPr>
        <p:spPr>
          <a:xfrm>
            <a:off x="4852586" y="4422412"/>
            <a:ext cx="1712376" cy="6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1623170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E79321-D178-47FC-B6F1-03267EDC8F27}"/>
              </a:ext>
            </a:extLst>
          </p:cNvPr>
          <p:cNvSpPr txBox="1">
            <a:spLocks/>
          </p:cNvSpPr>
          <p:nvPr/>
        </p:nvSpPr>
        <p:spPr>
          <a:xfrm>
            <a:off x="66675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Account Menu for Updated/Complete Account </a:t>
            </a:r>
          </a:p>
          <a:p>
            <a:r>
              <a:rPr lang="en-US" b="1" dirty="0"/>
              <a:t>[For Doctors and specialists]</a:t>
            </a:r>
          </a:p>
        </p:txBody>
      </p:sp>
    </p:spTree>
    <p:extLst>
      <p:ext uri="{BB962C8B-B14F-4D97-AF65-F5344CB8AC3E}">
        <p14:creationId xmlns:p14="http://schemas.microsoft.com/office/powerpoint/2010/main" val="3096219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Account Dropdown menu (For doctors)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7562853" y="1551253"/>
            <a:ext cx="3771896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3178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7677150" y="3705225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9EBDE2-0E84-4898-B337-3082633C16D1}"/>
              </a:ext>
            </a:extLst>
          </p:cNvPr>
          <p:cNvSpPr/>
          <p:nvPr/>
        </p:nvSpPr>
        <p:spPr>
          <a:xfrm>
            <a:off x="7677150" y="4337613"/>
            <a:ext cx="3552826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Personalization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A5C514-B0DE-44A9-BCC7-CBA6C1331BEB}"/>
              </a:ext>
            </a:extLst>
          </p:cNvPr>
          <p:cNvSpPr/>
          <p:nvPr/>
        </p:nvSpPr>
        <p:spPr>
          <a:xfrm>
            <a:off x="7667624" y="4948368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Status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FCD355-1B81-42D6-85C8-0462FFF7600C}"/>
              </a:ext>
            </a:extLst>
          </p:cNvPr>
          <p:cNvSpPr/>
          <p:nvPr/>
        </p:nvSpPr>
        <p:spPr>
          <a:xfrm>
            <a:off x="7667624" y="5585181"/>
            <a:ext cx="3552826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0925267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Account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622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71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SETTINGS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NAME: Dr Xavier</a:t>
            </a:r>
          </a:p>
          <a:p>
            <a:pPr>
              <a:lnSpc>
                <a:spcPct val="150000"/>
              </a:lnSpc>
            </a:pPr>
            <a:r>
              <a:rPr lang="en-US" dirty="0"/>
              <a:t>CLINIC NAME: Facebook Meme</a:t>
            </a:r>
          </a:p>
          <a:p>
            <a:pPr>
              <a:lnSpc>
                <a:spcPct val="150000"/>
              </a:lnSpc>
            </a:pPr>
            <a:r>
              <a:rPr lang="en-US" dirty="0"/>
              <a:t>BMDC Reg No: 3333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email address: xavier@gmail.com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Registered phone number: +880XXXXXXXXX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051427-45A6-4E2B-87CD-28B0C392C46A}"/>
              </a:ext>
            </a:extLst>
          </p:cNvPr>
          <p:cNvSpPr/>
          <p:nvPr/>
        </p:nvSpPr>
        <p:spPr>
          <a:xfrm>
            <a:off x="3915948" y="4699452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Account Settings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093907" y="5212215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53440089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Edit Account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EDIT ACCOUNT SETTINGS</a:t>
            </a:r>
          </a:p>
          <a:p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051427-45A6-4E2B-87CD-28B0C392C46A}"/>
              </a:ext>
            </a:extLst>
          </p:cNvPr>
          <p:cNvSpPr/>
          <p:nvPr/>
        </p:nvSpPr>
        <p:spPr>
          <a:xfrm>
            <a:off x="4123468" y="2393813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Clinic Name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129297" y="5252288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A73A8E-4713-40E6-BB23-E7AD7AD6C845}"/>
              </a:ext>
            </a:extLst>
          </p:cNvPr>
          <p:cNvSpPr/>
          <p:nvPr/>
        </p:nvSpPr>
        <p:spPr>
          <a:xfrm>
            <a:off x="4123468" y="3013039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108B4A-0B6F-494A-8CEC-2DDE8886044C}"/>
              </a:ext>
            </a:extLst>
          </p:cNvPr>
          <p:cNvSpPr/>
          <p:nvPr/>
        </p:nvSpPr>
        <p:spPr>
          <a:xfrm>
            <a:off x="4123468" y="3679310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Email Address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CC3941-19B0-4C03-8A8A-517911B248F1}"/>
              </a:ext>
            </a:extLst>
          </p:cNvPr>
          <p:cNvSpPr/>
          <p:nvPr/>
        </p:nvSpPr>
        <p:spPr>
          <a:xfrm>
            <a:off x="4123468" y="4338711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Phone Number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E4B79-1A97-494E-AD2A-CFB4EEEED626}"/>
              </a:ext>
            </a:extLst>
          </p:cNvPr>
          <p:cNvSpPr/>
          <p:nvPr/>
        </p:nvSpPr>
        <p:spPr>
          <a:xfrm>
            <a:off x="2721606" y="5162506"/>
            <a:ext cx="1077614" cy="721813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Account</a:t>
            </a:r>
          </a:p>
        </p:txBody>
      </p:sp>
    </p:spTree>
    <p:extLst>
      <p:ext uri="{BB962C8B-B14F-4D97-AF65-F5344CB8AC3E}">
        <p14:creationId xmlns:p14="http://schemas.microsoft.com/office/powerpoint/2010/main" val="20021438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Edit Account Settings (Change clinic name)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EDIT CLINIC NAME</a:t>
            </a:r>
          </a:p>
          <a:p>
            <a:endParaRPr lang="en-US" dirty="0"/>
          </a:p>
          <a:p>
            <a:r>
              <a:rPr lang="en-US" dirty="0"/>
              <a:t>CURRENT CLINIC NAME: Facebook Meme</a:t>
            </a:r>
          </a:p>
          <a:p>
            <a:r>
              <a:rPr lang="en-US" dirty="0"/>
              <a:t>CURRENT CLINIC ADDRESS: WTF Road, Uttara, Dhak</a:t>
            </a:r>
          </a:p>
          <a:p>
            <a:endParaRPr lang="en-US" dirty="0"/>
          </a:p>
          <a:p>
            <a:r>
              <a:rPr lang="en-US" dirty="0"/>
              <a:t>NEW CLINIC NAME: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CLINIC </a:t>
            </a:r>
          </a:p>
          <a:p>
            <a:r>
              <a:rPr lang="en-US" dirty="0"/>
              <a:t>ADDRESS: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59FDA3-ECC6-4287-8A9E-99F134B5FBD6}"/>
              </a:ext>
            </a:extLst>
          </p:cNvPr>
          <p:cNvSpPr/>
          <p:nvPr/>
        </p:nvSpPr>
        <p:spPr>
          <a:xfrm>
            <a:off x="4879485" y="3954090"/>
            <a:ext cx="3550146" cy="115339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A63C07C-2EE6-4636-9D7D-6E77796BA688}"/>
              </a:ext>
            </a:extLst>
          </p:cNvPr>
          <p:cNvSpPr/>
          <p:nvPr/>
        </p:nvSpPr>
        <p:spPr>
          <a:xfrm>
            <a:off x="4878021" y="3315948"/>
            <a:ext cx="3551609" cy="40915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129297" y="5252288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706BD4-D265-41EB-AAFD-FB717A9EAE93}"/>
              </a:ext>
            </a:extLst>
          </p:cNvPr>
          <p:cNvSpPr/>
          <p:nvPr/>
        </p:nvSpPr>
        <p:spPr>
          <a:xfrm>
            <a:off x="2721606" y="5252288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37238772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Edit Account Settings (Change Password)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CHANGE PASSWORD</a:t>
            </a:r>
          </a:p>
          <a:p>
            <a:endParaRPr lang="en-US" dirty="0"/>
          </a:p>
          <a:p>
            <a:r>
              <a:rPr lang="en-US" dirty="0"/>
              <a:t>CURRENT PASSWORD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PASSWORD: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 PASSWORD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59FDA3-ECC6-4287-8A9E-99F134B5FBD6}"/>
              </a:ext>
            </a:extLst>
          </p:cNvPr>
          <p:cNvSpPr/>
          <p:nvPr/>
        </p:nvSpPr>
        <p:spPr>
          <a:xfrm>
            <a:off x="5108082" y="3230566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A63C07C-2EE6-4636-9D7D-6E77796BA688}"/>
              </a:ext>
            </a:extLst>
          </p:cNvPr>
          <p:cNvSpPr/>
          <p:nvPr/>
        </p:nvSpPr>
        <p:spPr>
          <a:xfrm>
            <a:off x="5097094" y="2446470"/>
            <a:ext cx="3551609" cy="40915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*****************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129297" y="5252288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706BD4-D265-41EB-AAFD-FB717A9EAE93}"/>
              </a:ext>
            </a:extLst>
          </p:cNvPr>
          <p:cNvSpPr/>
          <p:nvPr/>
        </p:nvSpPr>
        <p:spPr>
          <a:xfrm>
            <a:off x="2721606" y="5252288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DE1B9B-F5A7-4C55-BBB1-CE49ADB6F7AF}"/>
              </a:ext>
            </a:extLst>
          </p:cNvPr>
          <p:cNvSpPr/>
          <p:nvPr/>
        </p:nvSpPr>
        <p:spPr>
          <a:xfrm>
            <a:off x="5098557" y="4056877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18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Edit Account Settings (Change Email Address)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CHANGE EMAIL ADDRESS</a:t>
            </a:r>
          </a:p>
          <a:p>
            <a:endParaRPr lang="en-US" dirty="0"/>
          </a:p>
          <a:p>
            <a:r>
              <a:rPr lang="en-US" dirty="0"/>
              <a:t>CURRENT EMAIL: Xavier@gmail.com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EMAIL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 EMAIL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59FDA3-ECC6-4287-8A9E-99F134B5FBD6}"/>
              </a:ext>
            </a:extLst>
          </p:cNvPr>
          <p:cNvSpPr/>
          <p:nvPr/>
        </p:nvSpPr>
        <p:spPr>
          <a:xfrm>
            <a:off x="4619621" y="3230566"/>
            <a:ext cx="4038607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129297" y="5252288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706BD4-D265-41EB-AAFD-FB717A9EAE93}"/>
              </a:ext>
            </a:extLst>
          </p:cNvPr>
          <p:cNvSpPr/>
          <p:nvPr/>
        </p:nvSpPr>
        <p:spPr>
          <a:xfrm>
            <a:off x="2721606" y="5252288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DE1B9B-F5A7-4C55-BBB1-CE49ADB6F7AF}"/>
              </a:ext>
            </a:extLst>
          </p:cNvPr>
          <p:cNvSpPr/>
          <p:nvPr/>
        </p:nvSpPr>
        <p:spPr>
          <a:xfrm>
            <a:off x="4610096" y="4009252"/>
            <a:ext cx="4038607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9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Edit Account Settings (Change Email Address)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CHANGE EMAIL ADDRESS</a:t>
            </a:r>
          </a:p>
          <a:p>
            <a:endParaRPr lang="en-US" dirty="0"/>
          </a:p>
          <a:p>
            <a:pPr algn="ctr"/>
            <a:r>
              <a:rPr lang="en-US" dirty="0"/>
              <a:t>A UNIQUE 6-Digit NUMBER HAS BEEN SENT TO YOUR </a:t>
            </a:r>
            <a:r>
              <a:rPr lang="en-US" b="1" u="sng" dirty="0"/>
              <a:t>NEW</a:t>
            </a:r>
            <a:r>
              <a:rPr lang="en-US" dirty="0"/>
              <a:t> EMAIL ADDRESS. PLEASE ENTER THE NUMBER BELOW. </a:t>
            </a:r>
            <a:r>
              <a:rPr lang="en-US" i="1" dirty="0"/>
              <a:t>[PLEASE CHECK SPAM/JUNK]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59FDA3-ECC6-4287-8A9E-99F134B5FBD6}"/>
              </a:ext>
            </a:extLst>
          </p:cNvPr>
          <p:cNvSpPr/>
          <p:nvPr/>
        </p:nvSpPr>
        <p:spPr>
          <a:xfrm>
            <a:off x="4249180" y="3444385"/>
            <a:ext cx="2883038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129297" y="5252288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1CEDA4-E592-403D-A115-36F5A7403C21}"/>
              </a:ext>
            </a:extLst>
          </p:cNvPr>
          <p:cNvSpPr/>
          <p:nvPr/>
        </p:nvSpPr>
        <p:spPr>
          <a:xfrm>
            <a:off x="2721606" y="5252288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31009284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144254" cy="1325563"/>
          </a:xfrm>
        </p:spPr>
        <p:txBody>
          <a:bodyPr/>
          <a:lstStyle/>
          <a:p>
            <a:r>
              <a:rPr lang="en-US" dirty="0"/>
              <a:t>Edit Account Settings (Change Phone number)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CHANGE PHONE NUMBER</a:t>
            </a:r>
          </a:p>
          <a:p>
            <a:endParaRPr lang="en-US" dirty="0"/>
          </a:p>
          <a:p>
            <a:r>
              <a:rPr lang="en-US" dirty="0"/>
              <a:t>CURRENT NUMBER: +880XXXXXXXXX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NUMBER: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59FDA3-ECC6-4287-8A9E-99F134B5FBD6}"/>
              </a:ext>
            </a:extLst>
          </p:cNvPr>
          <p:cNvSpPr/>
          <p:nvPr/>
        </p:nvSpPr>
        <p:spPr>
          <a:xfrm>
            <a:off x="5108082" y="3192466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+88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129297" y="5252288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706BD4-D265-41EB-AAFD-FB717A9EAE93}"/>
              </a:ext>
            </a:extLst>
          </p:cNvPr>
          <p:cNvSpPr/>
          <p:nvPr/>
        </p:nvSpPr>
        <p:spPr>
          <a:xfrm>
            <a:off x="2721606" y="5252288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OTP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DE1B9B-F5A7-4C55-BBB1-CE49ADB6F7AF}"/>
              </a:ext>
            </a:extLst>
          </p:cNvPr>
          <p:cNvSpPr/>
          <p:nvPr/>
        </p:nvSpPr>
        <p:spPr>
          <a:xfrm>
            <a:off x="5108082" y="4018777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+88</a:t>
            </a:r>
          </a:p>
        </p:txBody>
      </p:sp>
    </p:spTree>
    <p:extLst>
      <p:ext uri="{BB962C8B-B14F-4D97-AF65-F5344CB8AC3E}">
        <p14:creationId xmlns:p14="http://schemas.microsoft.com/office/powerpoint/2010/main" val="133580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Lock screen (With successful password)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AF835F0-ACBB-42D4-9458-F7DFBF48DF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51" y="2494114"/>
            <a:ext cx="4339173" cy="24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09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144254" cy="1325563"/>
          </a:xfrm>
        </p:spPr>
        <p:txBody>
          <a:bodyPr/>
          <a:lstStyle/>
          <a:p>
            <a:r>
              <a:rPr lang="en-US" dirty="0"/>
              <a:t>Edit Account Settings (Enter OTP)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CHANGE PHONE NUMBER</a:t>
            </a:r>
          </a:p>
          <a:p>
            <a:endParaRPr lang="en-US" dirty="0"/>
          </a:p>
          <a:p>
            <a:pPr algn="ctr"/>
            <a:r>
              <a:rPr lang="en-US" dirty="0"/>
              <a:t>NEW NUMBER: +880XXXXXXXXX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OTP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59FDA3-ECC6-4287-8A9E-99F134B5FBD6}"/>
              </a:ext>
            </a:extLst>
          </p:cNvPr>
          <p:cNvSpPr/>
          <p:nvPr/>
        </p:nvSpPr>
        <p:spPr>
          <a:xfrm>
            <a:off x="4041282" y="3695529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129297" y="5252288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706BD4-D265-41EB-AAFD-FB717A9EAE93}"/>
              </a:ext>
            </a:extLst>
          </p:cNvPr>
          <p:cNvSpPr/>
          <p:nvPr/>
        </p:nvSpPr>
        <p:spPr>
          <a:xfrm>
            <a:off x="2721606" y="5252288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16039944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Edit Account Settings (Delete Account)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51198" y="3616249"/>
            <a:ext cx="2262002" cy="85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90925" y="17339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867025" y="1884580"/>
            <a:ext cx="5762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DELETE ACCOUNT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 PASSWORD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is an irreversible process. Do you still want to continue?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59FDA3-ECC6-4287-8A9E-99F134B5FBD6}"/>
              </a:ext>
            </a:extLst>
          </p:cNvPr>
          <p:cNvSpPr/>
          <p:nvPr/>
        </p:nvSpPr>
        <p:spPr>
          <a:xfrm>
            <a:off x="5108082" y="2678116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706BD4-D265-41EB-AAFD-FB717A9EAE93}"/>
              </a:ext>
            </a:extLst>
          </p:cNvPr>
          <p:cNvSpPr/>
          <p:nvPr/>
        </p:nvSpPr>
        <p:spPr>
          <a:xfrm>
            <a:off x="4874256" y="5166563"/>
            <a:ext cx="1793244" cy="632031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MY ACCOUNT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DE1B9B-F5A7-4C55-BBB1-CE49ADB6F7AF}"/>
              </a:ext>
            </a:extLst>
          </p:cNvPr>
          <p:cNvSpPr/>
          <p:nvPr/>
        </p:nvSpPr>
        <p:spPr>
          <a:xfrm>
            <a:off x="5098557" y="3504427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6008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Subscription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41547" y="4585552"/>
            <a:ext cx="2290703" cy="724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2562225" y="2229251"/>
            <a:ext cx="6260272" cy="4228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151C7-4256-412D-A84D-B368AFE43A1D}"/>
              </a:ext>
            </a:extLst>
          </p:cNvPr>
          <p:cNvSpPr txBox="1"/>
          <p:nvPr/>
        </p:nvSpPr>
        <p:spPr>
          <a:xfrm>
            <a:off x="2911064" y="2426399"/>
            <a:ext cx="5762628" cy="312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CURRENT SUBSCRIPTION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YOU ARE CURRENTLY SUBSCRIBED TO: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b="1" dirty="0"/>
              <a:t>PLEASE CALL </a:t>
            </a:r>
            <a:r>
              <a:rPr lang="en-US" dirty="0"/>
              <a:t>[PHONE NUMBER] </a:t>
            </a:r>
            <a:r>
              <a:rPr lang="en-US" b="1" dirty="0"/>
              <a:t>TO UPGRADE OR CANCEL SUBSCRIPTION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7093907" y="5574165"/>
            <a:ext cx="1712376" cy="64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D56BB8-3170-45A6-BC3F-5E857BD3D3F5}"/>
              </a:ext>
            </a:extLst>
          </p:cNvPr>
          <p:cNvSpPr/>
          <p:nvPr/>
        </p:nvSpPr>
        <p:spPr>
          <a:xfrm>
            <a:off x="4971436" y="3553310"/>
            <a:ext cx="1400790" cy="10732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6-month Subscription @ Tk 180/</a:t>
            </a:r>
            <a:r>
              <a:rPr lang="en-US" sz="1600" dirty="0" err="1">
                <a:solidFill>
                  <a:schemeClr val="tx1"/>
                </a:solidFill>
              </a:rPr>
              <a:t>mo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9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LOGOUT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8851199" y="1551253"/>
            <a:ext cx="2483549" cy="461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EEA8361-D241-4E88-B818-0899C6217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33" y="1718623"/>
            <a:ext cx="1153628" cy="10976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851200" y="2824525"/>
            <a:ext cx="226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Dr. Xavier</a:t>
            </a:r>
          </a:p>
          <a:p>
            <a:pPr algn="ctr"/>
            <a:r>
              <a:rPr lang="en-US" sz="2000" dirty="0"/>
              <a:t>xavier@gmail.com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8841547" y="5376127"/>
            <a:ext cx="2290703" cy="72444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ED987-57CE-4EE4-8666-631884EF3E55}"/>
              </a:ext>
            </a:extLst>
          </p:cNvPr>
          <p:cNvSpPr/>
          <p:nvPr/>
        </p:nvSpPr>
        <p:spPr>
          <a:xfrm>
            <a:off x="4943475" y="5319014"/>
            <a:ext cx="3879021" cy="843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364DEB-0603-463E-B990-54F524A2142B}"/>
              </a:ext>
            </a:extLst>
          </p:cNvPr>
          <p:cNvSpPr/>
          <p:nvPr/>
        </p:nvSpPr>
        <p:spPr>
          <a:xfrm>
            <a:off x="5115430" y="5421765"/>
            <a:ext cx="1712376" cy="6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7E99DB-F9C5-4848-8B18-6A26558801A5}"/>
              </a:ext>
            </a:extLst>
          </p:cNvPr>
          <p:cNvSpPr/>
          <p:nvPr/>
        </p:nvSpPr>
        <p:spPr>
          <a:xfrm>
            <a:off x="6925288" y="5413931"/>
            <a:ext cx="1712376" cy="648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41124444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After Logging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AF835F0-ACBB-42D4-9458-F7DFBF48DF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7"/>
          <a:stretch/>
        </p:blipFill>
        <p:spPr>
          <a:xfrm>
            <a:off x="4226451" y="2494114"/>
            <a:ext cx="4339173" cy="1744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E3D766-4402-441F-9140-A4B1DD610787}"/>
              </a:ext>
            </a:extLst>
          </p:cNvPr>
          <p:cNvSpPr txBox="1"/>
          <p:nvPr/>
        </p:nvSpPr>
        <p:spPr>
          <a:xfrm>
            <a:off x="4641327" y="4181476"/>
            <a:ext cx="41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 OUT SUCCESSFUL</a:t>
            </a:r>
          </a:p>
        </p:txBody>
      </p:sp>
    </p:spTree>
    <p:extLst>
      <p:ext uri="{BB962C8B-B14F-4D97-AF65-F5344CB8AC3E}">
        <p14:creationId xmlns:p14="http://schemas.microsoft.com/office/powerpoint/2010/main" val="4024221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311-207B-44B1-A33F-6F93B285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8B85-C4F4-45FF-A1A5-42B453D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r>
              <a:rPr lang="en-US" dirty="0"/>
              <a:t>Must Complete treatment records</a:t>
            </a:r>
          </a:p>
          <a:p>
            <a:r>
              <a:rPr lang="en-US" dirty="0"/>
              <a:t>Figure out a way to integrate next visit date, total cost, paid and total due. Allow option to edit total due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91DE6A-C394-432A-A012-44311D644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15162" r="902" b="1667"/>
          <a:stretch/>
        </p:blipFill>
        <p:spPr>
          <a:xfrm>
            <a:off x="3668296" y="3105150"/>
            <a:ext cx="4855408" cy="2916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874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6A4D-F5A0-4104-8197-CF321B79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766218"/>
            <a:ext cx="10515600" cy="1325563"/>
          </a:xfrm>
        </p:spPr>
        <p:txBody>
          <a:bodyPr/>
          <a:lstStyle/>
          <a:p>
            <a:r>
              <a:rPr lang="en-US" dirty="0"/>
              <a:t>Account Menu for Non-Updated Account</a:t>
            </a:r>
          </a:p>
        </p:txBody>
      </p:sp>
    </p:spTree>
    <p:extLst>
      <p:ext uri="{BB962C8B-B14F-4D97-AF65-F5344CB8AC3E}">
        <p14:creationId xmlns:p14="http://schemas.microsoft.com/office/powerpoint/2010/main" val="62320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Account Dropdown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135027"/>
            <a:ext cx="185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+8801234567890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3A3DAA2-9779-44FA-AB8A-46BF2B4F34D1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66B12-67B7-4482-8D02-BC61627E28F2}"/>
              </a:ext>
            </a:extLst>
          </p:cNvPr>
          <p:cNvSpPr/>
          <p:nvPr/>
        </p:nvSpPr>
        <p:spPr>
          <a:xfrm>
            <a:off x="7562853" y="1551254"/>
            <a:ext cx="3771896" cy="3484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9DEC3B-6F0F-4BE1-8E09-A1FA1C62646B}"/>
              </a:ext>
            </a:extLst>
          </p:cNvPr>
          <p:cNvSpPr txBox="1"/>
          <p:nvPr/>
        </p:nvSpPr>
        <p:spPr>
          <a:xfrm>
            <a:off x="8187973" y="2919148"/>
            <a:ext cx="251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+8801234567890</a:t>
            </a:r>
            <a:endParaRPr 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588A5C-074C-4674-B466-51C8DDCBC183}"/>
              </a:ext>
            </a:extLst>
          </p:cNvPr>
          <p:cNvSpPr/>
          <p:nvPr/>
        </p:nvSpPr>
        <p:spPr>
          <a:xfrm>
            <a:off x="7677150" y="3705225"/>
            <a:ext cx="355282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Update Your Account Info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FCD355-1B81-42D6-85C8-0462FFF7600C}"/>
              </a:ext>
            </a:extLst>
          </p:cNvPr>
          <p:cNvSpPr/>
          <p:nvPr/>
        </p:nvSpPr>
        <p:spPr>
          <a:xfrm>
            <a:off x="7667624" y="4299306"/>
            <a:ext cx="3552826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1222CBB-0DA5-4A5C-BD6B-D41F615CD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87" y="1638846"/>
            <a:ext cx="1241238" cy="124123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FB1FE0B-2928-45D0-BCED-856AD403D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82" y="994781"/>
            <a:ext cx="636563" cy="6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2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81D-A2B5-4936-B6D5-5D1DCEA9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PRESCRIPTION UI </a:t>
            </a:r>
            <a:r>
              <a:rPr lang="en-US" dirty="0"/>
              <a:t>(PART 1)</a:t>
            </a:r>
            <a:br>
              <a:rPr lang="en-US" dirty="0"/>
            </a:br>
            <a:r>
              <a:rPr lang="en-US" dirty="0"/>
              <a:t>[Patient particulars]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1901F-450B-4903-9D9C-47EFBF16C6E8}"/>
              </a:ext>
            </a:extLst>
          </p:cNvPr>
          <p:cNvSpPr txBox="1"/>
          <p:nvPr/>
        </p:nvSpPr>
        <p:spPr>
          <a:xfrm>
            <a:off x="8534400" y="13335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SEEN BY AN UPDATED ACCOUNT</a:t>
            </a:r>
          </a:p>
        </p:txBody>
      </p:sp>
    </p:spTree>
    <p:extLst>
      <p:ext uri="{BB962C8B-B14F-4D97-AF65-F5344CB8AC3E}">
        <p14:creationId xmlns:p14="http://schemas.microsoft.com/office/powerpoint/2010/main" val="251240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Write Prescription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2293268" y="2750781"/>
            <a:ext cx="2190750" cy="1900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2A0A1A-908E-4605-9FF2-2AB6BB1865E8}"/>
              </a:ext>
            </a:extLst>
          </p:cNvPr>
          <p:cNvSpPr/>
          <p:nvPr/>
        </p:nvSpPr>
        <p:spPr>
          <a:xfrm>
            <a:off x="5073439" y="2749194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Records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689C90-DE7B-4C6F-B584-BE94C16802B0}"/>
              </a:ext>
            </a:extLst>
          </p:cNvPr>
          <p:cNvSpPr/>
          <p:nvPr/>
        </p:nvSpPr>
        <p:spPr>
          <a:xfrm>
            <a:off x="7905944" y="2746342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53592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Write Prescription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104900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104900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858255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09950" y="2235894"/>
            <a:ext cx="57626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57447-7681-4705-B274-E28D1183E3EF}"/>
              </a:ext>
            </a:extLst>
          </p:cNvPr>
          <p:cNvSpPr txBox="1"/>
          <p:nvPr/>
        </p:nvSpPr>
        <p:spPr>
          <a:xfrm>
            <a:off x="8823725" y="198235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</a:t>
            </a:r>
            <a:r>
              <a:rPr lang="en-US" b="1" dirty="0"/>
              <a:t>[Autogenerate]</a:t>
            </a:r>
          </a:p>
        </p:txBody>
      </p:sp>
      <p:pic>
        <p:nvPicPr>
          <p:cNvPr id="14" name="Graphic 13" descr="Single gear with solid fill">
            <a:extLst>
              <a:ext uri="{FF2B5EF4-FFF2-40B4-BE49-F238E27FC236}">
                <a16:creationId xmlns:a16="http://schemas.microsoft.com/office/drawing/2014/main" id="{B39C7B86-8881-42AF-B8AF-3137976F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3644" y="1942211"/>
            <a:ext cx="450152" cy="4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BA4-67D5-4A9C-9201-10A52020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841-3C58-46E2-8271-1CF6D1D7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codes should be organized</a:t>
            </a:r>
          </a:p>
          <a:p>
            <a:r>
              <a:rPr lang="en-US" dirty="0"/>
              <a:t>Source codes should be provided (ex. With #) so that the next developer can pick up where you left off</a:t>
            </a:r>
          </a:p>
          <a:p>
            <a:r>
              <a:rPr lang="en-US" dirty="0"/>
              <a:t>Command Definitions and libraries should be listed</a:t>
            </a:r>
          </a:p>
          <a:p>
            <a:r>
              <a:rPr lang="en-US" dirty="0"/>
              <a:t>headers, footers, Home page content and macro-keys (Text, Images and Color) should be customizable </a:t>
            </a:r>
          </a:p>
          <a:p>
            <a:r>
              <a:rPr lang="en-US" dirty="0"/>
              <a:t>An admin panel to control accounts, data entries made and view usage statistics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2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Write Prescription (If custom date required)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104900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11442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09950" y="2235894"/>
            <a:ext cx="57626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57447-7681-4705-B274-E28D1183E3EF}"/>
              </a:ext>
            </a:extLst>
          </p:cNvPr>
          <p:cNvSpPr txBox="1"/>
          <p:nvPr/>
        </p:nvSpPr>
        <p:spPr>
          <a:xfrm>
            <a:off x="8823725" y="198235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</a:t>
            </a:r>
            <a:r>
              <a:rPr lang="en-US" b="1" dirty="0"/>
              <a:t>[Autogenerate]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3848E4B-8589-49F4-A325-17D4072FC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457701"/>
            <a:ext cx="4114796" cy="3640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1E6040B-0E52-4AD8-86B4-4B78CF13664D}"/>
              </a:ext>
            </a:extLst>
          </p:cNvPr>
          <p:cNvSpPr/>
          <p:nvPr/>
        </p:nvSpPr>
        <p:spPr>
          <a:xfrm>
            <a:off x="10966850" y="2039506"/>
            <a:ext cx="304804" cy="3000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DDF2DB8F-9018-43D3-A987-50EEAA96D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926357-72E6-4A84-A778-FF994F2F72CE}"/>
              </a:ext>
            </a:extLst>
          </p:cNvPr>
          <p:cNvSpPr txBox="1"/>
          <p:nvPr/>
        </p:nvSpPr>
        <p:spPr>
          <a:xfrm>
            <a:off x="8858255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</p:spTree>
    <p:extLst>
      <p:ext uri="{BB962C8B-B14F-4D97-AF65-F5344CB8AC3E}">
        <p14:creationId xmlns:p14="http://schemas.microsoft.com/office/powerpoint/2010/main" val="207669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Write Prescription (If new Selected)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104900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736283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09950" y="2235894"/>
            <a:ext cx="57626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dirty="0"/>
              <a:t>AGE</a:t>
            </a:r>
          </a:p>
          <a:p>
            <a:endParaRPr lang="en-US" dirty="0"/>
          </a:p>
          <a:p>
            <a:r>
              <a:rPr lang="en-US" dirty="0"/>
              <a:t>CONTACT NUMBER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CC96CC-76B9-449F-A5F2-2C0DD78E4A65}"/>
              </a:ext>
            </a:extLst>
          </p:cNvPr>
          <p:cNvSpPr/>
          <p:nvPr/>
        </p:nvSpPr>
        <p:spPr>
          <a:xfrm>
            <a:off x="5622432" y="3559788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1E30F-17D8-41FB-921B-579AFAFD6DFD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D69B1-0F71-437F-B652-871E59837027}"/>
              </a:ext>
            </a:extLst>
          </p:cNvPr>
          <p:cNvSpPr/>
          <p:nvPr/>
        </p:nvSpPr>
        <p:spPr>
          <a:xfrm>
            <a:off x="5622432" y="4180965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22C1C62-0615-4B97-A26B-FAEFAF0A0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912" y="2689961"/>
            <a:ext cx="521750" cy="5217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DBF35E-B8E0-49DF-B25B-3A85F2A47483}"/>
              </a:ext>
            </a:extLst>
          </p:cNvPr>
          <p:cNvSpPr/>
          <p:nvPr/>
        </p:nvSpPr>
        <p:spPr>
          <a:xfrm>
            <a:off x="5622432" y="4819785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11C82-5691-4925-BFF2-2AB20D3F4635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pic>
        <p:nvPicPr>
          <p:cNvPr id="22" name="Picture 21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26CAD328-606A-4FCB-81F3-3F134806A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2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848A21-82A8-4DF4-86E8-AEF0E19A1EBB}"/>
              </a:ext>
            </a:extLst>
          </p:cNvPr>
          <p:cNvSpPr txBox="1"/>
          <p:nvPr/>
        </p:nvSpPr>
        <p:spPr>
          <a:xfrm>
            <a:off x="88677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</p:spTree>
    <p:extLst>
      <p:ext uri="{BB962C8B-B14F-4D97-AF65-F5344CB8AC3E}">
        <p14:creationId xmlns:p14="http://schemas.microsoft.com/office/powerpoint/2010/main" val="151589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B163-1EA5-446E-A0B4-436C5FD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61913"/>
            <a:ext cx="115443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Autogenerate a 12-digit unique patient ID for new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BAF4-B91D-49E9-8C0A-E51A9636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XXXX-XXXX-XXXX [12 digits]</a:t>
            </a:r>
          </a:p>
          <a:p>
            <a:r>
              <a:rPr lang="en-US" dirty="0"/>
              <a:t>Ex. 2021-5333-0002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Year of first registration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D60410-61D7-4B75-A272-1AC85AF9FB01}"/>
              </a:ext>
            </a:extLst>
          </p:cNvPr>
          <p:cNvCxnSpPr>
            <a:cxnSpLocks/>
          </p:cNvCxnSpPr>
          <p:nvPr/>
        </p:nvCxnSpPr>
        <p:spPr>
          <a:xfrm>
            <a:off x="1952625" y="2800350"/>
            <a:ext cx="0" cy="25812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371A29-1447-434F-AC75-8717AF43E345}"/>
              </a:ext>
            </a:extLst>
          </p:cNvPr>
          <p:cNvCxnSpPr/>
          <p:nvPr/>
        </p:nvCxnSpPr>
        <p:spPr>
          <a:xfrm>
            <a:off x="2800350" y="2828925"/>
            <a:ext cx="0" cy="895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36BA07-BA2D-4448-BDD9-62B1D2A7E7B0}"/>
              </a:ext>
            </a:extLst>
          </p:cNvPr>
          <p:cNvCxnSpPr>
            <a:cxnSpLocks/>
          </p:cNvCxnSpPr>
          <p:nvPr/>
        </p:nvCxnSpPr>
        <p:spPr>
          <a:xfrm>
            <a:off x="2800350" y="3695700"/>
            <a:ext cx="25336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4426A1-21EC-4180-A5E6-B6660639F6A5}"/>
              </a:ext>
            </a:extLst>
          </p:cNvPr>
          <p:cNvSpPr txBox="1"/>
          <p:nvPr/>
        </p:nvSpPr>
        <p:spPr>
          <a:xfrm>
            <a:off x="5681662" y="3428999"/>
            <a:ext cx="44529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Last 4 digits of Doctor’s phone number (as registered with the website)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2CE95-E534-44FE-99B2-96A5F9C3508B}"/>
              </a:ext>
            </a:extLst>
          </p:cNvPr>
          <p:cNvCxnSpPr>
            <a:cxnSpLocks/>
          </p:cNvCxnSpPr>
          <p:nvPr/>
        </p:nvCxnSpPr>
        <p:spPr>
          <a:xfrm>
            <a:off x="4124325" y="2552700"/>
            <a:ext cx="25336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F82F3F-5413-4E33-BDF1-72769A93749A}"/>
              </a:ext>
            </a:extLst>
          </p:cNvPr>
          <p:cNvSpPr txBox="1"/>
          <p:nvPr/>
        </p:nvSpPr>
        <p:spPr>
          <a:xfrm>
            <a:off x="6779418" y="2101038"/>
            <a:ext cx="4452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Serial number of the patient for the year of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0296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419999"/>
            <a:ext cx="10277476" cy="491970"/>
          </a:xfrm>
        </p:spPr>
        <p:txBody>
          <a:bodyPr>
            <a:normAutofit fontScale="90000"/>
          </a:bodyPr>
          <a:lstStyle/>
          <a:p>
            <a:r>
              <a:rPr lang="en-US" dirty="0"/>
              <a:t>If Prescription UI Button Clicked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104900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102100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7362830" cy="3000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09950" y="2235894"/>
            <a:ext cx="57626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dirty="0"/>
              <a:t>AGE</a:t>
            </a:r>
          </a:p>
          <a:p>
            <a:endParaRPr lang="en-US" dirty="0"/>
          </a:p>
          <a:p>
            <a:r>
              <a:rPr lang="en-US" dirty="0"/>
              <a:t>CONTACT NUMBER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CC96CC-76B9-449F-A5F2-2C0DD78E4A65}"/>
              </a:ext>
            </a:extLst>
          </p:cNvPr>
          <p:cNvSpPr/>
          <p:nvPr/>
        </p:nvSpPr>
        <p:spPr>
          <a:xfrm>
            <a:off x="5622432" y="3559788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1E30F-17D8-41FB-921B-579AFAFD6DFD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D69B1-0F71-437F-B652-871E59837027}"/>
              </a:ext>
            </a:extLst>
          </p:cNvPr>
          <p:cNvSpPr/>
          <p:nvPr/>
        </p:nvSpPr>
        <p:spPr>
          <a:xfrm>
            <a:off x="5622432" y="4180965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22C1C62-0615-4B97-A26B-FAEFAF0A0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912" y="2689961"/>
            <a:ext cx="521750" cy="5217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DBF35E-B8E0-49DF-B25B-3A85F2A47483}"/>
              </a:ext>
            </a:extLst>
          </p:cNvPr>
          <p:cNvSpPr/>
          <p:nvPr/>
        </p:nvSpPr>
        <p:spPr>
          <a:xfrm>
            <a:off x="5622432" y="4819785"/>
            <a:ext cx="3550146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11C82-5691-4925-BFF2-2AB20D3F4635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22" name="Picture 21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26CAD328-606A-4FCB-81F3-3F134806A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2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848A21-82A8-4DF4-86E8-AEF0E19A1EBB}"/>
              </a:ext>
            </a:extLst>
          </p:cNvPr>
          <p:cNvSpPr txBox="1"/>
          <p:nvPr/>
        </p:nvSpPr>
        <p:spPr>
          <a:xfrm>
            <a:off x="88677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4CF1C2-95FA-4F9C-A743-682E9B2571D7}"/>
              </a:ext>
            </a:extLst>
          </p:cNvPr>
          <p:cNvSpPr/>
          <p:nvPr/>
        </p:nvSpPr>
        <p:spPr>
          <a:xfrm>
            <a:off x="7503354" y="2052009"/>
            <a:ext cx="3879021" cy="1074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2596D1-2B7D-488E-9BA2-481B5334BB59}"/>
              </a:ext>
            </a:extLst>
          </p:cNvPr>
          <p:cNvSpPr/>
          <p:nvPr/>
        </p:nvSpPr>
        <p:spPr>
          <a:xfrm>
            <a:off x="7663691" y="2382838"/>
            <a:ext cx="1712376" cy="6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5B7C56-F239-4CCE-98C2-72854B3ABE10}"/>
              </a:ext>
            </a:extLst>
          </p:cNvPr>
          <p:cNvSpPr/>
          <p:nvPr/>
        </p:nvSpPr>
        <p:spPr>
          <a:xfrm>
            <a:off x="9473549" y="2375004"/>
            <a:ext cx="1712376" cy="648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579E965A-2926-4304-AA5A-3475A43F0524}"/>
              </a:ext>
            </a:extLst>
          </p:cNvPr>
          <p:cNvSpPr/>
          <p:nvPr/>
        </p:nvSpPr>
        <p:spPr>
          <a:xfrm rot="5400000">
            <a:off x="9816979" y="496871"/>
            <a:ext cx="197098" cy="293369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Confirm pressed, return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2293268" y="2750781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Write Prescription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2A0A1A-908E-4605-9FF2-2AB6BB1865E8}"/>
              </a:ext>
            </a:extLst>
          </p:cNvPr>
          <p:cNvSpPr/>
          <p:nvPr/>
        </p:nvSpPr>
        <p:spPr>
          <a:xfrm>
            <a:off x="5073439" y="2749194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Records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689C90-DE7B-4C6F-B584-BE94C16802B0}"/>
              </a:ext>
            </a:extLst>
          </p:cNvPr>
          <p:cNvSpPr/>
          <p:nvPr/>
        </p:nvSpPr>
        <p:spPr>
          <a:xfrm>
            <a:off x="7905944" y="2746342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277565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Write Prescription (If existing Selected)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95675" y="2235894"/>
            <a:ext cx="55149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1E30F-17D8-41FB-921B-579AFAFD6DFD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22C1C62-0615-4B97-A26B-FAEFAF0A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862" y="2689961"/>
            <a:ext cx="521750" cy="521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A41CCF-608D-4B70-9847-C3112752398C}"/>
              </a:ext>
            </a:extLst>
          </p:cNvPr>
          <p:cNvSpPr txBox="1"/>
          <p:nvPr/>
        </p:nvSpPr>
        <p:spPr>
          <a:xfrm>
            <a:off x="1193281" y="3408932"/>
            <a:ext cx="10065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			           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  <a:r>
              <a:rPr lang="en-US" dirty="0"/>
              <a:t>    PHONE NUMBER</a:t>
            </a:r>
          </a:p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D69B1-0F71-437F-B652-871E59837027}"/>
              </a:ext>
            </a:extLst>
          </p:cNvPr>
          <p:cNvSpPr/>
          <p:nvPr/>
        </p:nvSpPr>
        <p:spPr>
          <a:xfrm>
            <a:off x="7886702" y="3453207"/>
            <a:ext cx="325487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CC96CC-76B9-449F-A5F2-2C0DD78E4A65}"/>
              </a:ext>
            </a:extLst>
          </p:cNvPr>
          <p:cNvSpPr/>
          <p:nvPr/>
        </p:nvSpPr>
        <p:spPr>
          <a:xfrm>
            <a:off x="2371842" y="3457837"/>
            <a:ext cx="253353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____-____-_____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</p:spTree>
    <p:extLst>
      <p:ext uri="{BB962C8B-B14F-4D97-AF65-F5344CB8AC3E}">
        <p14:creationId xmlns:p14="http://schemas.microsoft.com/office/powerpoint/2010/main" val="28905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Write Prescription (If Record Found)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95675" y="2235894"/>
            <a:ext cx="55149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1E30F-17D8-41FB-921B-579AFAFD6DFD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22C1C62-0615-4B97-A26B-FAEFAF0A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862" y="2689961"/>
            <a:ext cx="521750" cy="521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A41CCF-608D-4B70-9847-C3112752398C}"/>
              </a:ext>
            </a:extLst>
          </p:cNvPr>
          <p:cNvSpPr txBox="1"/>
          <p:nvPr/>
        </p:nvSpPr>
        <p:spPr>
          <a:xfrm>
            <a:off x="1193281" y="3408932"/>
            <a:ext cx="10065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			           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  <a:r>
              <a:rPr lang="en-US" dirty="0"/>
              <a:t>    PHONE NUMBER</a:t>
            </a:r>
          </a:p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D69B1-0F71-437F-B652-871E59837027}"/>
              </a:ext>
            </a:extLst>
          </p:cNvPr>
          <p:cNvSpPr/>
          <p:nvPr/>
        </p:nvSpPr>
        <p:spPr>
          <a:xfrm>
            <a:off x="7886702" y="3453207"/>
            <a:ext cx="325487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+8801600022200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CC96CC-76B9-449F-A5F2-2C0DD78E4A65}"/>
              </a:ext>
            </a:extLst>
          </p:cNvPr>
          <p:cNvSpPr/>
          <p:nvPr/>
        </p:nvSpPr>
        <p:spPr>
          <a:xfrm>
            <a:off x="2371842" y="3457837"/>
            <a:ext cx="253353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949188" y="4331151"/>
            <a:ext cx="822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NAME: FARIDA AKHTAR BOBITA</a:t>
            </a:r>
          </a:p>
          <a:p>
            <a:r>
              <a:rPr lang="en-US" dirty="0"/>
              <a:t>PATIENT AGE: 68</a:t>
            </a:r>
          </a:p>
          <a:p>
            <a:r>
              <a:rPr lang="en-US" dirty="0"/>
              <a:t>LAST SEEN ON: [DATE OF LAST APPOINTMENT]</a:t>
            </a:r>
          </a:p>
          <a:p>
            <a:r>
              <a:rPr lang="en-US" dirty="0"/>
              <a:t>PATIENT ID: 2021-5333-0001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058753" y="4422803"/>
            <a:ext cx="1458595" cy="85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PAST TREATMENTS DONE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E7B03E-55E5-4B6B-8D16-736193A62600}"/>
              </a:ext>
            </a:extLst>
          </p:cNvPr>
          <p:cNvCxnSpPr/>
          <p:nvPr/>
        </p:nvCxnSpPr>
        <p:spPr>
          <a:xfrm>
            <a:off x="2025388" y="4229100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/>
          <p:nvPr/>
        </p:nvCxnSpPr>
        <p:spPr>
          <a:xfrm>
            <a:off x="2015863" y="5572125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4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clicked “past treatments done”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690687" y="3033078"/>
            <a:ext cx="1947863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4854793" y="3015164"/>
            <a:ext cx="2052640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DONE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8095881" y="2322956"/>
            <a:ext cx="3219257" cy="370561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NEXT VISIT SCHEDULED ON</a:t>
            </a:r>
            <a:r>
              <a:rPr lang="en-US" dirty="0"/>
              <a:t>: </a:t>
            </a:r>
            <a:r>
              <a:rPr lang="en-US" sz="2000" dirty="0"/>
              <a:t>24.06.2023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1D3A4-F689-4DC3-BABD-92317A142F2D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2021-5333-0001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5F45BA-5205-47FA-8C2D-6F9F5D2C9B93}"/>
              </a:ext>
            </a:extLst>
          </p:cNvPr>
          <p:cNvSpPr/>
          <p:nvPr/>
        </p:nvSpPr>
        <p:spPr>
          <a:xfrm>
            <a:off x="8448680" y="3015165"/>
            <a:ext cx="1947864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1490F-D7BE-4D90-AE2F-1263406E56D3}"/>
              </a:ext>
            </a:extLst>
          </p:cNvPr>
          <p:cNvSpPr txBox="1"/>
          <p:nvPr/>
        </p:nvSpPr>
        <p:spPr>
          <a:xfrm>
            <a:off x="1800224" y="3753668"/>
            <a:ext cx="1728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21.06.2020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20.05.2020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CDF4B-9EE8-45C7-BB2E-2E5C0023CEF7}"/>
              </a:ext>
            </a:extLst>
          </p:cNvPr>
          <p:cNvSpPr txBox="1"/>
          <p:nvPr/>
        </p:nvSpPr>
        <p:spPr>
          <a:xfrm>
            <a:off x="4052889" y="3772352"/>
            <a:ext cx="374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Canal Treatment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Root Canal Treatment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Filling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Scaling and Polishing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BA324A-9876-49A8-827F-836D9CF40178}"/>
              </a:ext>
            </a:extLst>
          </p:cNvPr>
          <p:cNvCxnSpPr>
            <a:cxnSpLocks/>
          </p:cNvCxnSpPr>
          <p:nvPr/>
        </p:nvCxnSpPr>
        <p:spPr>
          <a:xfrm>
            <a:off x="6756124" y="380308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43486-35E8-4ACC-8508-71F3A9B968C0}"/>
              </a:ext>
            </a:extLst>
          </p:cNvPr>
          <p:cNvCxnSpPr>
            <a:cxnSpLocks/>
          </p:cNvCxnSpPr>
          <p:nvPr/>
        </p:nvCxnSpPr>
        <p:spPr>
          <a:xfrm>
            <a:off x="6460849" y="403545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B22D2A-6D31-44D8-A787-DD515D7D379C}"/>
              </a:ext>
            </a:extLst>
          </p:cNvPr>
          <p:cNvSpPr txBox="1"/>
          <p:nvPr/>
        </p:nvSpPr>
        <p:spPr>
          <a:xfrm>
            <a:off x="6754864" y="3743325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D1A92-9ADB-420F-9249-E35C1A4B76CD}"/>
              </a:ext>
            </a:extLst>
          </p:cNvPr>
          <p:cNvCxnSpPr>
            <a:cxnSpLocks/>
          </p:cNvCxnSpPr>
          <p:nvPr/>
        </p:nvCxnSpPr>
        <p:spPr>
          <a:xfrm>
            <a:off x="7279999" y="4660039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F12FB5-0927-49AA-BED0-CCD372B9CE00}"/>
              </a:ext>
            </a:extLst>
          </p:cNvPr>
          <p:cNvCxnSpPr>
            <a:cxnSpLocks/>
          </p:cNvCxnSpPr>
          <p:nvPr/>
        </p:nvCxnSpPr>
        <p:spPr>
          <a:xfrm>
            <a:off x="6984724" y="4892409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A71E81-5904-4C47-90AD-4EF6B4D4528D}"/>
              </a:ext>
            </a:extLst>
          </p:cNvPr>
          <p:cNvSpPr txBox="1"/>
          <p:nvPr/>
        </p:nvSpPr>
        <p:spPr>
          <a:xfrm>
            <a:off x="7278739" y="460027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5A1274-E9CE-40D0-9C1C-B9BACC293B2E}"/>
              </a:ext>
            </a:extLst>
          </p:cNvPr>
          <p:cNvCxnSpPr>
            <a:cxnSpLocks/>
          </p:cNvCxnSpPr>
          <p:nvPr/>
        </p:nvCxnSpPr>
        <p:spPr>
          <a:xfrm>
            <a:off x="5594074" y="5279164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4F23E-0A17-4D31-9118-D5D8469646DB}"/>
              </a:ext>
            </a:extLst>
          </p:cNvPr>
          <p:cNvCxnSpPr>
            <a:cxnSpLocks/>
          </p:cNvCxnSpPr>
          <p:nvPr/>
        </p:nvCxnSpPr>
        <p:spPr>
          <a:xfrm>
            <a:off x="5298799" y="5511534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E3ACD7-7771-4453-9BBF-A54F05743A44}"/>
              </a:ext>
            </a:extLst>
          </p:cNvPr>
          <p:cNvSpPr txBox="1"/>
          <p:nvPr/>
        </p:nvSpPr>
        <p:spPr>
          <a:xfrm>
            <a:off x="5260699" y="517542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BF15C4-12CB-40B2-92FA-5CE3A368F0E8}"/>
              </a:ext>
            </a:extLst>
          </p:cNvPr>
          <p:cNvCxnSpPr>
            <a:cxnSpLocks/>
          </p:cNvCxnSpPr>
          <p:nvPr/>
        </p:nvCxnSpPr>
        <p:spPr>
          <a:xfrm>
            <a:off x="1371600" y="4497343"/>
            <a:ext cx="97762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8E4A8A-B79C-42DE-A149-AD3EB7D69A5A}"/>
              </a:ext>
            </a:extLst>
          </p:cNvPr>
          <p:cNvCxnSpPr>
            <a:cxnSpLocks/>
          </p:cNvCxnSpPr>
          <p:nvPr/>
        </p:nvCxnSpPr>
        <p:spPr>
          <a:xfrm>
            <a:off x="1428750" y="5973718"/>
            <a:ext cx="97572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9FD28E-F54B-47AC-A40D-16035EF9069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76B1426-EBF6-4122-AF15-B038CE619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3826052"/>
            <a:ext cx="408674" cy="419181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04AE6AC8-1593-438C-AC84-929CDCEC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5052783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more than one record exists for the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95675" y="2235894"/>
            <a:ext cx="55149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1E30F-17D8-41FB-921B-579AFAFD6DFD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SELECT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22C1C62-0615-4B97-A26B-FAEFAF0A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862" y="2689961"/>
            <a:ext cx="521750" cy="521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A41CCF-608D-4B70-9847-C3112752398C}"/>
              </a:ext>
            </a:extLst>
          </p:cNvPr>
          <p:cNvSpPr txBox="1"/>
          <p:nvPr/>
        </p:nvSpPr>
        <p:spPr>
          <a:xfrm>
            <a:off x="1193281" y="3408932"/>
            <a:ext cx="10065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			           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  <a:r>
              <a:rPr lang="en-US" dirty="0"/>
              <a:t>    PHONE NUMBER</a:t>
            </a:r>
          </a:p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D69B1-0F71-437F-B652-871E59837027}"/>
              </a:ext>
            </a:extLst>
          </p:cNvPr>
          <p:cNvSpPr/>
          <p:nvPr/>
        </p:nvSpPr>
        <p:spPr>
          <a:xfrm>
            <a:off x="7886702" y="3453207"/>
            <a:ext cx="325487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+8801600022200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CC96CC-76B9-449F-A5F2-2C0DD78E4A65}"/>
              </a:ext>
            </a:extLst>
          </p:cNvPr>
          <p:cNvSpPr/>
          <p:nvPr/>
        </p:nvSpPr>
        <p:spPr>
          <a:xfrm>
            <a:off x="2371842" y="3457837"/>
            <a:ext cx="253353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96788" y="4331151"/>
            <a:ext cx="4203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LAST SEEN ON: [DATE OF LAST APPOINTMENT]</a:t>
            </a:r>
          </a:p>
          <a:p>
            <a:r>
              <a:rPr lang="en-US" sz="1600" dirty="0"/>
              <a:t>PATIENT ID: 2020-5333-0031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E7B03E-55E5-4B6B-8D16-736193A62600}"/>
              </a:ext>
            </a:extLst>
          </p:cNvPr>
          <p:cNvCxnSpPr/>
          <p:nvPr/>
        </p:nvCxnSpPr>
        <p:spPr>
          <a:xfrm>
            <a:off x="2025388" y="4229100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/>
          <p:nvPr/>
        </p:nvCxnSpPr>
        <p:spPr>
          <a:xfrm>
            <a:off x="2015863" y="5572125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2E65838-00C7-4E77-A63B-CA3CE7A012ED}"/>
              </a:ext>
            </a:extLst>
          </p:cNvPr>
          <p:cNvSpPr/>
          <p:nvPr/>
        </p:nvSpPr>
        <p:spPr>
          <a:xfrm>
            <a:off x="1363398" y="4698410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1B2EE-FC32-488D-AC88-6A4DED1D1CD6}"/>
              </a:ext>
            </a:extLst>
          </p:cNvPr>
          <p:cNvSpPr txBox="1"/>
          <p:nvPr/>
        </p:nvSpPr>
        <p:spPr>
          <a:xfrm>
            <a:off x="6875332" y="4326931"/>
            <a:ext cx="4270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BOBITA’s GRAND DAUGHTER</a:t>
            </a:r>
          </a:p>
          <a:p>
            <a:r>
              <a:rPr lang="en-US" sz="1600" dirty="0"/>
              <a:t>PATIENT AGE: 6</a:t>
            </a:r>
          </a:p>
          <a:p>
            <a:r>
              <a:rPr lang="en-US" sz="1600" dirty="0"/>
              <a:t>LAST SEEN ON: [DATE OF LAST APPOINTMENT]</a:t>
            </a:r>
          </a:p>
          <a:p>
            <a:r>
              <a:rPr lang="en-US" sz="1600" dirty="0"/>
              <a:t>PATIENT ID: 2021-5333-0005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0427E0-FC6F-4614-83CC-DC9846969550}"/>
              </a:ext>
            </a:extLst>
          </p:cNvPr>
          <p:cNvSpPr/>
          <p:nvPr/>
        </p:nvSpPr>
        <p:spPr>
          <a:xfrm>
            <a:off x="6444988" y="4698310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6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Select correct patient and continue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95675" y="2235894"/>
            <a:ext cx="55149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1E30F-17D8-41FB-921B-579AFAFD6DFD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22C1C62-0615-4B97-A26B-FAEFAF0A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862" y="2689961"/>
            <a:ext cx="521750" cy="521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A41CCF-608D-4B70-9847-C3112752398C}"/>
              </a:ext>
            </a:extLst>
          </p:cNvPr>
          <p:cNvSpPr txBox="1"/>
          <p:nvPr/>
        </p:nvSpPr>
        <p:spPr>
          <a:xfrm>
            <a:off x="1193281" y="3408932"/>
            <a:ext cx="10065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			           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  <a:r>
              <a:rPr lang="en-US" dirty="0"/>
              <a:t>    PHONE NUMBER</a:t>
            </a:r>
          </a:p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D69B1-0F71-437F-B652-871E59837027}"/>
              </a:ext>
            </a:extLst>
          </p:cNvPr>
          <p:cNvSpPr/>
          <p:nvPr/>
        </p:nvSpPr>
        <p:spPr>
          <a:xfrm>
            <a:off x="7886702" y="3453207"/>
            <a:ext cx="325487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+8801600022200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CC96CC-76B9-449F-A5F2-2C0DD78E4A65}"/>
              </a:ext>
            </a:extLst>
          </p:cNvPr>
          <p:cNvSpPr/>
          <p:nvPr/>
        </p:nvSpPr>
        <p:spPr>
          <a:xfrm>
            <a:off x="2371842" y="3457837"/>
            <a:ext cx="253353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96788" y="4331151"/>
            <a:ext cx="4203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LAST SEEN ON: [DATE OF LAST APPOINTMENT]</a:t>
            </a:r>
          </a:p>
          <a:p>
            <a:r>
              <a:rPr lang="en-US" sz="1600" dirty="0"/>
              <a:t>PATIENT ID: 2020-5333-0031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E7B03E-55E5-4B6B-8D16-736193A62600}"/>
              </a:ext>
            </a:extLst>
          </p:cNvPr>
          <p:cNvCxnSpPr/>
          <p:nvPr/>
        </p:nvCxnSpPr>
        <p:spPr>
          <a:xfrm>
            <a:off x="2025388" y="4229100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/>
          <p:nvPr/>
        </p:nvCxnSpPr>
        <p:spPr>
          <a:xfrm>
            <a:off x="2015863" y="5572125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2E65838-00C7-4E77-A63B-CA3CE7A012ED}"/>
              </a:ext>
            </a:extLst>
          </p:cNvPr>
          <p:cNvSpPr/>
          <p:nvPr/>
        </p:nvSpPr>
        <p:spPr>
          <a:xfrm>
            <a:off x="1363398" y="4698410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1B2EE-FC32-488D-AC88-6A4DED1D1CD6}"/>
              </a:ext>
            </a:extLst>
          </p:cNvPr>
          <p:cNvSpPr txBox="1"/>
          <p:nvPr/>
        </p:nvSpPr>
        <p:spPr>
          <a:xfrm>
            <a:off x="6875332" y="4326931"/>
            <a:ext cx="4270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BOBITA’s GRAND DAUGHTER</a:t>
            </a:r>
          </a:p>
          <a:p>
            <a:r>
              <a:rPr lang="en-US" sz="1600" dirty="0"/>
              <a:t>PATIENT AGE: 6</a:t>
            </a:r>
          </a:p>
          <a:p>
            <a:r>
              <a:rPr lang="en-US" sz="1600" dirty="0"/>
              <a:t>LAST SEEN ON: [DATE OF LAST APPOINTMENT]</a:t>
            </a:r>
          </a:p>
          <a:p>
            <a:r>
              <a:rPr lang="en-US" sz="1600" dirty="0"/>
              <a:t>PATIENT ID: 2021-5333-0005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0427E0-FC6F-4614-83CC-DC9846969550}"/>
              </a:ext>
            </a:extLst>
          </p:cNvPr>
          <p:cNvSpPr/>
          <p:nvPr/>
        </p:nvSpPr>
        <p:spPr>
          <a:xfrm>
            <a:off x="6444988" y="4698310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B2D9D790-D7BF-4D5D-9C1E-8ABBB0D8B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5100" y="4718077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E95E-4EC9-4824-98AC-4E4CDFA9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766218"/>
            <a:ext cx="10515600" cy="1325563"/>
          </a:xfrm>
        </p:spPr>
        <p:txBody>
          <a:bodyPr/>
          <a:lstStyle/>
          <a:p>
            <a:r>
              <a:rPr lang="en-US" dirty="0"/>
              <a:t>Home Screen UI (Desktop browsing)</a:t>
            </a:r>
          </a:p>
        </p:txBody>
      </p:sp>
    </p:spTree>
    <p:extLst>
      <p:ext uri="{BB962C8B-B14F-4D97-AF65-F5344CB8AC3E}">
        <p14:creationId xmlns:p14="http://schemas.microsoft.com/office/powerpoint/2010/main" val="34359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clicked “past treatments done”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690687" y="3033078"/>
            <a:ext cx="1947863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4854793" y="3015164"/>
            <a:ext cx="2052640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DONE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8095881" y="2322956"/>
            <a:ext cx="3219257" cy="370561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NEXT VISIT SCHEDULED ON</a:t>
            </a:r>
            <a:r>
              <a:rPr lang="en-US" dirty="0"/>
              <a:t>: </a:t>
            </a:r>
            <a:r>
              <a:rPr lang="en-US" sz="2000" dirty="0"/>
              <a:t>24.06.2023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1D3A4-F689-4DC3-BABD-92317A142F2D}"/>
              </a:ext>
            </a:extLst>
          </p:cNvPr>
          <p:cNvSpPr txBox="1"/>
          <p:nvPr/>
        </p:nvSpPr>
        <p:spPr>
          <a:xfrm>
            <a:off x="2810433" y="1861158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2021-5333-0001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5F45BA-5205-47FA-8C2D-6F9F5D2C9B93}"/>
              </a:ext>
            </a:extLst>
          </p:cNvPr>
          <p:cNvSpPr/>
          <p:nvPr/>
        </p:nvSpPr>
        <p:spPr>
          <a:xfrm>
            <a:off x="8448680" y="3015165"/>
            <a:ext cx="1947864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1490F-D7BE-4D90-AE2F-1263406E56D3}"/>
              </a:ext>
            </a:extLst>
          </p:cNvPr>
          <p:cNvSpPr txBox="1"/>
          <p:nvPr/>
        </p:nvSpPr>
        <p:spPr>
          <a:xfrm>
            <a:off x="1800224" y="3753668"/>
            <a:ext cx="1728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21.06.2020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20.05.2020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CDF4B-9EE8-45C7-BB2E-2E5C0023CEF7}"/>
              </a:ext>
            </a:extLst>
          </p:cNvPr>
          <p:cNvSpPr txBox="1"/>
          <p:nvPr/>
        </p:nvSpPr>
        <p:spPr>
          <a:xfrm>
            <a:off x="4052889" y="3772352"/>
            <a:ext cx="374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Canal Treatment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Root Canal Treatment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Filling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Scaling and Polishing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BA324A-9876-49A8-827F-836D9CF40178}"/>
              </a:ext>
            </a:extLst>
          </p:cNvPr>
          <p:cNvCxnSpPr>
            <a:cxnSpLocks/>
          </p:cNvCxnSpPr>
          <p:nvPr/>
        </p:nvCxnSpPr>
        <p:spPr>
          <a:xfrm>
            <a:off x="6756124" y="380308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43486-35E8-4ACC-8508-71F3A9B968C0}"/>
              </a:ext>
            </a:extLst>
          </p:cNvPr>
          <p:cNvCxnSpPr>
            <a:cxnSpLocks/>
          </p:cNvCxnSpPr>
          <p:nvPr/>
        </p:nvCxnSpPr>
        <p:spPr>
          <a:xfrm>
            <a:off x="6460849" y="403545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B22D2A-6D31-44D8-A787-DD515D7D379C}"/>
              </a:ext>
            </a:extLst>
          </p:cNvPr>
          <p:cNvSpPr txBox="1"/>
          <p:nvPr/>
        </p:nvSpPr>
        <p:spPr>
          <a:xfrm>
            <a:off x="6754864" y="3743325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D1A92-9ADB-420F-9249-E35C1A4B76CD}"/>
              </a:ext>
            </a:extLst>
          </p:cNvPr>
          <p:cNvCxnSpPr>
            <a:cxnSpLocks/>
          </p:cNvCxnSpPr>
          <p:nvPr/>
        </p:nvCxnSpPr>
        <p:spPr>
          <a:xfrm>
            <a:off x="7279999" y="4660039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F12FB5-0927-49AA-BED0-CCD372B9CE00}"/>
              </a:ext>
            </a:extLst>
          </p:cNvPr>
          <p:cNvCxnSpPr>
            <a:cxnSpLocks/>
          </p:cNvCxnSpPr>
          <p:nvPr/>
        </p:nvCxnSpPr>
        <p:spPr>
          <a:xfrm>
            <a:off x="6984724" y="4892409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A71E81-5904-4C47-90AD-4EF6B4D4528D}"/>
              </a:ext>
            </a:extLst>
          </p:cNvPr>
          <p:cNvSpPr txBox="1"/>
          <p:nvPr/>
        </p:nvSpPr>
        <p:spPr>
          <a:xfrm>
            <a:off x="7278739" y="460027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5A1274-E9CE-40D0-9C1C-B9BACC293B2E}"/>
              </a:ext>
            </a:extLst>
          </p:cNvPr>
          <p:cNvCxnSpPr>
            <a:cxnSpLocks/>
          </p:cNvCxnSpPr>
          <p:nvPr/>
        </p:nvCxnSpPr>
        <p:spPr>
          <a:xfrm>
            <a:off x="5594074" y="5279164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4F23E-0A17-4D31-9118-D5D8469646DB}"/>
              </a:ext>
            </a:extLst>
          </p:cNvPr>
          <p:cNvCxnSpPr>
            <a:cxnSpLocks/>
          </p:cNvCxnSpPr>
          <p:nvPr/>
        </p:nvCxnSpPr>
        <p:spPr>
          <a:xfrm>
            <a:off x="5298799" y="5511534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E3ACD7-7771-4453-9BBF-A54F05743A44}"/>
              </a:ext>
            </a:extLst>
          </p:cNvPr>
          <p:cNvSpPr txBox="1"/>
          <p:nvPr/>
        </p:nvSpPr>
        <p:spPr>
          <a:xfrm>
            <a:off x="5260699" y="5175429"/>
            <a:ext cx="294015" cy="36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BF15C4-12CB-40B2-92FA-5CE3A368F0E8}"/>
              </a:ext>
            </a:extLst>
          </p:cNvPr>
          <p:cNvCxnSpPr>
            <a:cxnSpLocks/>
          </p:cNvCxnSpPr>
          <p:nvPr/>
        </p:nvCxnSpPr>
        <p:spPr>
          <a:xfrm>
            <a:off x="1371600" y="4497343"/>
            <a:ext cx="97762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8E4A8A-B79C-42DE-A149-AD3EB7D69A5A}"/>
              </a:ext>
            </a:extLst>
          </p:cNvPr>
          <p:cNvCxnSpPr>
            <a:cxnSpLocks/>
          </p:cNvCxnSpPr>
          <p:nvPr/>
        </p:nvCxnSpPr>
        <p:spPr>
          <a:xfrm>
            <a:off x="1428750" y="5973718"/>
            <a:ext cx="97572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9FD28E-F54B-47AC-A40D-16035EF9069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76B1426-EBF6-4122-AF15-B038CE619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3826052"/>
            <a:ext cx="408674" cy="419181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04AE6AC8-1593-438C-AC84-929CDCEC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5" y="5052783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5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7419-AE8A-47D5-9637-0FF2966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PRESCRIPTION UI </a:t>
            </a:r>
            <a:r>
              <a:rPr lang="en-US" dirty="0"/>
              <a:t>(PART 2)</a:t>
            </a:r>
            <a:br>
              <a:rPr lang="en-US" dirty="0"/>
            </a:br>
            <a:r>
              <a:rPr lang="en-US" dirty="0"/>
              <a:t>[History Taking]</a:t>
            </a:r>
          </a:p>
        </p:txBody>
      </p:sp>
    </p:spTree>
    <p:extLst>
      <p:ext uri="{BB962C8B-B14F-4D97-AF65-F5344CB8AC3E}">
        <p14:creationId xmlns:p14="http://schemas.microsoft.com/office/powerpoint/2010/main" val="7140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Upon selecting continue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1264F-1FA0-464F-AD32-5686596E83DC}"/>
              </a:ext>
            </a:extLst>
          </p:cNvPr>
          <p:cNvSpPr txBox="1"/>
          <p:nvPr/>
        </p:nvSpPr>
        <p:spPr>
          <a:xfrm>
            <a:off x="3495675" y="2235894"/>
            <a:ext cx="55149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PATIENT STATUS</a:t>
            </a:r>
          </a:p>
          <a:p>
            <a:endParaRPr lang="en-US" dirty="0"/>
          </a:p>
          <a:p>
            <a:r>
              <a:rPr lang="en-US" dirty="0"/>
              <a:t>NEW:			EXISTING: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1E30F-17D8-41FB-921B-579AFAFD6DFD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97D14-8906-45FF-8F42-8F51C6369F5B}"/>
              </a:ext>
            </a:extLst>
          </p:cNvPr>
          <p:cNvSpPr/>
          <p:nvPr/>
        </p:nvSpPr>
        <p:spPr>
          <a:xfrm>
            <a:off x="4238625" y="2828925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CA500-5B99-4C64-A518-9370BFE001B0}"/>
              </a:ext>
            </a:extLst>
          </p:cNvPr>
          <p:cNvSpPr/>
          <p:nvPr/>
        </p:nvSpPr>
        <p:spPr>
          <a:xfrm>
            <a:off x="7639052" y="282830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22C1C62-0615-4B97-A26B-FAEFAF0A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862" y="2689961"/>
            <a:ext cx="521750" cy="521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A41CCF-608D-4B70-9847-C3112752398C}"/>
              </a:ext>
            </a:extLst>
          </p:cNvPr>
          <p:cNvSpPr txBox="1"/>
          <p:nvPr/>
        </p:nvSpPr>
        <p:spPr>
          <a:xfrm>
            <a:off x="1193281" y="3408932"/>
            <a:ext cx="10065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			           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  <a:r>
              <a:rPr lang="en-US" dirty="0"/>
              <a:t>    PHONE NUMBER</a:t>
            </a:r>
          </a:p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D69B1-0F71-437F-B652-871E59837027}"/>
              </a:ext>
            </a:extLst>
          </p:cNvPr>
          <p:cNvSpPr/>
          <p:nvPr/>
        </p:nvSpPr>
        <p:spPr>
          <a:xfrm>
            <a:off x="7886702" y="3453207"/>
            <a:ext cx="325487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+8801600022200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CC96CC-76B9-449F-A5F2-2C0DD78E4A65}"/>
              </a:ext>
            </a:extLst>
          </p:cNvPr>
          <p:cNvSpPr/>
          <p:nvPr/>
        </p:nvSpPr>
        <p:spPr>
          <a:xfrm>
            <a:off x="2371842" y="3457837"/>
            <a:ext cx="2533533" cy="465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949188" y="4331151"/>
            <a:ext cx="822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NAME: FARIDA AKHTAR BOBITA</a:t>
            </a:r>
          </a:p>
          <a:p>
            <a:r>
              <a:rPr lang="en-US" dirty="0"/>
              <a:t>PATIENT AGE: 68</a:t>
            </a:r>
          </a:p>
          <a:p>
            <a:r>
              <a:rPr lang="en-US" dirty="0"/>
              <a:t>LAST SEEN ON: [DATE OF LAST APPOINTMENT]</a:t>
            </a:r>
          </a:p>
          <a:p>
            <a:r>
              <a:rPr lang="en-US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058753" y="4422803"/>
            <a:ext cx="1458595" cy="85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PAST TREATMENTS DONE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E7B03E-55E5-4B6B-8D16-736193A62600}"/>
              </a:ext>
            </a:extLst>
          </p:cNvPr>
          <p:cNvCxnSpPr/>
          <p:nvPr/>
        </p:nvCxnSpPr>
        <p:spPr>
          <a:xfrm>
            <a:off x="2025388" y="4229100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/>
          <p:nvPr/>
        </p:nvCxnSpPr>
        <p:spPr>
          <a:xfrm>
            <a:off x="2015863" y="5572125"/>
            <a:ext cx="868071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2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Selecting Write Down the Entire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CHIEF COMPLAINTS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OF PRESENT ILLNESS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HISTORY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HISTORY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AND CONTINUE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3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dirty="0"/>
              <a:t>Writing chief complaints…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2823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4450" y="312420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CHIEF COMPLAINTS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68538" y="319988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0AA016-1FB8-4918-8DED-AC282C200088}"/>
              </a:ext>
            </a:extLst>
          </p:cNvPr>
          <p:cNvSpPr/>
          <p:nvPr/>
        </p:nvSpPr>
        <p:spPr>
          <a:xfrm>
            <a:off x="1314449" y="602673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OF PRESENT ILLNESS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>
            <a:off x="10608374" y="6097384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E87A3-4CC8-46E0-BCE5-711FDEF19B69}"/>
              </a:ext>
            </a:extLst>
          </p:cNvPr>
          <p:cNvSpPr/>
          <p:nvPr/>
        </p:nvSpPr>
        <p:spPr>
          <a:xfrm>
            <a:off x="1781176" y="3800730"/>
            <a:ext cx="5791200" cy="18573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Text...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97E1BE-7E81-4626-83E2-72103C2B2A04}"/>
              </a:ext>
            </a:extLst>
          </p:cNvPr>
          <p:cNvCxnSpPr/>
          <p:nvPr/>
        </p:nvCxnSpPr>
        <p:spPr>
          <a:xfrm>
            <a:off x="8591550" y="3914775"/>
            <a:ext cx="0" cy="12858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4FE391-978A-4C0E-A37D-605FC080BAF0}"/>
              </a:ext>
            </a:extLst>
          </p:cNvPr>
          <p:cNvCxnSpPr>
            <a:cxnSpLocks/>
          </p:cNvCxnSpPr>
          <p:nvPr/>
        </p:nvCxnSpPr>
        <p:spPr>
          <a:xfrm>
            <a:off x="7943850" y="4562475"/>
            <a:ext cx="12382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9E0033B-5E51-460A-960A-AE3E8C75C748}"/>
              </a:ext>
            </a:extLst>
          </p:cNvPr>
          <p:cNvSpPr/>
          <p:nvPr/>
        </p:nvSpPr>
        <p:spPr>
          <a:xfrm>
            <a:off x="8115300" y="4033837"/>
            <a:ext cx="314325" cy="34290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E00F3F-5598-4EB5-A847-849E4D61DA44}"/>
              </a:ext>
            </a:extLst>
          </p:cNvPr>
          <p:cNvSpPr/>
          <p:nvPr/>
        </p:nvSpPr>
        <p:spPr>
          <a:xfrm>
            <a:off x="8763000" y="4043362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41C6F8-2544-49FA-9FD2-4EE1B7B52701}"/>
              </a:ext>
            </a:extLst>
          </p:cNvPr>
          <p:cNvSpPr/>
          <p:nvPr/>
        </p:nvSpPr>
        <p:spPr>
          <a:xfrm>
            <a:off x="8096250" y="4698983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8CDA96B-E96A-4C7D-9286-EEB2489BD39A}"/>
              </a:ext>
            </a:extLst>
          </p:cNvPr>
          <p:cNvSpPr/>
          <p:nvPr/>
        </p:nvSpPr>
        <p:spPr>
          <a:xfrm>
            <a:off x="8777288" y="4718033"/>
            <a:ext cx="314325" cy="34290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9554816" y="4870433"/>
            <a:ext cx="1350074" cy="90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ANOTHER COMPLAINT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9E0318-0F1C-4FA3-993F-627C16A97C79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15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5" y="13563"/>
            <a:ext cx="11077579" cy="1106947"/>
          </a:xfrm>
        </p:spPr>
        <p:txBody>
          <a:bodyPr/>
          <a:lstStyle/>
          <a:p>
            <a:r>
              <a:rPr lang="en-US" dirty="0"/>
              <a:t>After adding another complaint… (Down scroll)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2823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E87A3-4CC8-46E0-BCE5-711FDEF19B69}"/>
              </a:ext>
            </a:extLst>
          </p:cNvPr>
          <p:cNvSpPr/>
          <p:nvPr/>
        </p:nvSpPr>
        <p:spPr>
          <a:xfrm>
            <a:off x="1619250" y="3829050"/>
            <a:ext cx="5791200" cy="18573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97E1BE-7E81-4626-83E2-72103C2B2A04}"/>
              </a:ext>
            </a:extLst>
          </p:cNvPr>
          <p:cNvCxnSpPr/>
          <p:nvPr/>
        </p:nvCxnSpPr>
        <p:spPr>
          <a:xfrm>
            <a:off x="8591550" y="3914775"/>
            <a:ext cx="0" cy="12858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4FE391-978A-4C0E-A37D-605FC080BAF0}"/>
              </a:ext>
            </a:extLst>
          </p:cNvPr>
          <p:cNvCxnSpPr>
            <a:cxnSpLocks/>
          </p:cNvCxnSpPr>
          <p:nvPr/>
        </p:nvCxnSpPr>
        <p:spPr>
          <a:xfrm>
            <a:off x="7943850" y="4562475"/>
            <a:ext cx="12382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9E0033B-5E51-460A-960A-AE3E8C75C748}"/>
              </a:ext>
            </a:extLst>
          </p:cNvPr>
          <p:cNvSpPr/>
          <p:nvPr/>
        </p:nvSpPr>
        <p:spPr>
          <a:xfrm>
            <a:off x="8115300" y="403383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E00F3F-5598-4EB5-A847-849E4D61DA44}"/>
              </a:ext>
            </a:extLst>
          </p:cNvPr>
          <p:cNvSpPr/>
          <p:nvPr/>
        </p:nvSpPr>
        <p:spPr>
          <a:xfrm>
            <a:off x="8763000" y="4043362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41C6F8-2544-49FA-9FD2-4EE1B7B52701}"/>
              </a:ext>
            </a:extLst>
          </p:cNvPr>
          <p:cNvSpPr/>
          <p:nvPr/>
        </p:nvSpPr>
        <p:spPr>
          <a:xfrm>
            <a:off x="8096250" y="4698983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8CDA96B-E96A-4C7D-9286-EEB2489BD39A}"/>
              </a:ext>
            </a:extLst>
          </p:cNvPr>
          <p:cNvSpPr/>
          <p:nvPr/>
        </p:nvSpPr>
        <p:spPr>
          <a:xfrm>
            <a:off x="8777288" y="4718033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9554816" y="4870433"/>
            <a:ext cx="1350074" cy="90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ANOTHER COMPLAINT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ACD02A-4E08-4C6D-8ED5-A029B858AD6C}"/>
              </a:ext>
            </a:extLst>
          </p:cNvPr>
          <p:cNvSpPr/>
          <p:nvPr/>
        </p:nvSpPr>
        <p:spPr>
          <a:xfrm>
            <a:off x="1314450" y="1308543"/>
            <a:ext cx="9725025" cy="22823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5203D9-3E27-464A-946E-ED46F48C647F}"/>
              </a:ext>
            </a:extLst>
          </p:cNvPr>
          <p:cNvSpPr/>
          <p:nvPr/>
        </p:nvSpPr>
        <p:spPr>
          <a:xfrm>
            <a:off x="1619250" y="1504950"/>
            <a:ext cx="5791200" cy="18573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316938-3084-48D2-BF42-9C0A889BA480}"/>
              </a:ext>
            </a:extLst>
          </p:cNvPr>
          <p:cNvCxnSpPr/>
          <p:nvPr/>
        </p:nvCxnSpPr>
        <p:spPr>
          <a:xfrm>
            <a:off x="8591550" y="1590675"/>
            <a:ext cx="0" cy="12858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9F0A8F-0990-4216-A023-18F4AB645771}"/>
              </a:ext>
            </a:extLst>
          </p:cNvPr>
          <p:cNvCxnSpPr>
            <a:cxnSpLocks/>
          </p:cNvCxnSpPr>
          <p:nvPr/>
        </p:nvCxnSpPr>
        <p:spPr>
          <a:xfrm>
            <a:off x="7943850" y="2238375"/>
            <a:ext cx="12382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D9A028E-C00D-4E12-B677-CE9385AD6F0F}"/>
              </a:ext>
            </a:extLst>
          </p:cNvPr>
          <p:cNvSpPr/>
          <p:nvPr/>
        </p:nvSpPr>
        <p:spPr>
          <a:xfrm>
            <a:off x="8115300" y="1709737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E6ECE37-40F8-434A-B894-B02A2EAB547D}"/>
              </a:ext>
            </a:extLst>
          </p:cNvPr>
          <p:cNvSpPr/>
          <p:nvPr/>
        </p:nvSpPr>
        <p:spPr>
          <a:xfrm>
            <a:off x="8763000" y="1719262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6B16D8-C001-4696-BE3C-2F298F85C1F5}"/>
              </a:ext>
            </a:extLst>
          </p:cNvPr>
          <p:cNvSpPr/>
          <p:nvPr/>
        </p:nvSpPr>
        <p:spPr>
          <a:xfrm>
            <a:off x="9554816" y="2546333"/>
            <a:ext cx="1350074" cy="90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ANOTHER COMPLAINT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00442A5-15B6-4511-BDBB-3B94CE5EF5EB}"/>
              </a:ext>
            </a:extLst>
          </p:cNvPr>
          <p:cNvSpPr/>
          <p:nvPr/>
        </p:nvSpPr>
        <p:spPr>
          <a:xfrm>
            <a:off x="8081962" y="2423844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9D1D38-ACC3-4695-8566-DA4C354B9240}"/>
              </a:ext>
            </a:extLst>
          </p:cNvPr>
          <p:cNvSpPr/>
          <p:nvPr/>
        </p:nvSpPr>
        <p:spPr>
          <a:xfrm>
            <a:off x="8763000" y="2442894"/>
            <a:ext cx="314325" cy="342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DCCF96A-0762-45F2-BA95-67870ED407B1}"/>
              </a:ext>
            </a:extLst>
          </p:cNvPr>
          <p:cNvSpPr/>
          <p:nvPr/>
        </p:nvSpPr>
        <p:spPr>
          <a:xfrm>
            <a:off x="1285875" y="6000750"/>
            <a:ext cx="97631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OF PRESENT ILLNESS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5F47D9DC-BBDF-48EC-B8F3-4237107667A1}"/>
              </a:ext>
            </a:extLst>
          </p:cNvPr>
          <p:cNvSpPr/>
          <p:nvPr/>
        </p:nvSpPr>
        <p:spPr>
          <a:xfrm>
            <a:off x="10570275" y="605235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DDCE5CA-3DCF-4200-8449-E00BC4510D7E}"/>
              </a:ext>
            </a:extLst>
          </p:cNvPr>
          <p:cNvSpPr/>
          <p:nvPr/>
        </p:nvSpPr>
        <p:spPr>
          <a:xfrm>
            <a:off x="1323975" y="85679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CHIEF COMPLAINTS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76B64328-A99A-4D0E-9ACD-3140A9C18B9E}"/>
              </a:ext>
            </a:extLst>
          </p:cNvPr>
          <p:cNvSpPr/>
          <p:nvPr/>
        </p:nvSpPr>
        <p:spPr>
          <a:xfrm rot="10800000">
            <a:off x="10578063" y="93247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767795-D4E4-4785-9010-93C9C38BC06F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Graphic 72" descr="Checkmark with solid fill">
            <a:extLst>
              <a:ext uri="{FF2B5EF4-FFF2-40B4-BE49-F238E27FC236}">
                <a16:creationId xmlns:a16="http://schemas.microsoft.com/office/drawing/2014/main" id="{DC374842-BF34-4335-A2C8-ECA78CBBE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3212" y="1588801"/>
            <a:ext cx="521750" cy="521750"/>
          </a:xfrm>
          <a:prstGeom prst="rect">
            <a:avLst/>
          </a:prstGeom>
        </p:spPr>
      </p:pic>
      <p:pic>
        <p:nvPicPr>
          <p:cNvPr id="74" name="Graphic 73" descr="Checkmark with solid fill">
            <a:extLst>
              <a:ext uri="{FF2B5EF4-FFF2-40B4-BE49-F238E27FC236}">
                <a16:creationId xmlns:a16="http://schemas.microsoft.com/office/drawing/2014/main" id="{0450709B-1EAC-481D-8D0F-29950971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531" y="4678900"/>
            <a:ext cx="521750" cy="5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8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dirty="0"/>
              <a:t>Moving down to other boxes…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57312" y="285645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CHIEF COMPLAINTS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0AA016-1FB8-4918-8DED-AC282C200088}"/>
              </a:ext>
            </a:extLst>
          </p:cNvPr>
          <p:cNvSpPr/>
          <p:nvPr/>
        </p:nvSpPr>
        <p:spPr>
          <a:xfrm>
            <a:off x="1331120" y="3504687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 OF PRESENT ILLNESS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>
            <a:off x="10580446" y="291461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86945" y="355396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1C5E0-C0F6-405A-B5BD-7C9A41985309}"/>
              </a:ext>
            </a:extLst>
          </p:cNvPr>
          <p:cNvSpPr/>
          <p:nvPr/>
        </p:nvSpPr>
        <p:spPr>
          <a:xfrm>
            <a:off x="1666874" y="4110856"/>
            <a:ext cx="8810625" cy="2238351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C0CB76-0262-4341-B320-1D9EA404D801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43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dirty="0"/>
              <a:t>Moving down to other boxes 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5645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CHIEF COMPLAINTS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0AA016-1FB8-4918-8DED-AC282C200088}"/>
              </a:ext>
            </a:extLst>
          </p:cNvPr>
          <p:cNvSpPr/>
          <p:nvPr/>
        </p:nvSpPr>
        <p:spPr>
          <a:xfrm>
            <a:off x="1331120" y="350468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OF PRESENT ILLNESS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91461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625045" y="355396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1C5E0-C0F6-405A-B5BD-7C9A41985309}"/>
              </a:ext>
            </a:extLst>
          </p:cNvPr>
          <p:cNvSpPr/>
          <p:nvPr/>
        </p:nvSpPr>
        <p:spPr>
          <a:xfrm>
            <a:off x="1690687" y="4656826"/>
            <a:ext cx="8810625" cy="1890604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412933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419491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48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Pressing Search arrow in “drug name” box…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5645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91461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1C5E0-C0F6-405A-B5BD-7C9A41985309}"/>
              </a:ext>
            </a:extLst>
          </p:cNvPr>
          <p:cNvSpPr/>
          <p:nvPr/>
        </p:nvSpPr>
        <p:spPr>
          <a:xfrm>
            <a:off x="4105275" y="4257826"/>
            <a:ext cx="6396037" cy="92092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8163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54721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310984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23989" y="4455284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44D1-B915-4792-80F3-8D604BC615B9}"/>
              </a:ext>
            </a:extLst>
          </p:cNvPr>
          <p:cNvSpPr txBox="1"/>
          <p:nvPr/>
        </p:nvSpPr>
        <p:spPr>
          <a:xfrm>
            <a:off x="1957389" y="4353128"/>
            <a:ext cx="1971674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DRUG NAME</a:t>
            </a:r>
          </a:p>
          <a:p>
            <a:pPr algn="ctr"/>
            <a:r>
              <a:rPr lang="en-US" dirty="0"/>
              <a:t>[TEXT BOX]</a:t>
            </a: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C40A242E-E609-4595-BB39-51C8EF96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5990" y="4718286"/>
            <a:ext cx="501179" cy="5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71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0"/>
            <a:ext cx="115252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Will trigger this search box for Drugs…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22785" y="3642761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0882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866990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1C5E0-C0F6-405A-B5BD-7C9A41985309}"/>
              </a:ext>
            </a:extLst>
          </p:cNvPr>
          <p:cNvSpPr/>
          <p:nvPr/>
        </p:nvSpPr>
        <p:spPr>
          <a:xfrm>
            <a:off x="4152900" y="4038751"/>
            <a:ext cx="6396037" cy="92092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14958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48053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091909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71614" y="423620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44D1-B915-4792-80F3-8D604BC615B9}"/>
              </a:ext>
            </a:extLst>
          </p:cNvPr>
          <p:cNvSpPr txBox="1"/>
          <p:nvPr/>
        </p:nvSpPr>
        <p:spPr>
          <a:xfrm>
            <a:off x="2005014" y="4134053"/>
            <a:ext cx="1971674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DRUG NAME</a:t>
            </a:r>
          </a:p>
          <a:p>
            <a:pPr algn="ctr"/>
            <a:r>
              <a:rPr lang="en-US" dirty="0"/>
              <a:t>[TEXT BOX]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232D715-BCC0-4E16-A6C8-FF5426B7E82F}"/>
              </a:ext>
            </a:extLst>
          </p:cNvPr>
          <p:cNvSpPr/>
          <p:nvPr/>
        </p:nvSpPr>
        <p:spPr>
          <a:xfrm>
            <a:off x="3630191" y="4491597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5DCD7-D736-44EA-B2BC-02770B04B1ED}"/>
              </a:ext>
            </a:extLst>
          </p:cNvPr>
          <p:cNvSpPr/>
          <p:nvPr/>
        </p:nvSpPr>
        <p:spPr>
          <a:xfrm>
            <a:off x="3719782" y="2866989"/>
            <a:ext cx="5178323" cy="3009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C0047-BD3F-4223-9798-DBB92A32A462}"/>
              </a:ext>
            </a:extLst>
          </p:cNvPr>
          <p:cNvSpPr/>
          <p:nvPr/>
        </p:nvSpPr>
        <p:spPr>
          <a:xfrm>
            <a:off x="3768708" y="2916651"/>
            <a:ext cx="2479692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BRAND 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1FB67C-E9E9-4425-AC26-F28417D4FBDE}"/>
              </a:ext>
            </a:extLst>
          </p:cNvPr>
          <p:cNvSpPr/>
          <p:nvPr/>
        </p:nvSpPr>
        <p:spPr>
          <a:xfrm>
            <a:off x="6306851" y="2907126"/>
            <a:ext cx="2535541" cy="5123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6BA3E-3C3D-4A1E-A90C-F1B0AEF722C8}"/>
              </a:ext>
            </a:extLst>
          </p:cNvPr>
          <p:cNvSpPr txBox="1"/>
          <p:nvPr/>
        </p:nvSpPr>
        <p:spPr>
          <a:xfrm>
            <a:off x="4015149" y="3612468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[AUTOCOMPLETE TEXT BOX]</a:t>
            </a:r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AA5C1FCE-5837-4DCE-9F03-8E0BECA5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505" y="3544322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E2AA12-87AC-483A-9932-BFC724060827}"/>
              </a:ext>
            </a:extLst>
          </p:cNvPr>
          <p:cNvSpPr/>
          <p:nvPr/>
        </p:nvSpPr>
        <p:spPr>
          <a:xfrm>
            <a:off x="3768708" y="4250328"/>
            <a:ext cx="5073683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C8DF4-0EA3-4932-99EE-A62F197DE64D}"/>
              </a:ext>
            </a:extLst>
          </p:cNvPr>
          <p:cNvSpPr txBox="1"/>
          <p:nvPr/>
        </p:nvSpPr>
        <p:spPr>
          <a:xfrm>
            <a:off x="4015149" y="4236209"/>
            <a:ext cx="45895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LOSECTIL, 20 mg</a:t>
            </a:r>
          </a:p>
          <a:p>
            <a:pPr>
              <a:lnSpc>
                <a:spcPct val="150000"/>
              </a:lnSpc>
            </a:pPr>
            <a:r>
              <a:rPr lang="en-US" dirty="0"/>
              <a:t>LOPERAMIDE, 20 mg</a:t>
            </a:r>
          </a:p>
          <a:p>
            <a:pPr>
              <a:lnSpc>
                <a:spcPct val="150000"/>
              </a:lnSpc>
            </a:pPr>
            <a:r>
              <a:rPr lang="en-US" dirty="0"/>
              <a:t>LORATIDINE, 20 mg</a:t>
            </a:r>
          </a:p>
        </p:txBody>
      </p:sp>
    </p:spTree>
    <p:extLst>
      <p:ext uri="{BB962C8B-B14F-4D97-AF65-F5344CB8AC3E}">
        <p14:creationId xmlns:p14="http://schemas.microsoft.com/office/powerpoint/2010/main" val="213542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3B6E-62C3-40AC-B3FA-D369980F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1325563"/>
          </a:xfrm>
        </p:spPr>
        <p:txBody>
          <a:bodyPr/>
          <a:lstStyle/>
          <a:p>
            <a:r>
              <a:rPr lang="en-US" dirty="0"/>
              <a:t>Home Screen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8778-51B4-42F9-8AF2-F7E27AA2DD2E}"/>
              </a:ext>
            </a:extLst>
          </p:cNvPr>
          <p:cNvSpPr/>
          <p:nvPr/>
        </p:nvSpPr>
        <p:spPr>
          <a:xfrm>
            <a:off x="714374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3B936B-8A87-4C8F-9EA3-336F28C7B1EF}"/>
              </a:ext>
            </a:extLst>
          </p:cNvPr>
          <p:cNvSpPr/>
          <p:nvPr/>
        </p:nvSpPr>
        <p:spPr>
          <a:xfrm>
            <a:off x="723900" y="1057275"/>
            <a:ext cx="10267950" cy="1162050"/>
          </a:xfrm>
          <a:prstGeom prst="rect">
            <a:avLst/>
          </a:prstGeom>
          <a:solidFill>
            <a:srgbClr val="32A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8001B12A-F097-4BE7-89BD-CF5074FF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418" y="1121530"/>
            <a:ext cx="590041" cy="36030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0AC13EFD-D6A9-4DCA-A4CC-4B4065C0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25" y="1158028"/>
            <a:ext cx="294825" cy="29482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DEBD8E-B63E-43C7-8051-1B19C8029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32" y="1123157"/>
            <a:ext cx="454067" cy="350837"/>
          </a:xfrm>
          <a:prstGeom prst="rect">
            <a:avLst/>
          </a:prstGeom>
        </p:spPr>
      </p:pic>
      <p:pic>
        <p:nvPicPr>
          <p:cNvPr id="20" name="Graphic 19" descr="Envelope with solid fill">
            <a:extLst>
              <a:ext uri="{FF2B5EF4-FFF2-40B4-BE49-F238E27FC236}">
                <a16:creationId xmlns:a16="http://schemas.microsoft.com/office/drawing/2014/main" id="{52A11B5C-5AEA-40FF-9C7F-08C262232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2452" y="1088667"/>
            <a:ext cx="445188" cy="44518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9C9DC-451A-41BF-9A76-EADE601FF68D}"/>
              </a:ext>
            </a:extLst>
          </p:cNvPr>
          <p:cNvSpPr/>
          <p:nvPr/>
        </p:nvSpPr>
        <p:spPr>
          <a:xfrm>
            <a:off x="2286000" y="2333625"/>
            <a:ext cx="1981200" cy="5619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67A5A9-E7CC-41FC-9666-80098E2C7D86}"/>
              </a:ext>
            </a:extLst>
          </p:cNvPr>
          <p:cNvSpPr/>
          <p:nvPr/>
        </p:nvSpPr>
        <p:spPr>
          <a:xfrm>
            <a:off x="4848225" y="2333624"/>
            <a:ext cx="1981200" cy="561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192FA0-356F-4030-B1A8-6699C7CB883E}"/>
              </a:ext>
            </a:extLst>
          </p:cNvPr>
          <p:cNvSpPr/>
          <p:nvPr/>
        </p:nvSpPr>
        <p:spPr>
          <a:xfrm>
            <a:off x="7410450" y="2339976"/>
            <a:ext cx="1981200" cy="561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0993BE-50B1-4D59-A435-AEC9DB963A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18"/>
          <a:stretch/>
        </p:blipFill>
        <p:spPr>
          <a:xfrm>
            <a:off x="1205388" y="3074990"/>
            <a:ext cx="9163050" cy="2722560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026DD2-3DB9-4710-B801-B995DAEFB87A}"/>
              </a:ext>
            </a:extLst>
          </p:cNvPr>
          <p:cNvSpPr txBox="1"/>
          <p:nvPr/>
        </p:nvSpPr>
        <p:spPr>
          <a:xfrm>
            <a:off x="1581151" y="3244334"/>
            <a:ext cx="454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016108-C1E8-48E4-82BF-B33479838CD3}"/>
              </a:ext>
            </a:extLst>
          </p:cNvPr>
          <p:cNvSpPr/>
          <p:nvPr/>
        </p:nvSpPr>
        <p:spPr>
          <a:xfrm>
            <a:off x="723900" y="5734843"/>
            <a:ext cx="10267950" cy="916782"/>
          </a:xfrm>
          <a:prstGeom prst="rect">
            <a:avLst/>
          </a:prstGeom>
          <a:solidFill>
            <a:srgbClr val="32A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text]</a:t>
            </a:r>
            <a:endParaRPr lang="en-US" dirty="0"/>
          </a:p>
        </p:txBody>
      </p:sp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152B89AE-4FEF-405A-B56D-CE0B9224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943600"/>
            <a:ext cx="915006" cy="558743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EF85C4C9-6B7D-4FEB-9D1F-C277772AA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984875"/>
            <a:ext cx="457200" cy="4572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9EB8DB-3E30-410C-8793-7AF59CB57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900738"/>
            <a:ext cx="704144" cy="54406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0BCFC35E-59AC-4FE2-B4A1-22F852C734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969" y="5910587"/>
            <a:ext cx="605776" cy="605776"/>
          </a:xfrm>
          <a:prstGeom prst="rect">
            <a:avLst/>
          </a:prstGeom>
        </p:spPr>
      </p:pic>
      <p:pic>
        <p:nvPicPr>
          <p:cNvPr id="26" name="Graphic 25" descr="Envelope with solid fill">
            <a:extLst>
              <a:ext uri="{FF2B5EF4-FFF2-40B4-BE49-F238E27FC236}">
                <a16:creationId xmlns:a16="http://schemas.microsoft.com/office/drawing/2014/main" id="{EEBC73E0-9986-4D4E-8F50-2681FF4C9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7562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After selecting a drug and pressing “plus”…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5645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91461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1C5E0-C0F6-405A-B5BD-7C9A41985309}"/>
              </a:ext>
            </a:extLst>
          </p:cNvPr>
          <p:cNvSpPr/>
          <p:nvPr/>
        </p:nvSpPr>
        <p:spPr>
          <a:xfrm>
            <a:off x="4232034" y="4225341"/>
            <a:ext cx="6396037" cy="92092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Was Prescribed for chronic gastric upset from spicy food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8163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54721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23989" y="4455284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44D1-B915-4792-80F3-8D604BC615B9}"/>
              </a:ext>
            </a:extLst>
          </p:cNvPr>
          <p:cNvSpPr txBox="1"/>
          <p:nvPr/>
        </p:nvSpPr>
        <p:spPr>
          <a:xfrm>
            <a:off x="2014539" y="4476953"/>
            <a:ext cx="1971674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LOSECTIL, 20mg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85CAD1-B48C-4897-9D06-C51099DAA753}"/>
              </a:ext>
            </a:extLst>
          </p:cNvPr>
          <p:cNvSpPr/>
          <p:nvPr/>
        </p:nvSpPr>
        <p:spPr>
          <a:xfrm>
            <a:off x="4232034" y="5339771"/>
            <a:ext cx="6396037" cy="92092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6CAE1-0822-40C0-85CC-E9380A7CB572}"/>
              </a:ext>
            </a:extLst>
          </p:cNvPr>
          <p:cNvSpPr txBox="1"/>
          <p:nvPr/>
        </p:nvSpPr>
        <p:spPr>
          <a:xfrm>
            <a:off x="1465023" y="553722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2.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0A7017-5AC1-44F5-99DA-7B96F1950393}"/>
              </a:ext>
            </a:extLst>
          </p:cNvPr>
          <p:cNvSpPr txBox="1"/>
          <p:nvPr/>
        </p:nvSpPr>
        <p:spPr>
          <a:xfrm>
            <a:off x="2036523" y="5435073"/>
            <a:ext cx="1971674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DRUG NAME</a:t>
            </a:r>
          </a:p>
          <a:p>
            <a:pPr algn="ctr"/>
            <a:r>
              <a:rPr lang="en-US" dirty="0"/>
              <a:t>[TEXT BOX]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E1BDCCB-92A6-47AD-9E40-39FC8AF3E90F}"/>
              </a:ext>
            </a:extLst>
          </p:cNvPr>
          <p:cNvSpPr/>
          <p:nvPr/>
        </p:nvSpPr>
        <p:spPr>
          <a:xfrm>
            <a:off x="3709325" y="5792617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1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Pressing “Save and 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CHIEF COMPLAINTS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OF PRESENT ILLNESS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HISTORY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HISTORY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AND CONTINUE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3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After Clicking “Save and 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CHIEF COMPLAINTS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OF PRESENT ILLNESS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HISTORY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5F882B-A2D6-4169-BC6A-81BC8B078939}"/>
              </a:ext>
            </a:extLst>
          </p:cNvPr>
          <p:cNvSpPr/>
          <p:nvPr/>
        </p:nvSpPr>
        <p:spPr>
          <a:xfrm>
            <a:off x="4352925" y="2694801"/>
            <a:ext cx="3419475" cy="232989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Has been saved Successfully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FF33AC-B045-4E84-8F7D-00880C620214}"/>
              </a:ext>
            </a:extLst>
          </p:cNvPr>
          <p:cNvSpPr/>
          <p:nvPr/>
        </p:nvSpPr>
        <p:spPr>
          <a:xfrm>
            <a:off x="5214499" y="4234890"/>
            <a:ext cx="1712376" cy="6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949635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Will create an “Incomplete entry” in the patient records tab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2293268" y="2750781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Write Prescription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2A0A1A-908E-4605-9FF2-2AB6BB1865E8}"/>
              </a:ext>
            </a:extLst>
          </p:cNvPr>
          <p:cNvSpPr/>
          <p:nvPr/>
        </p:nvSpPr>
        <p:spPr>
          <a:xfrm>
            <a:off x="5073439" y="2749194"/>
            <a:ext cx="2190750" cy="1900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689C90-DE7B-4C6F-B584-BE94C16802B0}"/>
              </a:ext>
            </a:extLst>
          </p:cNvPr>
          <p:cNvSpPr/>
          <p:nvPr/>
        </p:nvSpPr>
        <p:spPr>
          <a:xfrm>
            <a:off x="7905944" y="2746342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1967314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Will create an “Incomplete entry” in the patient records tab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10409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83566" y="3164587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2592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INCOMPLETE RECORDS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47786" y="4552589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47785" y="524087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MONTH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47784" y="592915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RECORDS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 rot="10800000">
            <a:off x="10540513" y="2178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68538" y="4643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69088" y="5331772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68538" y="60037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9797225" y="3174112"/>
            <a:ext cx="1278136" cy="801261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RECORD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532719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INCOMPLETE: HISTORY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314502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8390395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</p:spTree>
    <p:extLst>
      <p:ext uri="{BB962C8B-B14F-4D97-AF65-F5344CB8AC3E}">
        <p14:creationId xmlns:p14="http://schemas.microsoft.com/office/powerpoint/2010/main" val="3063075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7419-AE8A-47D5-9637-0FF2966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PRESCRIPTION UI </a:t>
            </a:r>
            <a:r>
              <a:rPr lang="en-US" dirty="0"/>
              <a:t>(PART 3)</a:t>
            </a:r>
            <a:br>
              <a:rPr lang="en-US" dirty="0"/>
            </a:br>
            <a:r>
              <a:rPr lang="en-US" dirty="0"/>
              <a:t>[Examination Reporting]</a:t>
            </a:r>
          </a:p>
        </p:txBody>
      </p:sp>
    </p:spTree>
    <p:extLst>
      <p:ext uri="{BB962C8B-B14F-4D97-AF65-F5344CB8AC3E}">
        <p14:creationId xmlns:p14="http://schemas.microsoft.com/office/powerpoint/2010/main" val="907281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ON Examination reporting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(EXTRAORAL)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 TEST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ADVICE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AND REVIEW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0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sz="4000" dirty="0"/>
              <a:t>Writing On examination Extraoral</a:t>
            </a:r>
            <a:r>
              <a:rPr lang="en-US" dirty="0"/>
              <a:t>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2823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4450" y="312420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 EXAMINATION (EXTRAORAL)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68538" y="319988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0AA016-1FB8-4918-8DED-AC282C200088}"/>
              </a:ext>
            </a:extLst>
          </p:cNvPr>
          <p:cNvSpPr/>
          <p:nvPr/>
        </p:nvSpPr>
        <p:spPr>
          <a:xfrm>
            <a:off x="1314449" y="602673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>
            <a:off x="10608374" y="6097384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E87A3-4CC8-46E0-BCE5-711FDEF19B69}"/>
              </a:ext>
            </a:extLst>
          </p:cNvPr>
          <p:cNvSpPr/>
          <p:nvPr/>
        </p:nvSpPr>
        <p:spPr>
          <a:xfrm>
            <a:off x="1619249" y="3829050"/>
            <a:ext cx="7640291" cy="18573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9554816" y="4870433"/>
            <a:ext cx="1350074" cy="90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ANOTHER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9E0318-0F1C-4FA3-993F-627C16A97C79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86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dirty="0"/>
              <a:t>Writing ON examination intraoral…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2823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4450" y="312420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 EXAMINATION (INTRAORAL)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68538" y="319988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0AA016-1FB8-4918-8DED-AC282C200088}"/>
              </a:ext>
            </a:extLst>
          </p:cNvPr>
          <p:cNvSpPr/>
          <p:nvPr/>
        </p:nvSpPr>
        <p:spPr>
          <a:xfrm>
            <a:off x="1314449" y="602673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 TEST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>
            <a:off x="10608374" y="6097384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E87A3-4CC8-46E0-BCE5-711FDEF19B69}"/>
              </a:ext>
            </a:extLst>
          </p:cNvPr>
          <p:cNvSpPr/>
          <p:nvPr/>
        </p:nvSpPr>
        <p:spPr>
          <a:xfrm>
            <a:off x="1619250" y="3829050"/>
            <a:ext cx="5791200" cy="18573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97E1BE-7E81-4626-83E2-72103C2B2A04}"/>
              </a:ext>
            </a:extLst>
          </p:cNvPr>
          <p:cNvCxnSpPr/>
          <p:nvPr/>
        </p:nvCxnSpPr>
        <p:spPr>
          <a:xfrm>
            <a:off x="8591550" y="3914775"/>
            <a:ext cx="0" cy="12858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4FE391-978A-4C0E-A37D-605FC080BAF0}"/>
              </a:ext>
            </a:extLst>
          </p:cNvPr>
          <p:cNvCxnSpPr>
            <a:cxnSpLocks/>
          </p:cNvCxnSpPr>
          <p:nvPr/>
        </p:nvCxnSpPr>
        <p:spPr>
          <a:xfrm>
            <a:off x="7943850" y="4562475"/>
            <a:ext cx="12382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9554816" y="4870433"/>
            <a:ext cx="1350074" cy="90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ANOTHER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9E0318-0F1C-4FA3-993F-627C16A97C79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0D90F-AEC6-4BED-9F28-EB00F793C9E2}"/>
              </a:ext>
            </a:extLst>
          </p:cNvPr>
          <p:cNvSpPr/>
          <p:nvPr/>
        </p:nvSpPr>
        <p:spPr>
          <a:xfrm>
            <a:off x="7709243" y="3908468"/>
            <a:ext cx="763241" cy="55285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CCD968-CF07-487E-AF95-667B56A5E915}"/>
              </a:ext>
            </a:extLst>
          </p:cNvPr>
          <p:cNvSpPr/>
          <p:nvPr/>
        </p:nvSpPr>
        <p:spPr>
          <a:xfrm>
            <a:off x="8715370" y="3933825"/>
            <a:ext cx="720996" cy="52749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424D-6314-47E6-B0F6-709DF0554581}"/>
              </a:ext>
            </a:extLst>
          </p:cNvPr>
          <p:cNvSpPr/>
          <p:nvPr/>
        </p:nvSpPr>
        <p:spPr>
          <a:xfrm>
            <a:off x="8688041" y="4687370"/>
            <a:ext cx="781050" cy="55138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CB2C6-7B55-4FFC-83D9-FE9DB1F080B4}"/>
              </a:ext>
            </a:extLst>
          </p:cNvPr>
          <p:cNvSpPr/>
          <p:nvPr/>
        </p:nvSpPr>
        <p:spPr>
          <a:xfrm>
            <a:off x="7715250" y="4658795"/>
            <a:ext cx="763240" cy="55138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34" name="Graphic 33" descr="Research with solid fill">
            <a:extLst>
              <a:ext uri="{FF2B5EF4-FFF2-40B4-BE49-F238E27FC236}">
                <a16:creationId xmlns:a16="http://schemas.microsoft.com/office/drawing/2014/main" id="{F179E72D-7CD9-4969-B1FE-909E75EE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0221" y="5174899"/>
            <a:ext cx="501179" cy="5011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9397790-4AC0-4030-B54B-3ACA7E9670A4}"/>
              </a:ext>
            </a:extLst>
          </p:cNvPr>
          <p:cNvSpPr txBox="1"/>
          <p:nvPr/>
        </p:nvSpPr>
        <p:spPr>
          <a:xfrm>
            <a:off x="1714501" y="5187791"/>
            <a:ext cx="5174720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PATHOLOGY [AUTOCOMPLETE TEXT BOX]</a:t>
            </a:r>
          </a:p>
        </p:txBody>
      </p:sp>
    </p:spTree>
    <p:extLst>
      <p:ext uri="{BB962C8B-B14F-4D97-AF65-F5344CB8AC3E}">
        <p14:creationId xmlns:p14="http://schemas.microsoft.com/office/powerpoint/2010/main" val="3187770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Pressing Search button in “TEST” box…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5645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91461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8163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DIAGNOSTIC TEST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54721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4987134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728789" y="433145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44D1-B915-4792-80F3-8D604BC615B9}"/>
              </a:ext>
            </a:extLst>
          </p:cNvPr>
          <p:cNvSpPr txBox="1"/>
          <p:nvPr/>
        </p:nvSpPr>
        <p:spPr>
          <a:xfrm>
            <a:off x="2319337" y="4348911"/>
            <a:ext cx="8217604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 NAME [AUTO COMPLETE TEXT BOX]</a:t>
            </a: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C40A242E-E609-4595-BB39-51C8EF96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195" y="4348911"/>
            <a:ext cx="501179" cy="5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5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3B6E-62C3-40AC-B3FA-D369980F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1325563"/>
          </a:xfrm>
        </p:spPr>
        <p:txBody>
          <a:bodyPr/>
          <a:lstStyle/>
          <a:p>
            <a:r>
              <a:rPr lang="en-US" dirty="0"/>
              <a:t>Home Screen UI (scrolling down)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8778-51B4-42F9-8AF2-F7E27AA2DD2E}"/>
              </a:ext>
            </a:extLst>
          </p:cNvPr>
          <p:cNvSpPr/>
          <p:nvPr/>
        </p:nvSpPr>
        <p:spPr>
          <a:xfrm>
            <a:off x="714374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3B936B-8A87-4C8F-9EA3-336F28C7B1EF}"/>
              </a:ext>
            </a:extLst>
          </p:cNvPr>
          <p:cNvSpPr/>
          <p:nvPr/>
        </p:nvSpPr>
        <p:spPr>
          <a:xfrm>
            <a:off x="723900" y="1057275"/>
            <a:ext cx="10267950" cy="476155"/>
          </a:xfrm>
          <a:prstGeom prst="rect">
            <a:avLst/>
          </a:prstGeom>
          <a:solidFill>
            <a:srgbClr val="2FA0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8001B12A-F097-4BE7-89BD-CF5074FF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418" y="1121530"/>
            <a:ext cx="590041" cy="36030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0AC13EFD-D6A9-4DCA-A4CC-4B4065C0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25" y="1158028"/>
            <a:ext cx="294825" cy="29482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DEBD8E-B63E-43C7-8051-1B19C8029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32" y="1123157"/>
            <a:ext cx="454067" cy="350837"/>
          </a:xfrm>
          <a:prstGeom prst="rect">
            <a:avLst/>
          </a:prstGeom>
        </p:spPr>
      </p:pic>
      <p:pic>
        <p:nvPicPr>
          <p:cNvPr id="20" name="Graphic 19" descr="Envelope with solid fill">
            <a:extLst>
              <a:ext uri="{FF2B5EF4-FFF2-40B4-BE49-F238E27FC236}">
                <a16:creationId xmlns:a16="http://schemas.microsoft.com/office/drawing/2014/main" id="{52A11B5C-5AEA-40FF-9C7F-08C262232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2452" y="1088667"/>
            <a:ext cx="445188" cy="4451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FB9C9DC-451A-41BF-9A76-EADE601FF68D}"/>
              </a:ext>
            </a:extLst>
          </p:cNvPr>
          <p:cNvSpPr/>
          <p:nvPr/>
        </p:nvSpPr>
        <p:spPr>
          <a:xfrm>
            <a:off x="723897" y="1543049"/>
            <a:ext cx="3552827" cy="3905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7A5A9-E7CC-41FC-9666-80098E2C7D86}"/>
              </a:ext>
            </a:extLst>
          </p:cNvPr>
          <p:cNvSpPr/>
          <p:nvPr/>
        </p:nvSpPr>
        <p:spPr>
          <a:xfrm>
            <a:off x="4286250" y="1543050"/>
            <a:ext cx="3552826" cy="390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192FA0-356F-4030-B1A8-6699C7CB883E}"/>
              </a:ext>
            </a:extLst>
          </p:cNvPr>
          <p:cNvSpPr/>
          <p:nvPr/>
        </p:nvSpPr>
        <p:spPr>
          <a:xfrm>
            <a:off x="7848602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4A9F7-CC72-4EE5-B5C4-47C8A0CDEBCA}"/>
              </a:ext>
            </a:extLst>
          </p:cNvPr>
          <p:cNvCxnSpPr/>
          <p:nvPr/>
        </p:nvCxnSpPr>
        <p:spPr>
          <a:xfrm>
            <a:off x="11620500" y="1676400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38E202B-9287-4059-BF0A-B1B6CD2B5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9" y="2484436"/>
            <a:ext cx="4776973" cy="309114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8DDFABC-33E6-4E02-99C1-CECBD5A56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5" y="2484436"/>
            <a:ext cx="4767715" cy="3114874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5CEEC-A69F-4165-A06D-1A727D7E1868}"/>
              </a:ext>
            </a:extLst>
          </p:cNvPr>
          <p:cNvSpPr txBox="1"/>
          <p:nvPr/>
        </p:nvSpPr>
        <p:spPr>
          <a:xfrm>
            <a:off x="952128" y="507896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E55D9-A655-408E-B75A-052BDAB3D14B}"/>
              </a:ext>
            </a:extLst>
          </p:cNvPr>
          <p:cNvSpPr txBox="1"/>
          <p:nvPr/>
        </p:nvSpPr>
        <p:spPr>
          <a:xfrm>
            <a:off x="5998090" y="507896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</p:spTree>
    <p:extLst>
      <p:ext uri="{BB962C8B-B14F-4D97-AF65-F5344CB8AC3E}">
        <p14:creationId xmlns:p14="http://schemas.microsoft.com/office/powerpoint/2010/main" val="2881711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0"/>
            <a:ext cx="115252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Will trigger this search box 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22785" y="3642761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0882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866990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14958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48053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091909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71614" y="423620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232D715-BCC0-4E16-A6C8-FF5426B7E82F}"/>
              </a:ext>
            </a:extLst>
          </p:cNvPr>
          <p:cNvSpPr/>
          <p:nvPr/>
        </p:nvSpPr>
        <p:spPr>
          <a:xfrm>
            <a:off x="3630191" y="4491597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E1BAC-5314-44C8-AFBD-F1C18DE3F684}"/>
              </a:ext>
            </a:extLst>
          </p:cNvPr>
          <p:cNvSpPr txBox="1"/>
          <p:nvPr/>
        </p:nvSpPr>
        <p:spPr>
          <a:xfrm>
            <a:off x="2239566" y="4264465"/>
            <a:ext cx="8217604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 NAME [AUTO COMPLETE TEXT BOX]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5DCD7-D736-44EA-B2BC-02770B04B1ED}"/>
              </a:ext>
            </a:extLst>
          </p:cNvPr>
          <p:cNvSpPr/>
          <p:nvPr/>
        </p:nvSpPr>
        <p:spPr>
          <a:xfrm>
            <a:off x="3719782" y="2866989"/>
            <a:ext cx="5178323" cy="3009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C0047-BD3F-4223-9798-DBB92A32A462}"/>
              </a:ext>
            </a:extLst>
          </p:cNvPr>
          <p:cNvSpPr/>
          <p:nvPr/>
        </p:nvSpPr>
        <p:spPr>
          <a:xfrm>
            <a:off x="3768708" y="2916651"/>
            <a:ext cx="2479692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TEST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1FB67C-E9E9-4425-AC26-F28417D4FBDE}"/>
              </a:ext>
            </a:extLst>
          </p:cNvPr>
          <p:cNvSpPr/>
          <p:nvPr/>
        </p:nvSpPr>
        <p:spPr>
          <a:xfrm>
            <a:off x="6306851" y="2907126"/>
            <a:ext cx="2535541" cy="5123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6BA3E-3C3D-4A1E-A90C-F1B0AEF722C8}"/>
              </a:ext>
            </a:extLst>
          </p:cNvPr>
          <p:cNvSpPr txBox="1"/>
          <p:nvPr/>
        </p:nvSpPr>
        <p:spPr>
          <a:xfrm>
            <a:off x="4015149" y="3612468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[AUTOCOMPLETE TEXT BOX]</a:t>
            </a:r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AA5C1FCE-5837-4DCE-9F03-8E0BECA5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505" y="3544322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E2AA12-87AC-483A-9932-BFC724060827}"/>
              </a:ext>
            </a:extLst>
          </p:cNvPr>
          <p:cNvSpPr/>
          <p:nvPr/>
        </p:nvSpPr>
        <p:spPr>
          <a:xfrm>
            <a:off x="3768708" y="4250328"/>
            <a:ext cx="5073683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C8DF4-0EA3-4932-99EE-A62F197DE64D}"/>
              </a:ext>
            </a:extLst>
          </p:cNvPr>
          <p:cNvSpPr txBox="1"/>
          <p:nvPr/>
        </p:nvSpPr>
        <p:spPr>
          <a:xfrm>
            <a:off x="4015149" y="4236209"/>
            <a:ext cx="45895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RADIOGRAPH</a:t>
            </a:r>
          </a:p>
          <a:p>
            <a:pPr>
              <a:lnSpc>
                <a:spcPct val="150000"/>
              </a:lnSpc>
            </a:pPr>
            <a:r>
              <a:rPr lang="en-US" dirty="0"/>
              <a:t>BLOOD PROFILE</a:t>
            </a:r>
          </a:p>
          <a:p>
            <a:pPr>
              <a:lnSpc>
                <a:spcPct val="150000"/>
              </a:lnSpc>
            </a:pPr>
            <a:r>
              <a:rPr lang="en-US" dirty="0"/>
              <a:t>HISTOPATHOLOGY</a:t>
            </a:r>
          </a:p>
        </p:txBody>
      </p:sp>
      <p:pic>
        <p:nvPicPr>
          <p:cNvPr id="35" name="Graphic 34" descr="Research with solid fill">
            <a:extLst>
              <a:ext uri="{FF2B5EF4-FFF2-40B4-BE49-F238E27FC236}">
                <a16:creationId xmlns:a16="http://schemas.microsoft.com/office/drawing/2014/main" id="{FB8C267F-AE19-4477-9DE7-5B5B1EF3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195" y="4348911"/>
            <a:ext cx="501179" cy="501179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5CC188C5-5373-48A1-8153-D119B9D61AE8}"/>
              </a:ext>
            </a:extLst>
          </p:cNvPr>
          <p:cNvSpPr/>
          <p:nvPr/>
        </p:nvSpPr>
        <p:spPr>
          <a:xfrm rot="16200000">
            <a:off x="8225506" y="432753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35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0"/>
            <a:ext cx="1152524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Will trigger this which will give more info…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22785" y="3642761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0882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866990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14958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48053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091909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71614" y="423620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232D715-BCC0-4E16-A6C8-FF5426B7E82F}"/>
              </a:ext>
            </a:extLst>
          </p:cNvPr>
          <p:cNvSpPr/>
          <p:nvPr/>
        </p:nvSpPr>
        <p:spPr>
          <a:xfrm>
            <a:off x="3630191" y="4491597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E1BAC-5314-44C8-AFBD-F1C18DE3F684}"/>
              </a:ext>
            </a:extLst>
          </p:cNvPr>
          <p:cNvSpPr txBox="1"/>
          <p:nvPr/>
        </p:nvSpPr>
        <p:spPr>
          <a:xfrm>
            <a:off x="2239566" y="4264465"/>
            <a:ext cx="8217604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 NAME [AUTO COMPLETE TEXT BOX]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5DCD7-D736-44EA-B2BC-02770B04B1ED}"/>
              </a:ext>
            </a:extLst>
          </p:cNvPr>
          <p:cNvSpPr/>
          <p:nvPr/>
        </p:nvSpPr>
        <p:spPr>
          <a:xfrm>
            <a:off x="3719782" y="2866989"/>
            <a:ext cx="5178323" cy="3009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C0047-BD3F-4223-9798-DBB92A32A462}"/>
              </a:ext>
            </a:extLst>
          </p:cNvPr>
          <p:cNvSpPr/>
          <p:nvPr/>
        </p:nvSpPr>
        <p:spPr>
          <a:xfrm>
            <a:off x="3768708" y="2916651"/>
            <a:ext cx="2479692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TEST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1FB67C-E9E9-4425-AC26-F28417D4FBDE}"/>
              </a:ext>
            </a:extLst>
          </p:cNvPr>
          <p:cNvSpPr/>
          <p:nvPr/>
        </p:nvSpPr>
        <p:spPr>
          <a:xfrm>
            <a:off x="6306851" y="2907126"/>
            <a:ext cx="2535541" cy="5123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6BA3E-3C3D-4A1E-A90C-F1B0AEF722C8}"/>
              </a:ext>
            </a:extLst>
          </p:cNvPr>
          <p:cNvSpPr txBox="1"/>
          <p:nvPr/>
        </p:nvSpPr>
        <p:spPr>
          <a:xfrm>
            <a:off x="4015149" y="3612468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[AUTOCOMPLETE TEXT BOX]</a:t>
            </a:r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AA5C1FCE-5837-4DCE-9F03-8E0BECA5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505" y="3544322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E2AA12-87AC-483A-9932-BFC724060827}"/>
              </a:ext>
            </a:extLst>
          </p:cNvPr>
          <p:cNvSpPr/>
          <p:nvPr/>
        </p:nvSpPr>
        <p:spPr>
          <a:xfrm>
            <a:off x="3768708" y="4659903"/>
            <a:ext cx="5073683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C8DF4-0EA3-4932-99EE-A62F197DE64D}"/>
              </a:ext>
            </a:extLst>
          </p:cNvPr>
          <p:cNvSpPr txBox="1"/>
          <p:nvPr/>
        </p:nvSpPr>
        <p:spPr>
          <a:xfrm>
            <a:off x="4015149" y="4236209"/>
            <a:ext cx="45895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ORTHOPENTAMOGRAM</a:t>
            </a:r>
          </a:p>
          <a:p>
            <a:pPr>
              <a:lnSpc>
                <a:spcPct val="150000"/>
              </a:lnSpc>
            </a:pPr>
            <a:r>
              <a:rPr lang="en-US" dirty="0"/>
              <a:t>CONE BEAM COMPUTED TOMOGRAPHY</a:t>
            </a:r>
          </a:p>
          <a:p>
            <a:pPr>
              <a:lnSpc>
                <a:spcPct val="150000"/>
              </a:lnSpc>
            </a:pPr>
            <a:r>
              <a:rPr lang="en-US" dirty="0"/>
              <a:t>LATERAL OCCLUSAL VIEW</a:t>
            </a:r>
          </a:p>
        </p:txBody>
      </p:sp>
      <p:pic>
        <p:nvPicPr>
          <p:cNvPr id="35" name="Graphic 34" descr="Research with solid fill">
            <a:extLst>
              <a:ext uri="{FF2B5EF4-FFF2-40B4-BE49-F238E27FC236}">
                <a16:creationId xmlns:a16="http://schemas.microsoft.com/office/drawing/2014/main" id="{FB8C267F-AE19-4477-9DE7-5B5B1EF3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195" y="4348911"/>
            <a:ext cx="501179" cy="5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05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sz="4000" dirty="0"/>
              <a:t>Writing Treatment plan</a:t>
            </a:r>
            <a:r>
              <a:rPr lang="en-US" dirty="0"/>
              <a:t>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461193"/>
            <a:ext cx="9725025" cy="27205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4450" y="312420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TREATMENT ADVICE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68538" y="319988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1443129" y="3734579"/>
            <a:ext cx="2890746" cy="425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DIFFERENTIAL DIAGNOSIS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9E0318-0F1C-4FA3-993F-627C16A97C79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lus Sign 20">
            <a:extLst>
              <a:ext uri="{FF2B5EF4-FFF2-40B4-BE49-F238E27FC236}">
                <a16:creationId xmlns:a16="http://schemas.microsoft.com/office/drawing/2014/main" id="{C0183960-777C-4B1D-91EB-7F3236C58934}"/>
              </a:ext>
            </a:extLst>
          </p:cNvPr>
          <p:cNvSpPr/>
          <p:nvPr/>
        </p:nvSpPr>
        <p:spPr>
          <a:xfrm>
            <a:off x="5919783" y="4958135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A6E43-83C8-4ADD-B68A-F1BC9332DCF0}"/>
              </a:ext>
            </a:extLst>
          </p:cNvPr>
          <p:cNvSpPr txBox="1"/>
          <p:nvPr/>
        </p:nvSpPr>
        <p:spPr>
          <a:xfrm>
            <a:off x="1800222" y="4302460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A114E5-7000-44D8-8634-AED75F2A676F}"/>
              </a:ext>
            </a:extLst>
          </p:cNvPr>
          <p:cNvSpPr txBox="1"/>
          <p:nvPr/>
        </p:nvSpPr>
        <p:spPr>
          <a:xfrm>
            <a:off x="2390770" y="4291337"/>
            <a:ext cx="8217604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DISEASE NAME [AUTO COMPLETE TEXT BOX]</a:t>
            </a:r>
          </a:p>
        </p:txBody>
      </p:sp>
      <p:pic>
        <p:nvPicPr>
          <p:cNvPr id="25" name="Graphic 24" descr="Research with solid fill">
            <a:extLst>
              <a:ext uri="{FF2B5EF4-FFF2-40B4-BE49-F238E27FC236}">
                <a16:creationId xmlns:a16="http://schemas.microsoft.com/office/drawing/2014/main" id="{186CEED7-B3A7-4094-B800-9373D9122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628" y="4319912"/>
            <a:ext cx="501179" cy="5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9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sz="4000" dirty="0"/>
              <a:t>Writing Treatment plan</a:t>
            </a:r>
            <a:r>
              <a:rPr lang="en-US" dirty="0"/>
              <a:t>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461193"/>
            <a:ext cx="9725025" cy="27205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68538" y="300938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1443129" y="3734579"/>
            <a:ext cx="2890746" cy="425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TREATMENT PLAN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9E0318-0F1C-4FA3-993F-627C16A97C79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lus Sign 20">
            <a:extLst>
              <a:ext uri="{FF2B5EF4-FFF2-40B4-BE49-F238E27FC236}">
                <a16:creationId xmlns:a16="http://schemas.microsoft.com/office/drawing/2014/main" id="{C0183960-777C-4B1D-91EB-7F3236C58934}"/>
              </a:ext>
            </a:extLst>
          </p:cNvPr>
          <p:cNvSpPr/>
          <p:nvPr/>
        </p:nvSpPr>
        <p:spPr>
          <a:xfrm>
            <a:off x="5919783" y="4900985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A6E43-83C8-4ADD-B68A-F1BC9332DCF0}"/>
              </a:ext>
            </a:extLst>
          </p:cNvPr>
          <p:cNvSpPr txBox="1"/>
          <p:nvPr/>
        </p:nvSpPr>
        <p:spPr>
          <a:xfrm>
            <a:off x="1800222" y="4302460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A114E5-7000-44D8-8634-AED75F2A676F}"/>
              </a:ext>
            </a:extLst>
          </p:cNvPr>
          <p:cNvSpPr txBox="1"/>
          <p:nvPr/>
        </p:nvSpPr>
        <p:spPr>
          <a:xfrm>
            <a:off x="2390770" y="4291337"/>
            <a:ext cx="4876805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TREATMENT [AUTO COMPLETE TEXT BOX]</a:t>
            </a:r>
          </a:p>
        </p:txBody>
      </p:sp>
      <p:pic>
        <p:nvPicPr>
          <p:cNvPr id="25" name="Graphic 24" descr="Research with solid fill">
            <a:extLst>
              <a:ext uri="{FF2B5EF4-FFF2-40B4-BE49-F238E27FC236}">
                <a16:creationId xmlns:a16="http://schemas.microsoft.com/office/drawing/2014/main" id="{186CEED7-B3A7-4094-B800-9373D9122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371" y="4415529"/>
            <a:ext cx="501179" cy="501179"/>
          </a:xfrm>
          <a:prstGeom prst="rect">
            <a:avLst/>
          </a:prstGeom>
        </p:spPr>
      </p:pic>
      <p:sp>
        <p:nvSpPr>
          <p:cNvPr id="27" name="Plus Sign 26">
            <a:extLst>
              <a:ext uri="{FF2B5EF4-FFF2-40B4-BE49-F238E27FC236}">
                <a16:creationId xmlns:a16="http://schemas.microsoft.com/office/drawing/2014/main" id="{8B43EFB0-F681-424A-B079-CEA396A5325E}"/>
              </a:ext>
            </a:extLst>
          </p:cNvPr>
          <p:cNvSpPr/>
          <p:nvPr/>
        </p:nvSpPr>
        <p:spPr>
          <a:xfrm>
            <a:off x="5843587" y="3182433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4450" y="293370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TREATMENT ADVICE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894270-5E21-463F-85D0-72AB7AFF3749}"/>
              </a:ext>
            </a:extLst>
          </p:cNvPr>
          <p:cNvCxnSpPr>
            <a:cxnSpLocks/>
          </p:cNvCxnSpPr>
          <p:nvPr/>
        </p:nvCxnSpPr>
        <p:spPr>
          <a:xfrm>
            <a:off x="8639479" y="3792909"/>
            <a:ext cx="0" cy="12858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C73334-8BB9-44E9-BE76-91DB8B479FD8}"/>
              </a:ext>
            </a:extLst>
          </p:cNvPr>
          <p:cNvCxnSpPr>
            <a:cxnSpLocks/>
          </p:cNvCxnSpPr>
          <p:nvPr/>
        </p:nvCxnSpPr>
        <p:spPr>
          <a:xfrm>
            <a:off x="7991779" y="4440609"/>
            <a:ext cx="12382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826DB05-23B3-469D-9EB5-610548B2BBBB}"/>
              </a:ext>
            </a:extLst>
          </p:cNvPr>
          <p:cNvSpPr/>
          <p:nvPr/>
        </p:nvSpPr>
        <p:spPr>
          <a:xfrm>
            <a:off x="7757172" y="3786602"/>
            <a:ext cx="763241" cy="55285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1854C-747B-4F6B-8775-10A3A97BC2B5}"/>
              </a:ext>
            </a:extLst>
          </p:cNvPr>
          <p:cNvSpPr/>
          <p:nvPr/>
        </p:nvSpPr>
        <p:spPr>
          <a:xfrm>
            <a:off x="8763299" y="3811959"/>
            <a:ext cx="720996" cy="52749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D2EDA4-0AD7-40E4-B75C-6DB0BD43661D}"/>
              </a:ext>
            </a:extLst>
          </p:cNvPr>
          <p:cNvSpPr/>
          <p:nvPr/>
        </p:nvSpPr>
        <p:spPr>
          <a:xfrm>
            <a:off x="8735970" y="4565504"/>
            <a:ext cx="781050" cy="55138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6180C-7621-4BB1-86E0-356C7EA56170}"/>
              </a:ext>
            </a:extLst>
          </p:cNvPr>
          <p:cNvSpPr/>
          <p:nvPr/>
        </p:nvSpPr>
        <p:spPr>
          <a:xfrm>
            <a:off x="7763179" y="4536929"/>
            <a:ext cx="763240" cy="55138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</p:spTree>
    <p:extLst>
      <p:ext uri="{BB962C8B-B14F-4D97-AF65-F5344CB8AC3E}">
        <p14:creationId xmlns:p14="http://schemas.microsoft.com/office/powerpoint/2010/main" val="1732905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Finalize the examination segment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(EXTRAORAL)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 TEST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ADVICE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AND REVIEW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2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Click “Save and Review”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(EXTRAORAL)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 TEST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ADVICE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3E2F6B-2D78-42F4-A6D1-C628A943F3A5}"/>
              </a:ext>
            </a:extLst>
          </p:cNvPr>
          <p:cNvSpPr/>
          <p:nvPr/>
        </p:nvSpPr>
        <p:spPr>
          <a:xfrm>
            <a:off x="4352925" y="2694801"/>
            <a:ext cx="3419475" cy="232989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Has been saved Successfully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6F25970-5E5C-49C4-A6CD-0952D3164A1C}"/>
              </a:ext>
            </a:extLst>
          </p:cNvPr>
          <p:cNvSpPr/>
          <p:nvPr/>
        </p:nvSpPr>
        <p:spPr>
          <a:xfrm>
            <a:off x="5214499" y="4234890"/>
            <a:ext cx="1712376" cy="6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755647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Will create an “Incomplete entry” in the patient records tab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2293268" y="2750781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Write Prescription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2A0A1A-908E-4605-9FF2-2AB6BB1865E8}"/>
              </a:ext>
            </a:extLst>
          </p:cNvPr>
          <p:cNvSpPr/>
          <p:nvPr/>
        </p:nvSpPr>
        <p:spPr>
          <a:xfrm>
            <a:off x="5073439" y="2749194"/>
            <a:ext cx="2190750" cy="1900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689C90-DE7B-4C6F-B584-BE94C16802B0}"/>
              </a:ext>
            </a:extLst>
          </p:cNvPr>
          <p:cNvSpPr/>
          <p:nvPr/>
        </p:nvSpPr>
        <p:spPr>
          <a:xfrm>
            <a:off x="7905944" y="2746342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207775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13919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Will create an “Incomplete entry” in the patient records tab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1755707" y="3104098"/>
            <a:ext cx="423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  <a:p>
            <a:r>
              <a:rPr lang="en-US" sz="1600" dirty="0"/>
              <a:t>DATE: 06.05.2021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6983566" y="3164587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TREATMENT RECORD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1917958" y="4259218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2158642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INCOMPLETE RECORDS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47786" y="4552589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47785" y="524087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MONTH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47784" y="592915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RECORDS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 rot="10800000">
            <a:off x="10540513" y="2178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68538" y="4643558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69088" y="5331772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68538" y="60037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FF72-9EC8-4F3E-9581-E3D8164F3D5B}"/>
              </a:ext>
            </a:extLst>
          </p:cNvPr>
          <p:cNvSpPr txBox="1"/>
          <p:nvPr/>
        </p:nvSpPr>
        <p:spPr>
          <a:xfrm>
            <a:off x="1221344" y="1749644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[QUICK SEARCH]</a:t>
            </a:r>
          </a:p>
        </p:txBody>
      </p:sp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AC47E79E-209C-4C71-B1AE-3F0D759D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856" y="1703365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2A98F8-E708-426B-AA28-DA02A97B6F17}"/>
              </a:ext>
            </a:extLst>
          </p:cNvPr>
          <p:cNvSpPr/>
          <p:nvPr/>
        </p:nvSpPr>
        <p:spPr>
          <a:xfrm>
            <a:off x="9797225" y="3174112"/>
            <a:ext cx="1278136" cy="801261"/>
          </a:xfrm>
          <a:prstGeom prst="roundRect">
            <a:avLst/>
          </a:prstGeom>
          <a:solidFill>
            <a:srgbClr val="CB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RECORD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35E5-5A66-4452-B0F3-3F57A2C422CD}"/>
              </a:ext>
            </a:extLst>
          </p:cNvPr>
          <p:cNvSpPr/>
          <p:nvPr/>
        </p:nvSpPr>
        <p:spPr>
          <a:xfrm>
            <a:off x="5532719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INCOMPLETE: </a:t>
            </a:r>
            <a:r>
              <a:rPr lang="en-US" sz="1200" dirty="0"/>
              <a:t>EXAMINATION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58A7D-70F7-4511-A149-5D21EE105EC7}"/>
              </a:ext>
            </a:extLst>
          </p:cNvPr>
          <p:cNvSpPr txBox="1"/>
          <p:nvPr/>
        </p:nvSpPr>
        <p:spPr>
          <a:xfrm>
            <a:off x="1221344" y="3314502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803D46-A8E4-4DFE-8141-25599E698019}"/>
              </a:ext>
            </a:extLst>
          </p:cNvPr>
          <p:cNvSpPr/>
          <p:nvPr/>
        </p:nvSpPr>
        <p:spPr>
          <a:xfrm>
            <a:off x="8390395" y="3174112"/>
            <a:ext cx="1278136" cy="801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PAYMENT RECORD</a:t>
            </a:r>
          </a:p>
        </p:txBody>
      </p:sp>
    </p:spTree>
    <p:extLst>
      <p:ext uri="{BB962C8B-B14F-4D97-AF65-F5344CB8AC3E}">
        <p14:creationId xmlns:p14="http://schemas.microsoft.com/office/powerpoint/2010/main" val="246656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7EAD-C7D8-46DE-AD5B-30B61E73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Preview the entire record until now</a:t>
            </a:r>
          </a:p>
        </p:txBody>
      </p:sp>
    </p:spTree>
    <p:extLst>
      <p:ext uri="{BB962C8B-B14F-4D97-AF65-F5344CB8AC3E}">
        <p14:creationId xmlns:p14="http://schemas.microsoft.com/office/powerpoint/2010/main" val="513019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Preview the Information 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8105C9-0567-4725-872D-1BDD17969FEC}"/>
              </a:ext>
            </a:extLst>
          </p:cNvPr>
          <p:cNvSpPr/>
          <p:nvPr/>
        </p:nvSpPr>
        <p:spPr>
          <a:xfrm>
            <a:off x="1619250" y="2887090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DB27-33E5-4022-841D-B97A97A59A4C}"/>
              </a:ext>
            </a:extLst>
          </p:cNvPr>
          <p:cNvSpPr txBox="1"/>
          <p:nvPr/>
        </p:nvSpPr>
        <p:spPr>
          <a:xfrm>
            <a:off x="2086029" y="2929006"/>
            <a:ext cx="7943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CHIEF COMPLAINTS</a:t>
            </a:r>
          </a:p>
          <a:p>
            <a:endParaRPr lang="en-US" dirty="0"/>
          </a:p>
          <a:p>
            <a:r>
              <a:rPr lang="en-US" dirty="0"/>
              <a:t>1 . Pain on</a:t>
            </a:r>
          </a:p>
          <a:p>
            <a:endParaRPr lang="en-US" dirty="0"/>
          </a:p>
          <a:p>
            <a:r>
              <a:rPr lang="en-US" dirty="0"/>
              <a:t>2. Gum Bleeding 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E43D9-24E8-4F69-812B-E264CF2A5CA7}"/>
              </a:ext>
            </a:extLst>
          </p:cNvPr>
          <p:cNvCxnSpPr>
            <a:cxnSpLocks/>
          </p:cNvCxnSpPr>
          <p:nvPr/>
        </p:nvCxnSpPr>
        <p:spPr>
          <a:xfrm>
            <a:off x="3476625" y="3486150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4B3C-B92B-467F-8CA7-59A73756B571}"/>
              </a:ext>
            </a:extLst>
          </p:cNvPr>
          <p:cNvCxnSpPr>
            <a:cxnSpLocks/>
          </p:cNvCxnSpPr>
          <p:nvPr/>
        </p:nvCxnSpPr>
        <p:spPr>
          <a:xfrm>
            <a:off x="3181350" y="3718520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C31BDA36-15B0-429D-87BD-C1347660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187" y="3416607"/>
            <a:ext cx="259813" cy="25981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81908D-FBBB-4127-B6CF-EFC49BB66B1D}"/>
              </a:ext>
            </a:extLst>
          </p:cNvPr>
          <p:cNvCxnSpPr>
            <a:cxnSpLocks/>
          </p:cNvCxnSpPr>
          <p:nvPr/>
        </p:nvCxnSpPr>
        <p:spPr>
          <a:xfrm>
            <a:off x="4219575" y="397192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1DDDF9-740E-43A0-98D4-88ABA8B4EF52}"/>
              </a:ext>
            </a:extLst>
          </p:cNvPr>
          <p:cNvCxnSpPr>
            <a:cxnSpLocks/>
          </p:cNvCxnSpPr>
          <p:nvPr/>
        </p:nvCxnSpPr>
        <p:spPr>
          <a:xfrm>
            <a:off x="3924300" y="420429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96406B1F-A636-44D0-9892-D3A594BE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8694" y="3890126"/>
            <a:ext cx="259813" cy="259813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6419DF21-D161-45DE-8D92-88CFE4B5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841" y="3872350"/>
            <a:ext cx="259813" cy="259813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4830643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4872559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HISTORY OF PRESENT ILLNESS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7E7A41B-A610-4089-8457-79CFA3A77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92" y="4077355"/>
            <a:ext cx="408674" cy="419181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782B046-9249-45E0-ADAC-CD6D6C7B4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44" y="6115548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3B6E-62C3-40AC-B3FA-D369980F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1325563"/>
          </a:xfrm>
        </p:spPr>
        <p:txBody>
          <a:bodyPr/>
          <a:lstStyle/>
          <a:p>
            <a:r>
              <a:rPr lang="en-US" dirty="0"/>
              <a:t>Home Screen UI (Bottom of screen)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8778-51B4-42F9-8AF2-F7E27AA2DD2E}"/>
              </a:ext>
            </a:extLst>
          </p:cNvPr>
          <p:cNvSpPr/>
          <p:nvPr/>
        </p:nvSpPr>
        <p:spPr>
          <a:xfrm>
            <a:off x="714374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3B936B-8A87-4C8F-9EA3-336F28C7B1EF}"/>
              </a:ext>
            </a:extLst>
          </p:cNvPr>
          <p:cNvSpPr/>
          <p:nvPr/>
        </p:nvSpPr>
        <p:spPr>
          <a:xfrm>
            <a:off x="723900" y="1057275"/>
            <a:ext cx="10267950" cy="48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Image]</a:t>
            </a: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8001B12A-F097-4BE7-89BD-CF5074FF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418" y="1121530"/>
            <a:ext cx="590041" cy="36030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0AC13EFD-D6A9-4DCA-A4CC-4B4065C0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25" y="1158028"/>
            <a:ext cx="294825" cy="29482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DEBD8E-B63E-43C7-8051-1B19C8029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32" y="1123157"/>
            <a:ext cx="454067" cy="350837"/>
          </a:xfrm>
          <a:prstGeom prst="rect">
            <a:avLst/>
          </a:prstGeom>
        </p:spPr>
      </p:pic>
      <p:pic>
        <p:nvPicPr>
          <p:cNvPr id="20" name="Graphic 19" descr="Envelope with solid fill">
            <a:extLst>
              <a:ext uri="{FF2B5EF4-FFF2-40B4-BE49-F238E27FC236}">
                <a16:creationId xmlns:a16="http://schemas.microsoft.com/office/drawing/2014/main" id="{52A11B5C-5AEA-40FF-9C7F-08C262232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2452" y="1088667"/>
            <a:ext cx="445188" cy="4451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016108-C1E8-48E4-82BF-B33479838CD3}"/>
              </a:ext>
            </a:extLst>
          </p:cNvPr>
          <p:cNvSpPr/>
          <p:nvPr/>
        </p:nvSpPr>
        <p:spPr>
          <a:xfrm>
            <a:off x="723900" y="4610100"/>
            <a:ext cx="10267950" cy="204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152B89AE-4FEF-405A-B56D-CE0B9224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EF85C4C9-6B7D-4FEB-9D1F-C277772AA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9EB8DB-3E30-410C-8793-7AF59CB57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0BCFC35E-59AC-4FE2-B4A1-22F852C734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6" name="Graphic 25" descr="Envelope with solid fill">
            <a:extLst>
              <a:ext uri="{FF2B5EF4-FFF2-40B4-BE49-F238E27FC236}">
                <a16:creationId xmlns:a16="http://schemas.microsoft.com/office/drawing/2014/main" id="{EEBC73E0-9986-4D4E-8F50-2681FF4C9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4A9F7-CC72-4EE5-B5C4-47C8A0CDEBCA}"/>
              </a:ext>
            </a:extLst>
          </p:cNvPr>
          <p:cNvCxnSpPr/>
          <p:nvPr/>
        </p:nvCxnSpPr>
        <p:spPr>
          <a:xfrm>
            <a:off x="11620500" y="1290638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quals 2">
            <a:extLst>
              <a:ext uri="{FF2B5EF4-FFF2-40B4-BE49-F238E27FC236}">
                <a16:creationId xmlns:a16="http://schemas.microsoft.com/office/drawing/2014/main" id="{68014E88-476E-4AC6-A3F4-68EE76A1481F}"/>
              </a:ext>
            </a:extLst>
          </p:cNvPr>
          <p:cNvSpPr/>
          <p:nvPr/>
        </p:nvSpPr>
        <p:spPr>
          <a:xfrm>
            <a:off x="11244262" y="5846438"/>
            <a:ext cx="771522" cy="55562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853DD3-3EC4-411C-9A69-87F2FCD06C3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1"/>
          <a:stretch/>
        </p:blipFill>
        <p:spPr>
          <a:xfrm>
            <a:off x="963646" y="1843337"/>
            <a:ext cx="4776973" cy="2369340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409D1A-E375-4C3D-B979-E7FE31F550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8"/>
          <a:stretch/>
        </p:blipFill>
        <p:spPr>
          <a:xfrm>
            <a:off x="5941102" y="1856037"/>
            <a:ext cx="4767715" cy="2341214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493F3C-A374-4B27-A7C1-A0F316D49AB1}"/>
              </a:ext>
            </a:extLst>
          </p:cNvPr>
          <p:cNvSpPr txBox="1"/>
          <p:nvPr/>
        </p:nvSpPr>
        <p:spPr>
          <a:xfrm>
            <a:off x="963645" y="377689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1DEEDE-BD70-4095-8C6A-6DB80A22F4F7}"/>
              </a:ext>
            </a:extLst>
          </p:cNvPr>
          <p:cNvSpPr txBox="1"/>
          <p:nvPr/>
        </p:nvSpPr>
        <p:spPr>
          <a:xfrm>
            <a:off x="6038065" y="377121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B9C9DC-451A-41BF-9A76-EADE601FF68D}"/>
              </a:ext>
            </a:extLst>
          </p:cNvPr>
          <p:cNvSpPr/>
          <p:nvPr/>
        </p:nvSpPr>
        <p:spPr>
          <a:xfrm>
            <a:off x="723897" y="1552573"/>
            <a:ext cx="3552827" cy="4502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7A5A9-E7CC-41FC-9666-80098E2C7D86}"/>
              </a:ext>
            </a:extLst>
          </p:cNvPr>
          <p:cNvSpPr/>
          <p:nvPr/>
        </p:nvSpPr>
        <p:spPr>
          <a:xfrm>
            <a:off x="4286250" y="1552575"/>
            <a:ext cx="3552826" cy="4502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192FA0-356F-4030-B1A8-6699C7CB883E}"/>
              </a:ext>
            </a:extLst>
          </p:cNvPr>
          <p:cNvSpPr/>
          <p:nvPr/>
        </p:nvSpPr>
        <p:spPr>
          <a:xfrm>
            <a:off x="7848602" y="1548511"/>
            <a:ext cx="3152772" cy="4496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593975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Preview the Information more 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8105C9-0567-4725-872D-1BDD17969FEC}"/>
              </a:ext>
            </a:extLst>
          </p:cNvPr>
          <p:cNvSpPr/>
          <p:nvPr/>
        </p:nvSpPr>
        <p:spPr>
          <a:xfrm>
            <a:off x="1619250" y="2887090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DB27-33E5-4022-841D-B97A97A59A4C}"/>
              </a:ext>
            </a:extLst>
          </p:cNvPr>
          <p:cNvSpPr txBox="1"/>
          <p:nvPr/>
        </p:nvSpPr>
        <p:spPr>
          <a:xfrm>
            <a:off x="2086029" y="2929006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MEDICAL HISTORY</a:t>
            </a:r>
          </a:p>
          <a:p>
            <a:endParaRPr lang="en-US" dirty="0"/>
          </a:p>
          <a:p>
            <a:r>
              <a:rPr lang="en-US" dirty="0"/>
              <a:t>1 . Diabetes Mellitus – controlled. Diagnosed 15 years ago </a:t>
            </a:r>
          </a:p>
          <a:p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4830643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BD594-096B-4B52-94D1-64D408FEDD14}"/>
              </a:ext>
            </a:extLst>
          </p:cNvPr>
          <p:cNvSpPr txBox="1"/>
          <p:nvPr/>
        </p:nvSpPr>
        <p:spPr>
          <a:xfrm>
            <a:off x="2086028" y="4857215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DRUG HISTORY</a:t>
            </a:r>
          </a:p>
          <a:p>
            <a:endParaRPr lang="en-US" dirty="0"/>
          </a:p>
          <a:p>
            <a:r>
              <a:rPr lang="en-US" dirty="0"/>
              <a:t>1 . LOSECTIL, 20mg - Was Prescribed for chronic gastric upset from spicy food</a:t>
            </a:r>
          </a:p>
          <a:p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1E4D0A2-5A13-4DC1-9620-23C8C975F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92" y="4077355"/>
            <a:ext cx="408674" cy="41918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AAAE355A-57EB-4515-BC08-3AEF7381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44" y="6115548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Preview the Information more 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8105C9-0567-4725-872D-1BDD17969FEC}"/>
              </a:ext>
            </a:extLst>
          </p:cNvPr>
          <p:cNvSpPr/>
          <p:nvPr/>
        </p:nvSpPr>
        <p:spPr>
          <a:xfrm>
            <a:off x="1619250" y="2887090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DB27-33E5-4022-841D-B97A97A59A4C}"/>
              </a:ext>
            </a:extLst>
          </p:cNvPr>
          <p:cNvSpPr txBox="1"/>
          <p:nvPr/>
        </p:nvSpPr>
        <p:spPr>
          <a:xfrm>
            <a:off x="2086029" y="2929006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DRUG HISTORY</a:t>
            </a:r>
          </a:p>
          <a:p>
            <a:endParaRPr lang="en-US" dirty="0"/>
          </a:p>
          <a:p>
            <a:r>
              <a:rPr lang="en-US" dirty="0"/>
              <a:t>1 . LOSECTIL, 20mg - Was Prescribed for chronic gastric upset from spicy food</a:t>
            </a:r>
          </a:p>
          <a:p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4830643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4872559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ON EXAMINATION (EXTRAORAL)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26FEA34-389D-4910-B627-184F95711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92" y="4077355"/>
            <a:ext cx="408674" cy="41918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A227D8B-7FD5-467D-9AFC-B61C1DF4D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44" y="6115548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42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Preview the Information (Scroll more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8105C9-0567-4725-872D-1BDD17969FEC}"/>
              </a:ext>
            </a:extLst>
          </p:cNvPr>
          <p:cNvSpPr/>
          <p:nvPr/>
        </p:nvSpPr>
        <p:spPr>
          <a:xfrm>
            <a:off x="1619250" y="2887090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DB27-33E5-4022-841D-B97A97A59A4C}"/>
              </a:ext>
            </a:extLst>
          </p:cNvPr>
          <p:cNvSpPr txBox="1"/>
          <p:nvPr/>
        </p:nvSpPr>
        <p:spPr>
          <a:xfrm>
            <a:off x="2086029" y="2929006"/>
            <a:ext cx="7943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ON EXAMINATION (INTRAORAL)</a:t>
            </a:r>
          </a:p>
          <a:p>
            <a:endParaRPr lang="en-US" dirty="0"/>
          </a:p>
          <a:p>
            <a:r>
              <a:rPr lang="en-US" dirty="0"/>
              <a:t>1  Sensibility test positive</a:t>
            </a:r>
          </a:p>
          <a:p>
            <a:endParaRPr lang="en-US" dirty="0"/>
          </a:p>
          <a:p>
            <a:r>
              <a:rPr lang="en-US" dirty="0"/>
              <a:t>2. Bleeding upon probing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E43D9-24E8-4F69-812B-E264CF2A5CA7}"/>
              </a:ext>
            </a:extLst>
          </p:cNvPr>
          <p:cNvCxnSpPr>
            <a:cxnSpLocks/>
          </p:cNvCxnSpPr>
          <p:nvPr/>
        </p:nvCxnSpPr>
        <p:spPr>
          <a:xfrm>
            <a:off x="6629400" y="347662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4B3C-B92B-467F-8CA7-59A73756B571}"/>
              </a:ext>
            </a:extLst>
          </p:cNvPr>
          <p:cNvCxnSpPr>
            <a:cxnSpLocks/>
          </p:cNvCxnSpPr>
          <p:nvPr/>
        </p:nvCxnSpPr>
        <p:spPr>
          <a:xfrm>
            <a:off x="6334125" y="370899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81908D-FBBB-4127-B6CF-EFC49BB66B1D}"/>
              </a:ext>
            </a:extLst>
          </p:cNvPr>
          <p:cNvCxnSpPr>
            <a:cxnSpLocks/>
          </p:cNvCxnSpPr>
          <p:nvPr/>
        </p:nvCxnSpPr>
        <p:spPr>
          <a:xfrm>
            <a:off x="6029325" y="397192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1DDDF9-740E-43A0-98D4-88ABA8B4EF52}"/>
              </a:ext>
            </a:extLst>
          </p:cNvPr>
          <p:cNvCxnSpPr>
            <a:cxnSpLocks/>
          </p:cNvCxnSpPr>
          <p:nvPr/>
        </p:nvCxnSpPr>
        <p:spPr>
          <a:xfrm>
            <a:off x="5734050" y="420429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4830643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4872559"/>
            <a:ext cx="7943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DIAGNOSTIC TEST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ORTHOPENTAMOGRAM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F21DC-BCAA-4CB6-A334-55AD9FF8B162}"/>
              </a:ext>
            </a:extLst>
          </p:cNvPr>
          <p:cNvSpPr txBox="1"/>
          <p:nvPr/>
        </p:nvSpPr>
        <p:spPr>
          <a:xfrm>
            <a:off x="6629400" y="3381375"/>
            <a:ext cx="2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12E041-BFD2-428A-91DE-90C406ED6D13}"/>
              </a:ext>
            </a:extLst>
          </p:cNvPr>
          <p:cNvSpPr txBox="1"/>
          <p:nvPr/>
        </p:nvSpPr>
        <p:spPr>
          <a:xfrm>
            <a:off x="5572125" y="3834963"/>
            <a:ext cx="5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93F81C-1941-4306-8C57-BCC02386D59D}"/>
              </a:ext>
            </a:extLst>
          </p:cNvPr>
          <p:cNvSpPr txBox="1"/>
          <p:nvPr/>
        </p:nvSpPr>
        <p:spPr>
          <a:xfrm>
            <a:off x="6002009" y="3826791"/>
            <a:ext cx="5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1-8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34C8D78-35DB-4376-87F5-F8D1D0E99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92" y="4077355"/>
            <a:ext cx="408674" cy="419181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2F66348-06A5-4799-9FDD-1D814FBA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44" y="6115548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17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Save and Print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2973267"/>
            <a:ext cx="8810625" cy="294175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3015184"/>
            <a:ext cx="42161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TREATMENT ADVICE</a:t>
            </a:r>
          </a:p>
          <a:p>
            <a:endParaRPr lang="en-US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PROVISIONAL/</a:t>
            </a:r>
            <a:r>
              <a:rPr lang="en-US" sz="1600" b="1" dirty="0"/>
              <a:t> DIFFERENTIAL </a:t>
            </a:r>
            <a:r>
              <a:rPr lang="en-US" sz="1600" b="1" dirty="0">
                <a:solidFill>
                  <a:srgbClr val="FF0000"/>
                </a:solidFill>
              </a:rPr>
              <a:t>DIAGNOSIS: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PLAQUE INDUCED CHRONIC GINGIVITIS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CHRONIC IRREVERSIBLE PULPITIS</a:t>
            </a:r>
          </a:p>
          <a:p>
            <a:endParaRPr lang="en-US" dirty="0"/>
          </a:p>
          <a:p>
            <a:pPr lvl="1"/>
            <a:r>
              <a:rPr lang="en-US" b="1" dirty="0"/>
              <a:t>TREATMENT PLAN:</a:t>
            </a:r>
          </a:p>
          <a:p>
            <a:pPr lvl="1"/>
            <a:r>
              <a:rPr lang="en-US" dirty="0"/>
              <a:t>SCALING AND POLISHING</a:t>
            </a:r>
          </a:p>
          <a:p>
            <a:pPr lvl="1"/>
            <a:r>
              <a:rPr lang="en-US" dirty="0"/>
              <a:t>ROOT CANAL TREATMENT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B333E3-E8DE-4FD0-8315-F07B28619F00}"/>
              </a:ext>
            </a:extLst>
          </p:cNvPr>
          <p:cNvSpPr/>
          <p:nvPr/>
        </p:nvSpPr>
        <p:spPr>
          <a:xfrm>
            <a:off x="3476625" y="5759399"/>
            <a:ext cx="187293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AND PRINT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2F01F4-9D2F-45D0-976C-9E21033E0F47}"/>
              </a:ext>
            </a:extLst>
          </p:cNvPr>
          <p:cNvCxnSpPr>
            <a:cxnSpLocks/>
          </p:cNvCxnSpPr>
          <p:nvPr/>
        </p:nvCxnSpPr>
        <p:spPr>
          <a:xfrm>
            <a:off x="5505450" y="507835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6AEC04-4A2C-47C2-91E6-D8BA7C505F0E}"/>
              </a:ext>
            </a:extLst>
          </p:cNvPr>
          <p:cNvCxnSpPr>
            <a:cxnSpLocks/>
          </p:cNvCxnSpPr>
          <p:nvPr/>
        </p:nvCxnSpPr>
        <p:spPr>
          <a:xfrm>
            <a:off x="5210175" y="531072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2ABE79-8A2F-4774-B5DE-5C343EF27298}"/>
              </a:ext>
            </a:extLst>
          </p:cNvPr>
          <p:cNvSpPr txBox="1"/>
          <p:nvPr/>
        </p:nvSpPr>
        <p:spPr>
          <a:xfrm>
            <a:off x="5505450" y="4983105"/>
            <a:ext cx="2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5D17A5-5B41-48D5-A57D-830C8E6ACEAA}"/>
              </a:ext>
            </a:extLst>
          </p:cNvPr>
          <p:cNvSpPr/>
          <p:nvPr/>
        </p:nvSpPr>
        <p:spPr>
          <a:xfrm>
            <a:off x="6469220" y="5761073"/>
            <a:ext cx="187293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TO R</a:t>
            </a:r>
            <a:r>
              <a:rPr lang="en-US" baseline="-25000" dirty="0"/>
              <a:t>X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DB55793-8CE0-40C5-BD38-292ED413C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84" y="5359423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0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62DF-BEBF-42AA-B0A6-51D027C9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If Edit button is pressed</a:t>
            </a:r>
          </a:p>
        </p:txBody>
      </p:sp>
    </p:spTree>
    <p:extLst>
      <p:ext uri="{BB962C8B-B14F-4D97-AF65-F5344CB8AC3E}">
        <p14:creationId xmlns:p14="http://schemas.microsoft.com/office/powerpoint/2010/main" val="4048146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edit button is pressed(Scroll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8105C9-0567-4725-872D-1BDD17969FEC}"/>
              </a:ext>
            </a:extLst>
          </p:cNvPr>
          <p:cNvSpPr/>
          <p:nvPr/>
        </p:nvSpPr>
        <p:spPr>
          <a:xfrm>
            <a:off x="1619250" y="2887090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DB27-33E5-4022-841D-B97A97A59A4C}"/>
              </a:ext>
            </a:extLst>
          </p:cNvPr>
          <p:cNvSpPr txBox="1"/>
          <p:nvPr/>
        </p:nvSpPr>
        <p:spPr>
          <a:xfrm>
            <a:off x="2086029" y="2929006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DRUG HISTORY</a:t>
            </a:r>
          </a:p>
          <a:p>
            <a:endParaRPr lang="en-US" dirty="0"/>
          </a:p>
          <a:p>
            <a:r>
              <a:rPr lang="en-US" dirty="0"/>
              <a:t>1 . LOSECTIL, 20mg - Was Prescribed for chronic gastric upset from spicy food</a:t>
            </a:r>
          </a:p>
          <a:p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4830643"/>
            <a:ext cx="8810625" cy="17611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4872559"/>
            <a:ext cx="794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ON EXAMINATION (EXTRAORAL)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26FEA34-389D-4910-B627-184F95711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92" y="4077355"/>
            <a:ext cx="408674" cy="41918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A227D8B-7FD5-467D-9AFC-B61C1DF4D5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44" y="6115548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220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Return to corresponding prescription tab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(EXTRAORAL)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 TEST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ADVICE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AND REVIEW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56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sz="4000" dirty="0"/>
              <a:t>And open the text box</a:t>
            </a:r>
            <a:r>
              <a:rPr lang="en-US" dirty="0"/>
              <a:t>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2823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4450" y="312420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 EXAMINATION (EXTRAORAL)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68538" y="319988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0AA016-1FB8-4918-8DED-AC282C200088}"/>
              </a:ext>
            </a:extLst>
          </p:cNvPr>
          <p:cNvSpPr/>
          <p:nvPr/>
        </p:nvSpPr>
        <p:spPr>
          <a:xfrm>
            <a:off x="1314449" y="602673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>
            <a:off x="10608374" y="6097384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E87A3-4CC8-46E0-BCE5-711FDEF19B69}"/>
              </a:ext>
            </a:extLst>
          </p:cNvPr>
          <p:cNvSpPr/>
          <p:nvPr/>
        </p:nvSpPr>
        <p:spPr>
          <a:xfrm>
            <a:off x="1619249" y="3829050"/>
            <a:ext cx="7640291" cy="18573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9554816" y="4870433"/>
            <a:ext cx="1350074" cy="90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ANOTHER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9E0318-0F1C-4FA3-993F-627C16A97C79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918956-BAA4-48B8-8860-18743622F53C}"/>
              </a:ext>
            </a:extLst>
          </p:cNvPr>
          <p:cNvSpPr txBox="1"/>
          <p:nvPr/>
        </p:nvSpPr>
        <p:spPr>
          <a:xfrm>
            <a:off x="1695450" y="3829050"/>
            <a:ext cx="70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  <a:p>
            <a:pPr marL="342900" indent="-342900">
              <a:buAutoNum type="arabicPeriod"/>
            </a:pPr>
            <a:r>
              <a:rPr lang="en-US" dirty="0"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673140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Click “Save and Review” to update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(EXTRAORAL)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EXAMINATION (INTRAORAL)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 TEST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ADVICE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3E2F6B-2D78-42F4-A6D1-C628A943F3A5}"/>
              </a:ext>
            </a:extLst>
          </p:cNvPr>
          <p:cNvSpPr/>
          <p:nvPr/>
        </p:nvSpPr>
        <p:spPr>
          <a:xfrm>
            <a:off x="4352925" y="2694801"/>
            <a:ext cx="3419475" cy="232989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Has been saved Successfully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6F25970-5E5C-49C4-A6CD-0952D3164A1C}"/>
              </a:ext>
            </a:extLst>
          </p:cNvPr>
          <p:cNvSpPr/>
          <p:nvPr/>
        </p:nvSpPr>
        <p:spPr>
          <a:xfrm>
            <a:off x="5214499" y="4234890"/>
            <a:ext cx="1712376" cy="6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968339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466-0FA9-491F-AD78-6E05B935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AFTER CLICKING “SAVE AND PRINT” PROMPT</a:t>
            </a:r>
          </a:p>
        </p:txBody>
      </p:sp>
    </p:spTree>
    <p:extLst>
      <p:ext uri="{BB962C8B-B14F-4D97-AF65-F5344CB8AC3E}">
        <p14:creationId xmlns:p14="http://schemas.microsoft.com/office/powerpoint/2010/main" val="85026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A399-374A-4F9E-991B-3F3E0A8F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Home Screen UI for Mobile Browsing [Responsive Design]</a:t>
            </a:r>
          </a:p>
        </p:txBody>
      </p:sp>
    </p:spTree>
    <p:extLst>
      <p:ext uri="{BB962C8B-B14F-4D97-AF65-F5344CB8AC3E}">
        <p14:creationId xmlns:p14="http://schemas.microsoft.com/office/powerpoint/2010/main" val="3152698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account NOT yet completely updated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2973267"/>
            <a:ext cx="8810625" cy="294175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3015184"/>
            <a:ext cx="7943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TREATMENT ADVICE</a:t>
            </a:r>
          </a:p>
          <a:p>
            <a:endParaRPr lang="en-US" dirty="0"/>
          </a:p>
          <a:p>
            <a:pPr lvl="1"/>
            <a:r>
              <a:rPr lang="en-US" b="1" dirty="0"/>
              <a:t>DIFFERENTIAL DIAGNOSIS:</a:t>
            </a:r>
          </a:p>
          <a:p>
            <a:pPr lvl="1"/>
            <a:r>
              <a:rPr lang="en-US" dirty="0"/>
              <a:t>PLAQUE INDUCED CHRONIC GINGIVITIS</a:t>
            </a:r>
          </a:p>
          <a:p>
            <a:pPr lvl="1"/>
            <a:r>
              <a:rPr lang="en-US" dirty="0"/>
              <a:t>CHRONIC IRREVERSIBLE PULPITIS</a:t>
            </a:r>
          </a:p>
          <a:p>
            <a:endParaRPr lang="en-US" dirty="0"/>
          </a:p>
          <a:p>
            <a:pPr lvl="1"/>
            <a:r>
              <a:rPr lang="en-US" b="1" dirty="0"/>
              <a:t>TREATMENT PLAN:</a:t>
            </a:r>
          </a:p>
          <a:p>
            <a:pPr lvl="1"/>
            <a:r>
              <a:rPr lang="en-US" dirty="0"/>
              <a:t>SCALING AND POLISHING</a:t>
            </a:r>
          </a:p>
          <a:p>
            <a:pPr lvl="1"/>
            <a:r>
              <a:rPr lang="en-US" dirty="0"/>
              <a:t>ROOT CANAL TREATMENT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2F01F4-9D2F-45D0-976C-9E21033E0F47}"/>
              </a:ext>
            </a:extLst>
          </p:cNvPr>
          <p:cNvCxnSpPr>
            <a:cxnSpLocks/>
          </p:cNvCxnSpPr>
          <p:nvPr/>
        </p:nvCxnSpPr>
        <p:spPr>
          <a:xfrm>
            <a:off x="5505450" y="507835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6AEC04-4A2C-47C2-91E6-D8BA7C505F0E}"/>
              </a:ext>
            </a:extLst>
          </p:cNvPr>
          <p:cNvCxnSpPr>
            <a:cxnSpLocks/>
          </p:cNvCxnSpPr>
          <p:nvPr/>
        </p:nvCxnSpPr>
        <p:spPr>
          <a:xfrm>
            <a:off x="5210175" y="531072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2ABE79-8A2F-4774-B5DE-5C343EF27298}"/>
              </a:ext>
            </a:extLst>
          </p:cNvPr>
          <p:cNvSpPr txBox="1"/>
          <p:nvPr/>
        </p:nvSpPr>
        <p:spPr>
          <a:xfrm>
            <a:off x="5505450" y="4983105"/>
            <a:ext cx="2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5D17A5-5B41-48D5-A57D-830C8E6ACEAA}"/>
              </a:ext>
            </a:extLst>
          </p:cNvPr>
          <p:cNvSpPr/>
          <p:nvPr/>
        </p:nvSpPr>
        <p:spPr>
          <a:xfrm>
            <a:off x="6469220" y="5761073"/>
            <a:ext cx="187293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TO R</a:t>
            </a:r>
            <a:r>
              <a:rPr lang="en-US" baseline="-25000" dirty="0"/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AEA0F-81F3-4C10-A451-3DE1D828B4EB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96BC5-F164-4170-A4A3-2D8BF8EBB1BA}"/>
              </a:ext>
            </a:extLst>
          </p:cNvPr>
          <p:cNvSpPr txBox="1"/>
          <p:nvPr/>
        </p:nvSpPr>
        <p:spPr>
          <a:xfrm>
            <a:off x="8429630" y="1135027"/>
            <a:ext cx="185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+8801234567890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B36CA85-0D78-407F-A25B-1D65CD38BA0D}"/>
              </a:ext>
            </a:extLst>
          </p:cNvPr>
          <p:cNvSpPr/>
          <p:nvPr/>
        </p:nvSpPr>
        <p:spPr>
          <a:xfrm>
            <a:off x="10829925" y="1139959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8AD535C-4604-4D06-924F-FDBA7086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82" y="994781"/>
            <a:ext cx="636563" cy="63656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744157-1AEA-4F22-A623-666B93429A78}"/>
              </a:ext>
            </a:extLst>
          </p:cNvPr>
          <p:cNvSpPr/>
          <p:nvPr/>
        </p:nvSpPr>
        <p:spPr>
          <a:xfrm>
            <a:off x="4352925" y="2694801"/>
            <a:ext cx="3419475" cy="232989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UPDATE YOUR ACCOUNT DETAILS TO DOWNLOAD A PDF COPY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1E1F05-A293-4672-BF5F-B5C4FEA92488}"/>
              </a:ext>
            </a:extLst>
          </p:cNvPr>
          <p:cNvSpPr/>
          <p:nvPr/>
        </p:nvSpPr>
        <p:spPr>
          <a:xfrm>
            <a:off x="5195449" y="4311090"/>
            <a:ext cx="1712376" cy="6488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NOW</a:t>
            </a:r>
          </a:p>
        </p:txBody>
      </p:sp>
    </p:spTree>
    <p:extLst>
      <p:ext uri="{BB962C8B-B14F-4D97-AF65-F5344CB8AC3E}">
        <p14:creationId xmlns:p14="http://schemas.microsoft.com/office/powerpoint/2010/main" val="18553348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account IS updated, show 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2973267"/>
            <a:ext cx="8810625" cy="294175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3015184"/>
            <a:ext cx="7943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TREATMENT ADVICE</a:t>
            </a:r>
          </a:p>
          <a:p>
            <a:endParaRPr lang="en-US" dirty="0"/>
          </a:p>
          <a:p>
            <a:pPr lvl="1"/>
            <a:r>
              <a:rPr lang="en-US" b="1" dirty="0"/>
              <a:t>DIFFERENTIAL DIAGNOSIS:</a:t>
            </a:r>
          </a:p>
          <a:p>
            <a:pPr lvl="1"/>
            <a:r>
              <a:rPr lang="en-US" dirty="0"/>
              <a:t>PLAQUE INDUCED CHRONIC GINGIVITIS</a:t>
            </a:r>
          </a:p>
          <a:p>
            <a:pPr lvl="1"/>
            <a:r>
              <a:rPr lang="en-US" dirty="0"/>
              <a:t>CHRONIC IRREVERSIBLE PULPITIS</a:t>
            </a:r>
          </a:p>
          <a:p>
            <a:endParaRPr lang="en-US" dirty="0"/>
          </a:p>
          <a:p>
            <a:pPr lvl="1"/>
            <a:r>
              <a:rPr lang="en-US" b="1" dirty="0"/>
              <a:t>TREATMENT PLAN:</a:t>
            </a:r>
          </a:p>
          <a:p>
            <a:pPr lvl="1"/>
            <a:r>
              <a:rPr lang="en-US" dirty="0"/>
              <a:t>SCALING AND POLISHING</a:t>
            </a:r>
          </a:p>
          <a:p>
            <a:pPr lvl="1"/>
            <a:r>
              <a:rPr lang="en-US" dirty="0"/>
              <a:t>ROOT CANAL TREATMENT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2F01F4-9D2F-45D0-976C-9E21033E0F47}"/>
              </a:ext>
            </a:extLst>
          </p:cNvPr>
          <p:cNvCxnSpPr>
            <a:cxnSpLocks/>
          </p:cNvCxnSpPr>
          <p:nvPr/>
        </p:nvCxnSpPr>
        <p:spPr>
          <a:xfrm>
            <a:off x="5505450" y="507835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6AEC04-4A2C-47C2-91E6-D8BA7C505F0E}"/>
              </a:ext>
            </a:extLst>
          </p:cNvPr>
          <p:cNvCxnSpPr>
            <a:cxnSpLocks/>
          </p:cNvCxnSpPr>
          <p:nvPr/>
        </p:nvCxnSpPr>
        <p:spPr>
          <a:xfrm>
            <a:off x="5210175" y="531072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2ABE79-8A2F-4774-B5DE-5C343EF27298}"/>
              </a:ext>
            </a:extLst>
          </p:cNvPr>
          <p:cNvSpPr txBox="1"/>
          <p:nvPr/>
        </p:nvSpPr>
        <p:spPr>
          <a:xfrm>
            <a:off x="5505450" y="4983105"/>
            <a:ext cx="2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5D17A5-5B41-48D5-A57D-830C8E6ACEAA}"/>
              </a:ext>
            </a:extLst>
          </p:cNvPr>
          <p:cNvSpPr/>
          <p:nvPr/>
        </p:nvSpPr>
        <p:spPr>
          <a:xfrm>
            <a:off x="6469220" y="5761073"/>
            <a:ext cx="187293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TO R</a:t>
            </a:r>
            <a:r>
              <a:rPr lang="en-US" baseline="-25000" dirty="0"/>
              <a:t>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28C3AB-2D99-4195-8A07-0BCB28972DA5}"/>
              </a:ext>
            </a:extLst>
          </p:cNvPr>
          <p:cNvSpPr/>
          <p:nvPr/>
        </p:nvSpPr>
        <p:spPr>
          <a:xfrm>
            <a:off x="4352925" y="2694801"/>
            <a:ext cx="3419475" cy="232989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GENERATING PDF</a:t>
            </a:r>
          </a:p>
        </p:txBody>
      </p:sp>
    </p:spTree>
    <p:extLst>
      <p:ext uri="{BB962C8B-B14F-4D97-AF65-F5344CB8AC3E}">
        <p14:creationId xmlns:p14="http://schemas.microsoft.com/office/powerpoint/2010/main" val="23310849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8398-4D3A-4838-A0C0-73B9DE35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2" y="594169"/>
            <a:ext cx="3089628" cy="1971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A4 paper template</a:t>
            </a:r>
            <a:br>
              <a:rPr lang="en-US" dirty="0"/>
            </a:br>
            <a:r>
              <a:rPr lang="en-US" dirty="0"/>
              <a:t>(For Doctors)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B2858-6920-4A1E-959E-9ACA69F57081}"/>
              </a:ext>
            </a:extLst>
          </p:cNvPr>
          <p:cNvSpPr/>
          <p:nvPr/>
        </p:nvSpPr>
        <p:spPr>
          <a:xfrm>
            <a:off x="4246032" y="93909"/>
            <a:ext cx="5964767" cy="65947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78AE1-BC97-4FCF-BF91-DF4835C32002}"/>
              </a:ext>
            </a:extLst>
          </p:cNvPr>
          <p:cNvSpPr txBox="1"/>
          <p:nvPr/>
        </p:nvSpPr>
        <p:spPr>
          <a:xfrm>
            <a:off x="4384802" y="856351"/>
            <a:ext cx="19821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1. CHIEF COMPLAINTS</a:t>
            </a:r>
          </a:p>
          <a:p>
            <a:endParaRPr lang="en-US" sz="1000" dirty="0"/>
          </a:p>
          <a:p>
            <a:r>
              <a:rPr lang="en-US" sz="1000" dirty="0"/>
              <a:t>1 . Pain on</a:t>
            </a:r>
          </a:p>
          <a:p>
            <a:endParaRPr lang="en-US" sz="1000" dirty="0"/>
          </a:p>
          <a:p>
            <a:r>
              <a:rPr lang="en-US" sz="1000" dirty="0"/>
              <a:t>2. Gum Bleeding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808650-B4BD-4447-AFDE-0185BD903446}"/>
              </a:ext>
            </a:extLst>
          </p:cNvPr>
          <p:cNvCxnSpPr>
            <a:cxnSpLocks/>
          </p:cNvCxnSpPr>
          <p:nvPr/>
        </p:nvCxnSpPr>
        <p:spPr>
          <a:xfrm>
            <a:off x="5144346" y="1226037"/>
            <a:ext cx="0" cy="1956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3BF05D-07B9-4162-ADF1-7168D433BAA8}"/>
              </a:ext>
            </a:extLst>
          </p:cNvPr>
          <p:cNvCxnSpPr>
            <a:cxnSpLocks/>
          </p:cNvCxnSpPr>
          <p:nvPr/>
        </p:nvCxnSpPr>
        <p:spPr>
          <a:xfrm>
            <a:off x="5054077" y="1306142"/>
            <a:ext cx="197413" cy="12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22762A9-30E4-462E-A24B-5651F090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1220" y="1171575"/>
            <a:ext cx="134567" cy="1345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F69C52-485A-4651-A4F5-1DDCBD71355E}"/>
              </a:ext>
            </a:extLst>
          </p:cNvPr>
          <p:cNvCxnSpPr>
            <a:cxnSpLocks/>
          </p:cNvCxnSpPr>
          <p:nvPr/>
        </p:nvCxnSpPr>
        <p:spPr>
          <a:xfrm>
            <a:off x="5535762" y="1495328"/>
            <a:ext cx="0" cy="2406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A2E39-462F-40BD-BC15-1550388CD356}"/>
              </a:ext>
            </a:extLst>
          </p:cNvPr>
          <p:cNvCxnSpPr>
            <a:cxnSpLocks/>
          </p:cNvCxnSpPr>
          <p:nvPr/>
        </p:nvCxnSpPr>
        <p:spPr>
          <a:xfrm>
            <a:off x="5417146" y="1615647"/>
            <a:ext cx="2126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87940B22-D32D-45BC-B999-D12C838C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545" y="1481572"/>
            <a:ext cx="111875" cy="1118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8C150A7-62CC-406A-936C-F5290305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3745" y="1477715"/>
            <a:ext cx="120701" cy="120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ACB58A-B1B0-4EE8-A53B-0DAC537BE2A5}"/>
              </a:ext>
            </a:extLst>
          </p:cNvPr>
          <p:cNvSpPr txBox="1"/>
          <p:nvPr/>
        </p:nvSpPr>
        <p:spPr>
          <a:xfrm>
            <a:off x="4391519" y="1879314"/>
            <a:ext cx="2049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2. HISTORY OF PRESENT ILLNESS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BD065-6F0B-4540-8A2E-C037B20357AC}"/>
              </a:ext>
            </a:extLst>
          </p:cNvPr>
          <p:cNvSpPr txBox="1"/>
          <p:nvPr/>
        </p:nvSpPr>
        <p:spPr>
          <a:xfrm>
            <a:off x="4399895" y="2510251"/>
            <a:ext cx="2319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3. MEDICAL HISTORY</a:t>
            </a:r>
            <a:endParaRPr lang="en-US" sz="1000" dirty="0"/>
          </a:p>
          <a:p>
            <a:r>
              <a:rPr lang="en-US" sz="1000" dirty="0"/>
              <a:t>1 . Diabetes Mellitus – controlled. Diagnosed 15 years ago 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151E1-A45A-46A9-A042-D55D7AB9CC9C}"/>
              </a:ext>
            </a:extLst>
          </p:cNvPr>
          <p:cNvSpPr txBox="1"/>
          <p:nvPr/>
        </p:nvSpPr>
        <p:spPr>
          <a:xfrm>
            <a:off x="4399895" y="3171463"/>
            <a:ext cx="23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4. DRUG HISTORY</a:t>
            </a:r>
            <a:endParaRPr lang="en-US" sz="1000" dirty="0"/>
          </a:p>
          <a:p>
            <a:r>
              <a:rPr lang="en-US" sz="1000" dirty="0"/>
              <a:t>1 . LOSECTIL, 20mg - Was Prescribed for chronic gastric upset from spicy food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C5E83-53B9-4ECB-BF2D-518F47F0BF17}"/>
              </a:ext>
            </a:extLst>
          </p:cNvPr>
          <p:cNvSpPr txBox="1"/>
          <p:nvPr/>
        </p:nvSpPr>
        <p:spPr>
          <a:xfrm>
            <a:off x="4426885" y="3947574"/>
            <a:ext cx="2165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5. ON EXAMINATION (EXTRAORAL)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A8D5B-DA35-4675-A149-8E01CB3EFE6E}"/>
              </a:ext>
            </a:extLst>
          </p:cNvPr>
          <p:cNvSpPr txBox="1"/>
          <p:nvPr/>
        </p:nvSpPr>
        <p:spPr>
          <a:xfrm>
            <a:off x="4441670" y="4576760"/>
            <a:ext cx="2274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6. ON EXAMINATION (INTRAORAL)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1. Sensibility test positive</a:t>
            </a:r>
          </a:p>
          <a:p>
            <a:endParaRPr lang="en-US" sz="1000" dirty="0"/>
          </a:p>
          <a:p>
            <a:r>
              <a:rPr lang="en-US" sz="1000" dirty="0"/>
              <a:t>2. Bleeding upon probing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94AB01-13AC-462D-9986-38B2C4B910F7}"/>
              </a:ext>
            </a:extLst>
          </p:cNvPr>
          <p:cNvCxnSpPr>
            <a:cxnSpLocks/>
          </p:cNvCxnSpPr>
          <p:nvPr/>
        </p:nvCxnSpPr>
        <p:spPr>
          <a:xfrm>
            <a:off x="6056221" y="4816755"/>
            <a:ext cx="0" cy="2838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B566F0-A07F-4515-A705-84AFC0577340}"/>
              </a:ext>
            </a:extLst>
          </p:cNvPr>
          <p:cNvCxnSpPr>
            <a:cxnSpLocks/>
          </p:cNvCxnSpPr>
          <p:nvPr/>
        </p:nvCxnSpPr>
        <p:spPr>
          <a:xfrm>
            <a:off x="5932878" y="4943714"/>
            <a:ext cx="285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43C7BB-AF57-4F98-83DE-C86AA9A72371}"/>
              </a:ext>
            </a:extLst>
          </p:cNvPr>
          <p:cNvCxnSpPr>
            <a:cxnSpLocks/>
          </p:cNvCxnSpPr>
          <p:nvPr/>
        </p:nvCxnSpPr>
        <p:spPr>
          <a:xfrm>
            <a:off x="6144794" y="5208283"/>
            <a:ext cx="0" cy="2143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26BD08-FA31-48F2-9C7F-858F08A2A570}"/>
              </a:ext>
            </a:extLst>
          </p:cNvPr>
          <p:cNvCxnSpPr>
            <a:cxnSpLocks/>
          </p:cNvCxnSpPr>
          <p:nvPr/>
        </p:nvCxnSpPr>
        <p:spPr>
          <a:xfrm>
            <a:off x="5852892" y="5315458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27597E-0C6A-4AC3-8638-DBEE7CB63325}"/>
              </a:ext>
            </a:extLst>
          </p:cNvPr>
          <p:cNvSpPr txBox="1"/>
          <p:nvPr/>
        </p:nvSpPr>
        <p:spPr>
          <a:xfrm>
            <a:off x="6006681" y="4739816"/>
            <a:ext cx="276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81EBD8-CA7E-4FB2-B35F-EB42BA250F11}"/>
              </a:ext>
            </a:extLst>
          </p:cNvPr>
          <p:cNvSpPr txBox="1"/>
          <p:nvPr/>
        </p:nvSpPr>
        <p:spPr>
          <a:xfrm>
            <a:off x="5805942" y="5117055"/>
            <a:ext cx="530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92E19A-97A6-48C2-AD5D-19DB2CFCFB2D}"/>
              </a:ext>
            </a:extLst>
          </p:cNvPr>
          <p:cNvSpPr txBox="1"/>
          <p:nvPr/>
        </p:nvSpPr>
        <p:spPr>
          <a:xfrm>
            <a:off x="6128249" y="5120691"/>
            <a:ext cx="530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1-8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815389-6F1F-40CB-BEF8-3D5B688C06A3}"/>
              </a:ext>
            </a:extLst>
          </p:cNvPr>
          <p:cNvSpPr txBox="1"/>
          <p:nvPr/>
        </p:nvSpPr>
        <p:spPr>
          <a:xfrm>
            <a:off x="4441670" y="5551858"/>
            <a:ext cx="21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7. DIAGNOSTIC TEST</a:t>
            </a:r>
          </a:p>
          <a:p>
            <a:r>
              <a:rPr lang="en-US" sz="1000" dirty="0"/>
              <a:t>1. ORTHOPENTAMOGRAM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96DAFE-C6F6-4474-8BEE-2F37395B787C}"/>
              </a:ext>
            </a:extLst>
          </p:cNvPr>
          <p:cNvCxnSpPr>
            <a:cxnSpLocks/>
          </p:cNvCxnSpPr>
          <p:nvPr/>
        </p:nvCxnSpPr>
        <p:spPr>
          <a:xfrm>
            <a:off x="6939065" y="1032933"/>
            <a:ext cx="14100" cy="4943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AE0BBF7-072D-4037-A923-FA071AD4EA01}"/>
              </a:ext>
            </a:extLst>
          </p:cNvPr>
          <p:cNvSpPr txBox="1"/>
          <p:nvPr/>
        </p:nvSpPr>
        <p:spPr>
          <a:xfrm>
            <a:off x="7178236" y="917906"/>
            <a:ext cx="28669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8. TREATMENT ADVICE</a:t>
            </a:r>
          </a:p>
          <a:p>
            <a:endParaRPr lang="en-US" sz="1000" dirty="0"/>
          </a:p>
          <a:p>
            <a:pPr lvl="1"/>
            <a:r>
              <a:rPr lang="en-US" sz="1000" b="1" dirty="0"/>
              <a:t>PROVISIONAL DIAGNOSIS:</a:t>
            </a:r>
          </a:p>
          <a:p>
            <a:pPr lvl="1"/>
            <a:r>
              <a:rPr lang="en-US" sz="1000" dirty="0"/>
              <a:t>PLAQUE INDUCED CHRONIC GINGIVITIS</a:t>
            </a:r>
          </a:p>
          <a:p>
            <a:pPr lvl="1"/>
            <a:r>
              <a:rPr lang="en-US" sz="1000" dirty="0"/>
              <a:t>CHRONIC IRREVERSIBLE PULPITIS</a:t>
            </a:r>
          </a:p>
          <a:p>
            <a:endParaRPr lang="en-US" sz="1000" dirty="0"/>
          </a:p>
          <a:p>
            <a:pPr lvl="1"/>
            <a:r>
              <a:rPr lang="en-US" sz="1000" b="1" dirty="0"/>
              <a:t>TREATMENT PLAN:</a:t>
            </a:r>
          </a:p>
          <a:p>
            <a:pPr lvl="1"/>
            <a:r>
              <a:rPr lang="en-US" sz="1000" dirty="0"/>
              <a:t>SCALING AND POLISHING</a:t>
            </a:r>
          </a:p>
          <a:p>
            <a:pPr lvl="1"/>
            <a:r>
              <a:rPr lang="en-US" sz="1000" dirty="0"/>
              <a:t>ROOT CANAL TREATMENT</a:t>
            </a:r>
            <a:r>
              <a:rPr lang="en-US" dirty="0"/>
              <a:t>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A41828-6A30-4718-AEE1-E6BD45D65846}"/>
              </a:ext>
            </a:extLst>
          </p:cNvPr>
          <p:cNvCxnSpPr>
            <a:cxnSpLocks/>
          </p:cNvCxnSpPr>
          <p:nvPr/>
        </p:nvCxnSpPr>
        <p:spPr>
          <a:xfrm>
            <a:off x="9239387" y="2256335"/>
            <a:ext cx="0" cy="2838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A26EF-31B6-44A0-A776-1DAD29049827}"/>
              </a:ext>
            </a:extLst>
          </p:cNvPr>
          <p:cNvCxnSpPr>
            <a:cxnSpLocks/>
          </p:cNvCxnSpPr>
          <p:nvPr/>
        </p:nvCxnSpPr>
        <p:spPr>
          <a:xfrm>
            <a:off x="9116044" y="2383294"/>
            <a:ext cx="285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1556162-5575-43C2-BD28-C6A178DA568A}"/>
              </a:ext>
            </a:extLst>
          </p:cNvPr>
          <p:cNvSpPr txBox="1"/>
          <p:nvPr/>
        </p:nvSpPr>
        <p:spPr>
          <a:xfrm>
            <a:off x="9189847" y="2179396"/>
            <a:ext cx="276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BBF5B6-814F-492D-B9DB-6C4113D2636B}"/>
              </a:ext>
            </a:extLst>
          </p:cNvPr>
          <p:cNvCxnSpPr>
            <a:cxnSpLocks/>
          </p:cNvCxnSpPr>
          <p:nvPr/>
        </p:nvCxnSpPr>
        <p:spPr>
          <a:xfrm flipH="1" flipV="1">
            <a:off x="7104888" y="2843247"/>
            <a:ext cx="2943409" cy="24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7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8398-4D3A-4838-A0C0-73B9DE35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2" y="594169"/>
            <a:ext cx="3089628" cy="1971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A4 paper template</a:t>
            </a:r>
            <a:br>
              <a:rPr lang="en-US" dirty="0"/>
            </a:br>
            <a:r>
              <a:rPr lang="en-US" dirty="0"/>
              <a:t>(For BDS students)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B2858-6920-4A1E-959E-9ACA69F57081}"/>
              </a:ext>
            </a:extLst>
          </p:cNvPr>
          <p:cNvSpPr/>
          <p:nvPr/>
        </p:nvSpPr>
        <p:spPr>
          <a:xfrm>
            <a:off x="4246032" y="93909"/>
            <a:ext cx="5964767" cy="65947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78AE1-BC97-4FCF-BF91-DF4835C32002}"/>
              </a:ext>
            </a:extLst>
          </p:cNvPr>
          <p:cNvSpPr txBox="1"/>
          <p:nvPr/>
        </p:nvSpPr>
        <p:spPr>
          <a:xfrm>
            <a:off x="4384802" y="856351"/>
            <a:ext cx="19821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1. CHIEF COMPLAINTS</a:t>
            </a:r>
          </a:p>
          <a:p>
            <a:endParaRPr lang="en-US" sz="1000" dirty="0"/>
          </a:p>
          <a:p>
            <a:r>
              <a:rPr lang="en-US" sz="1000" dirty="0"/>
              <a:t>1 . Pain on</a:t>
            </a:r>
          </a:p>
          <a:p>
            <a:endParaRPr lang="en-US" sz="1000" dirty="0"/>
          </a:p>
          <a:p>
            <a:r>
              <a:rPr lang="en-US" sz="1000" dirty="0"/>
              <a:t>2. Gum Bleeding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808650-B4BD-4447-AFDE-0185BD903446}"/>
              </a:ext>
            </a:extLst>
          </p:cNvPr>
          <p:cNvCxnSpPr>
            <a:cxnSpLocks/>
          </p:cNvCxnSpPr>
          <p:nvPr/>
        </p:nvCxnSpPr>
        <p:spPr>
          <a:xfrm>
            <a:off x="5144346" y="1226037"/>
            <a:ext cx="0" cy="1956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3BF05D-07B9-4162-ADF1-7168D433BAA8}"/>
              </a:ext>
            </a:extLst>
          </p:cNvPr>
          <p:cNvCxnSpPr>
            <a:cxnSpLocks/>
          </p:cNvCxnSpPr>
          <p:nvPr/>
        </p:nvCxnSpPr>
        <p:spPr>
          <a:xfrm>
            <a:off x="5054077" y="1306142"/>
            <a:ext cx="197413" cy="12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22762A9-30E4-462E-A24B-5651F090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1220" y="1171575"/>
            <a:ext cx="134567" cy="1345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F69C52-485A-4651-A4F5-1DDCBD71355E}"/>
              </a:ext>
            </a:extLst>
          </p:cNvPr>
          <p:cNvCxnSpPr>
            <a:cxnSpLocks/>
          </p:cNvCxnSpPr>
          <p:nvPr/>
        </p:nvCxnSpPr>
        <p:spPr>
          <a:xfrm>
            <a:off x="5535762" y="1495328"/>
            <a:ext cx="0" cy="2406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A2E39-462F-40BD-BC15-1550388CD356}"/>
              </a:ext>
            </a:extLst>
          </p:cNvPr>
          <p:cNvCxnSpPr>
            <a:cxnSpLocks/>
          </p:cNvCxnSpPr>
          <p:nvPr/>
        </p:nvCxnSpPr>
        <p:spPr>
          <a:xfrm>
            <a:off x="5417146" y="1615647"/>
            <a:ext cx="2126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87940B22-D32D-45BC-B999-D12C838C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545" y="1481572"/>
            <a:ext cx="111875" cy="1118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8C150A7-62CC-406A-936C-F5290305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3745" y="1477715"/>
            <a:ext cx="120701" cy="120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ACB58A-B1B0-4EE8-A53B-0DAC537BE2A5}"/>
              </a:ext>
            </a:extLst>
          </p:cNvPr>
          <p:cNvSpPr txBox="1"/>
          <p:nvPr/>
        </p:nvSpPr>
        <p:spPr>
          <a:xfrm>
            <a:off x="4391519" y="1879314"/>
            <a:ext cx="2049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2. HISTORY OF PRESENT ILLNESS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BD065-6F0B-4540-8A2E-C037B20357AC}"/>
              </a:ext>
            </a:extLst>
          </p:cNvPr>
          <p:cNvSpPr txBox="1"/>
          <p:nvPr/>
        </p:nvSpPr>
        <p:spPr>
          <a:xfrm>
            <a:off x="4399895" y="2510251"/>
            <a:ext cx="2319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3. MEDICAL HISTORY</a:t>
            </a:r>
            <a:endParaRPr lang="en-US" sz="1000" dirty="0"/>
          </a:p>
          <a:p>
            <a:r>
              <a:rPr lang="en-US" sz="1000" dirty="0"/>
              <a:t>1 . Diabetes Mellitus – controlled. Diagnosed 15 years ago 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151E1-A45A-46A9-A042-D55D7AB9CC9C}"/>
              </a:ext>
            </a:extLst>
          </p:cNvPr>
          <p:cNvSpPr txBox="1"/>
          <p:nvPr/>
        </p:nvSpPr>
        <p:spPr>
          <a:xfrm>
            <a:off x="4399895" y="3171463"/>
            <a:ext cx="23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4. DRUG HISTORY</a:t>
            </a:r>
            <a:endParaRPr lang="en-US" sz="1000" dirty="0"/>
          </a:p>
          <a:p>
            <a:r>
              <a:rPr lang="en-US" sz="1000" dirty="0"/>
              <a:t>1 . LOSECTIL, 20mg - Was Prescribed for chronic gastric upset from spicy food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C5E83-53B9-4ECB-BF2D-518F47F0BF17}"/>
              </a:ext>
            </a:extLst>
          </p:cNvPr>
          <p:cNvSpPr txBox="1"/>
          <p:nvPr/>
        </p:nvSpPr>
        <p:spPr>
          <a:xfrm>
            <a:off x="4426885" y="3947574"/>
            <a:ext cx="2165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5. ON EXAMINATION (EXTRAORAL)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  <a:p>
            <a:pPr marL="342900" indent="-342900">
              <a:buAutoNum type="arabicPeriod"/>
            </a:pPr>
            <a:r>
              <a:rPr lang="en-US" sz="1000" dirty="0"/>
              <a:t>Blah blah blah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A8D5B-DA35-4675-A149-8E01CB3EFE6E}"/>
              </a:ext>
            </a:extLst>
          </p:cNvPr>
          <p:cNvSpPr txBox="1"/>
          <p:nvPr/>
        </p:nvSpPr>
        <p:spPr>
          <a:xfrm>
            <a:off x="4441670" y="4576760"/>
            <a:ext cx="2274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6. ON EXAMINATION (INTRAORAL)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1. Sensibility test positive</a:t>
            </a:r>
          </a:p>
          <a:p>
            <a:endParaRPr lang="en-US" sz="1000" dirty="0"/>
          </a:p>
          <a:p>
            <a:r>
              <a:rPr lang="en-US" sz="1000" dirty="0"/>
              <a:t>2. Bleeding upon probing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94AB01-13AC-462D-9986-38B2C4B910F7}"/>
              </a:ext>
            </a:extLst>
          </p:cNvPr>
          <p:cNvCxnSpPr>
            <a:cxnSpLocks/>
          </p:cNvCxnSpPr>
          <p:nvPr/>
        </p:nvCxnSpPr>
        <p:spPr>
          <a:xfrm>
            <a:off x="6056221" y="4816755"/>
            <a:ext cx="0" cy="2838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B566F0-A07F-4515-A705-84AFC0577340}"/>
              </a:ext>
            </a:extLst>
          </p:cNvPr>
          <p:cNvCxnSpPr>
            <a:cxnSpLocks/>
          </p:cNvCxnSpPr>
          <p:nvPr/>
        </p:nvCxnSpPr>
        <p:spPr>
          <a:xfrm>
            <a:off x="5932878" y="4943714"/>
            <a:ext cx="285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43C7BB-AF57-4F98-83DE-C86AA9A72371}"/>
              </a:ext>
            </a:extLst>
          </p:cNvPr>
          <p:cNvCxnSpPr>
            <a:cxnSpLocks/>
          </p:cNvCxnSpPr>
          <p:nvPr/>
        </p:nvCxnSpPr>
        <p:spPr>
          <a:xfrm>
            <a:off x="6144794" y="5208283"/>
            <a:ext cx="0" cy="2143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26BD08-FA31-48F2-9C7F-858F08A2A570}"/>
              </a:ext>
            </a:extLst>
          </p:cNvPr>
          <p:cNvCxnSpPr>
            <a:cxnSpLocks/>
          </p:cNvCxnSpPr>
          <p:nvPr/>
        </p:nvCxnSpPr>
        <p:spPr>
          <a:xfrm>
            <a:off x="5852892" y="5315458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27597E-0C6A-4AC3-8638-DBEE7CB63325}"/>
              </a:ext>
            </a:extLst>
          </p:cNvPr>
          <p:cNvSpPr txBox="1"/>
          <p:nvPr/>
        </p:nvSpPr>
        <p:spPr>
          <a:xfrm>
            <a:off x="6006681" y="4739816"/>
            <a:ext cx="276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81EBD8-CA7E-4FB2-B35F-EB42BA250F11}"/>
              </a:ext>
            </a:extLst>
          </p:cNvPr>
          <p:cNvSpPr txBox="1"/>
          <p:nvPr/>
        </p:nvSpPr>
        <p:spPr>
          <a:xfrm>
            <a:off x="5805942" y="5117055"/>
            <a:ext cx="530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92E19A-97A6-48C2-AD5D-19DB2CFCFB2D}"/>
              </a:ext>
            </a:extLst>
          </p:cNvPr>
          <p:cNvSpPr txBox="1"/>
          <p:nvPr/>
        </p:nvSpPr>
        <p:spPr>
          <a:xfrm>
            <a:off x="6128249" y="5120691"/>
            <a:ext cx="530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1-8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815389-6F1F-40CB-BEF8-3D5B688C06A3}"/>
              </a:ext>
            </a:extLst>
          </p:cNvPr>
          <p:cNvSpPr txBox="1"/>
          <p:nvPr/>
        </p:nvSpPr>
        <p:spPr>
          <a:xfrm>
            <a:off x="4441670" y="5551858"/>
            <a:ext cx="21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7. DIAGNOSTIC TEST</a:t>
            </a:r>
          </a:p>
          <a:p>
            <a:r>
              <a:rPr lang="en-US" sz="1000" dirty="0"/>
              <a:t>1. ORTHOPENTAMOGRAM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96DAFE-C6F6-4474-8BEE-2F37395B787C}"/>
              </a:ext>
            </a:extLst>
          </p:cNvPr>
          <p:cNvCxnSpPr>
            <a:cxnSpLocks/>
          </p:cNvCxnSpPr>
          <p:nvPr/>
        </p:nvCxnSpPr>
        <p:spPr>
          <a:xfrm>
            <a:off x="6939065" y="1032933"/>
            <a:ext cx="14100" cy="4943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AE0BBF7-072D-4037-A923-FA071AD4EA01}"/>
              </a:ext>
            </a:extLst>
          </p:cNvPr>
          <p:cNvSpPr txBox="1"/>
          <p:nvPr/>
        </p:nvSpPr>
        <p:spPr>
          <a:xfrm>
            <a:off x="7178236" y="917906"/>
            <a:ext cx="28669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8. TREATMENT ADVICE</a:t>
            </a:r>
          </a:p>
          <a:p>
            <a:endParaRPr lang="en-US" sz="1000" dirty="0"/>
          </a:p>
          <a:p>
            <a:pPr lvl="1"/>
            <a:r>
              <a:rPr lang="en-US" sz="1000" b="1" dirty="0"/>
              <a:t>PROVISIONAL DIAGNOSIS:</a:t>
            </a:r>
          </a:p>
          <a:p>
            <a:pPr lvl="1"/>
            <a:r>
              <a:rPr lang="en-US" sz="1000" dirty="0"/>
              <a:t>PLAQUE INDUCED CHRONIC GINGIVITIS</a:t>
            </a:r>
          </a:p>
          <a:p>
            <a:pPr lvl="1"/>
            <a:r>
              <a:rPr lang="en-US" sz="1000" dirty="0"/>
              <a:t>CHRONIC IRREVERSIBLE PULPITIS</a:t>
            </a:r>
          </a:p>
          <a:p>
            <a:endParaRPr lang="en-US" sz="1000" dirty="0"/>
          </a:p>
          <a:p>
            <a:pPr lvl="1"/>
            <a:r>
              <a:rPr lang="en-US" sz="1000" b="1" dirty="0"/>
              <a:t>TREATMENT PLAN:</a:t>
            </a:r>
          </a:p>
          <a:p>
            <a:pPr lvl="1"/>
            <a:r>
              <a:rPr lang="en-US" sz="1000" dirty="0"/>
              <a:t>SCALING AND POLISHING</a:t>
            </a:r>
          </a:p>
          <a:p>
            <a:pPr lvl="1"/>
            <a:r>
              <a:rPr lang="en-US" sz="1000" dirty="0"/>
              <a:t>ROOT CANAL TREATMENT</a:t>
            </a:r>
            <a:r>
              <a:rPr lang="en-US" dirty="0"/>
              <a:t>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A41828-6A30-4718-AEE1-E6BD45D65846}"/>
              </a:ext>
            </a:extLst>
          </p:cNvPr>
          <p:cNvCxnSpPr>
            <a:cxnSpLocks/>
          </p:cNvCxnSpPr>
          <p:nvPr/>
        </p:nvCxnSpPr>
        <p:spPr>
          <a:xfrm>
            <a:off x="9239387" y="2256335"/>
            <a:ext cx="0" cy="2838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A26EF-31B6-44A0-A776-1DAD29049827}"/>
              </a:ext>
            </a:extLst>
          </p:cNvPr>
          <p:cNvCxnSpPr>
            <a:cxnSpLocks/>
          </p:cNvCxnSpPr>
          <p:nvPr/>
        </p:nvCxnSpPr>
        <p:spPr>
          <a:xfrm>
            <a:off x="9116044" y="2383294"/>
            <a:ext cx="285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1556162-5575-43C2-BD28-C6A178DA568A}"/>
              </a:ext>
            </a:extLst>
          </p:cNvPr>
          <p:cNvSpPr txBox="1"/>
          <p:nvPr/>
        </p:nvSpPr>
        <p:spPr>
          <a:xfrm>
            <a:off x="9189847" y="2179396"/>
            <a:ext cx="276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802BF-61E5-4D6D-8956-D3CBAC04F325}"/>
              </a:ext>
            </a:extLst>
          </p:cNvPr>
          <p:cNvSpPr txBox="1"/>
          <p:nvPr/>
        </p:nvSpPr>
        <p:spPr>
          <a:xfrm rot="18693375">
            <a:off x="3892577" y="3018082"/>
            <a:ext cx="702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BDS STUDENT PRESCRIPTION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BBF5B6-814F-492D-B9DB-6C4113D2636B}"/>
              </a:ext>
            </a:extLst>
          </p:cNvPr>
          <p:cNvCxnSpPr>
            <a:cxnSpLocks/>
          </p:cNvCxnSpPr>
          <p:nvPr/>
        </p:nvCxnSpPr>
        <p:spPr>
          <a:xfrm flipH="1" flipV="1">
            <a:off x="7104888" y="2816352"/>
            <a:ext cx="2943409" cy="24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656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05ED-685F-4DF4-947F-32156FDF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Prompt Creation of Account/Update account</a:t>
            </a:r>
          </a:p>
        </p:txBody>
      </p:sp>
    </p:spTree>
    <p:extLst>
      <p:ext uri="{BB962C8B-B14F-4D97-AF65-F5344CB8AC3E}">
        <p14:creationId xmlns:p14="http://schemas.microsoft.com/office/powerpoint/2010/main" val="219125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Create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63950" y="2006408"/>
            <a:ext cx="951592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NAME:</a:t>
            </a:r>
          </a:p>
          <a:p>
            <a:pPr>
              <a:lnSpc>
                <a:spcPct val="150000"/>
              </a:lnSpc>
            </a:pPr>
            <a:r>
              <a:rPr lang="en-US" dirty="0"/>
              <a:t>EMAIL:</a:t>
            </a:r>
          </a:p>
          <a:p>
            <a:pPr>
              <a:lnSpc>
                <a:spcPct val="150000"/>
              </a:lnSpc>
            </a:pPr>
            <a:r>
              <a:rPr lang="en-US" dirty="0"/>
              <a:t>SET PASSWORD:</a:t>
            </a:r>
          </a:p>
          <a:p>
            <a:pPr>
              <a:lnSpc>
                <a:spcPct val="150000"/>
              </a:lnSpc>
            </a:pPr>
            <a:r>
              <a:rPr lang="en-US" dirty="0"/>
              <a:t>CONFIRM PASSWORD:</a:t>
            </a:r>
          </a:p>
          <a:p>
            <a:pPr>
              <a:lnSpc>
                <a:spcPct val="150000"/>
              </a:lnSpc>
            </a:pPr>
            <a:r>
              <a:rPr lang="en-US" dirty="0"/>
              <a:t>CONTACT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31393-B3CB-43C8-BB70-49D95C57708F}"/>
              </a:ext>
            </a:extLst>
          </p:cNvPr>
          <p:cNvSpPr/>
          <p:nvPr/>
        </p:nvSpPr>
        <p:spPr>
          <a:xfrm>
            <a:off x="4953000" y="2628900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4953000" y="3016268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A772AF-616D-4C7E-A5A0-551F3EC43BF8}"/>
              </a:ext>
            </a:extLst>
          </p:cNvPr>
          <p:cNvSpPr/>
          <p:nvPr/>
        </p:nvSpPr>
        <p:spPr>
          <a:xfrm>
            <a:off x="4943475" y="3425330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***************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61C0FE-ABA2-40E6-912D-A1515A4457D1}"/>
              </a:ext>
            </a:extLst>
          </p:cNvPr>
          <p:cNvSpPr/>
          <p:nvPr/>
        </p:nvSpPr>
        <p:spPr>
          <a:xfrm>
            <a:off x="4943475" y="3891254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***************</a:t>
            </a: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08E74B43-0381-4448-A233-3CB47D34E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4413" y="4928679"/>
            <a:ext cx="1571625" cy="1571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B74248-44D4-4798-BC61-F01D33202D9B}"/>
              </a:ext>
            </a:extLst>
          </p:cNvPr>
          <p:cNvSpPr txBox="1"/>
          <p:nvPr/>
        </p:nvSpPr>
        <p:spPr>
          <a:xfrm>
            <a:off x="6196238" y="5445674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A6BA16-F866-47C6-8708-8BA4605F42EC}"/>
              </a:ext>
            </a:extLst>
          </p:cNvPr>
          <p:cNvSpPr/>
          <p:nvPr/>
        </p:nvSpPr>
        <p:spPr>
          <a:xfrm>
            <a:off x="4943475" y="4390464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+88- XXXXXXXXXXX</a:t>
            </a:r>
          </a:p>
        </p:txBody>
      </p:sp>
    </p:spTree>
    <p:extLst>
      <p:ext uri="{BB962C8B-B14F-4D97-AF65-F5344CB8AC3E}">
        <p14:creationId xmlns:p14="http://schemas.microsoft.com/office/powerpoint/2010/main" val="20802844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Create Account (after pressing next)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63950" y="2006408"/>
            <a:ext cx="95159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PLEASE UPLOAD A RECENT PASSPORT SIZE PHOTOGRAPH: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BMDC REGISTRATION NUMBER:</a:t>
            </a:r>
          </a:p>
          <a:p>
            <a:pPr>
              <a:lnSpc>
                <a:spcPct val="150000"/>
              </a:lnSpc>
            </a:pPr>
            <a:r>
              <a:rPr lang="en-US" dirty="0"/>
              <a:t>CURRENT DESIGNATION:</a:t>
            </a:r>
          </a:p>
          <a:p>
            <a:pPr>
              <a:lnSpc>
                <a:spcPct val="150000"/>
              </a:lnSpc>
            </a:pPr>
            <a:r>
              <a:rPr lang="en-US" dirty="0"/>
              <a:t>GRADUATED FROM: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31393-B3CB-43C8-BB70-49D95C57708F}"/>
              </a:ext>
            </a:extLst>
          </p:cNvPr>
          <p:cNvSpPr/>
          <p:nvPr/>
        </p:nvSpPr>
        <p:spPr>
          <a:xfrm>
            <a:off x="4953000" y="3971925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4953000" y="4359293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A772AF-616D-4C7E-A5A0-551F3EC43BF8}"/>
              </a:ext>
            </a:extLst>
          </p:cNvPr>
          <p:cNvSpPr/>
          <p:nvPr/>
        </p:nvSpPr>
        <p:spPr>
          <a:xfrm>
            <a:off x="4943475" y="4768355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08E74B43-0381-4448-A233-3CB47D34E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0864" y="5072062"/>
            <a:ext cx="1571625" cy="1571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B74248-44D4-4798-BC61-F01D33202D9B}"/>
              </a:ext>
            </a:extLst>
          </p:cNvPr>
          <p:cNvSpPr txBox="1"/>
          <p:nvPr/>
        </p:nvSpPr>
        <p:spPr>
          <a:xfrm>
            <a:off x="7891688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ACAE0E-C2C8-498D-A8CC-8AC04310E241}"/>
              </a:ext>
            </a:extLst>
          </p:cNvPr>
          <p:cNvSpPr/>
          <p:nvPr/>
        </p:nvSpPr>
        <p:spPr>
          <a:xfrm>
            <a:off x="10607410" y="4801309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2B279A-5C45-488F-9506-4D13104A94E7}"/>
              </a:ext>
            </a:extLst>
          </p:cNvPr>
          <p:cNvSpPr/>
          <p:nvPr/>
        </p:nvSpPr>
        <p:spPr>
          <a:xfrm>
            <a:off x="7663089" y="2467169"/>
            <a:ext cx="1357085" cy="125234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pload with solid fill">
            <a:extLst>
              <a:ext uri="{FF2B5EF4-FFF2-40B4-BE49-F238E27FC236}">
                <a16:creationId xmlns:a16="http://schemas.microsoft.com/office/drawing/2014/main" id="{96BF5666-B28E-4B82-B660-C868ED430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1581" y="2696578"/>
            <a:ext cx="802369" cy="802369"/>
          </a:xfrm>
          <a:prstGeom prst="rect">
            <a:avLst/>
          </a:prstGeom>
        </p:spPr>
      </p:pic>
      <p:pic>
        <p:nvPicPr>
          <p:cNvPr id="22" name="Graphic 21" descr="End with solid fill">
            <a:extLst>
              <a:ext uri="{FF2B5EF4-FFF2-40B4-BE49-F238E27FC236}">
                <a16:creationId xmlns:a16="http://schemas.microsoft.com/office/drawing/2014/main" id="{515EC8F9-FE32-4027-83C9-5A3CD658C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646804" y="5052618"/>
            <a:ext cx="1571625" cy="1571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78F20B-07EE-4DFF-B843-B43571DA79BD}"/>
              </a:ext>
            </a:extLst>
          </p:cNvPr>
          <p:cNvSpPr txBox="1"/>
          <p:nvPr/>
        </p:nvSpPr>
        <p:spPr>
          <a:xfrm>
            <a:off x="2995610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141663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Create Account (after uploading photo)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63950" y="2006408"/>
            <a:ext cx="95159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PLEASE UPLOAD A RECENT PASSPORT SIZE PHOTOGRAPH: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BMDC REGISTRATION NUMBER:</a:t>
            </a:r>
          </a:p>
          <a:p>
            <a:pPr>
              <a:lnSpc>
                <a:spcPct val="150000"/>
              </a:lnSpc>
            </a:pPr>
            <a:r>
              <a:rPr lang="en-US" dirty="0"/>
              <a:t>CURRENT DESIGNATION:</a:t>
            </a:r>
          </a:p>
          <a:p>
            <a:pPr>
              <a:lnSpc>
                <a:spcPct val="150000"/>
              </a:lnSpc>
            </a:pPr>
            <a:r>
              <a:rPr lang="en-US" dirty="0"/>
              <a:t>DENTAL SCHOOL: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31393-B3CB-43C8-BB70-49D95C57708F}"/>
              </a:ext>
            </a:extLst>
          </p:cNvPr>
          <p:cNvSpPr/>
          <p:nvPr/>
        </p:nvSpPr>
        <p:spPr>
          <a:xfrm>
            <a:off x="4953000" y="3971925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4953000" y="4359293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A772AF-616D-4C7E-A5A0-551F3EC43BF8}"/>
              </a:ext>
            </a:extLst>
          </p:cNvPr>
          <p:cNvSpPr/>
          <p:nvPr/>
        </p:nvSpPr>
        <p:spPr>
          <a:xfrm>
            <a:off x="4943475" y="4768355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ACAE0E-C2C8-498D-A8CC-8AC04310E241}"/>
              </a:ext>
            </a:extLst>
          </p:cNvPr>
          <p:cNvSpPr/>
          <p:nvPr/>
        </p:nvSpPr>
        <p:spPr>
          <a:xfrm>
            <a:off x="10607410" y="4801309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D0B13025-CD79-4CFB-8344-B40748ED6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42" y="2480788"/>
            <a:ext cx="1312508" cy="1311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Graphic 20" descr="End with solid fill">
            <a:extLst>
              <a:ext uri="{FF2B5EF4-FFF2-40B4-BE49-F238E27FC236}">
                <a16:creationId xmlns:a16="http://schemas.microsoft.com/office/drawing/2014/main" id="{E06E1376-719F-4591-B500-690BA049E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0864" y="5072062"/>
            <a:ext cx="1571625" cy="15716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0966FF-7616-46AD-A7D3-D32AE5861B38}"/>
              </a:ext>
            </a:extLst>
          </p:cNvPr>
          <p:cNvSpPr txBox="1"/>
          <p:nvPr/>
        </p:nvSpPr>
        <p:spPr>
          <a:xfrm>
            <a:off x="7891688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</a:t>
            </a:r>
          </a:p>
        </p:txBody>
      </p:sp>
      <p:pic>
        <p:nvPicPr>
          <p:cNvPr id="23" name="Graphic 22" descr="End with solid fill">
            <a:extLst>
              <a:ext uri="{FF2B5EF4-FFF2-40B4-BE49-F238E27FC236}">
                <a16:creationId xmlns:a16="http://schemas.microsoft.com/office/drawing/2014/main" id="{FE5DBA55-7027-460F-810A-C09B61E6A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646804" y="5052618"/>
            <a:ext cx="1571625" cy="15716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54D6F1-C395-419C-A4A6-11AA2AAE4B33}"/>
              </a:ext>
            </a:extLst>
          </p:cNvPr>
          <p:cNvSpPr txBox="1"/>
          <p:nvPr/>
        </p:nvSpPr>
        <p:spPr>
          <a:xfrm>
            <a:off x="2995610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0323DB5-5FEE-403E-BD52-F5589E4CAA73}"/>
              </a:ext>
            </a:extLst>
          </p:cNvPr>
          <p:cNvSpPr/>
          <p:nvPr/>
        </p:nvSpPr>
        <p:spPr>
          <a:xfrm>
            <a:off x="10607410" y="4389169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83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Selecting From Current Designation (Drop 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63950" y="2006408"/>
            <a:ext cx="95159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PLEASE UPLOAD A RECENT PASSPORT SIZE PHOTOGRAPH: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BMDC REGISTRATION NUMBER:</a:t>
            </a:r>
          </a:p>
          <a:p>
            <a:pPr>
              <a:lnSpc>
                <a:spcPct val="150000"/>
              </a:lnSpc>
            </a:pPr>
            <a:r>
              <a:rPr lang="en-US" dirty="0"/>
              <a:t>CURRENT DESIGNATION:</a:t>
            </a:r>
          </a:p>
          <a:p>
            <a:pPr>
              <a:lnSpc>
                <a:spcPct val="150000"/>
              </a:lnSpc>
            </a:pPr>
            <a:r>
              <a:rPr lang="en-US" dirty="0"/>
              <a:t>DENTAL SCHOOL: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31393-B3CB-43C8-BB70-49D95C57708F}"/>
              </a:ext>
            </a:extLst>
          </p:cNvPr>
          <p:cNvSpPr/>
          <p:nvPr/>
        </p:nvSpPr>
        <p:spPr>
          <a:xfrm>
            <a:off x="4953000" y="3971925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4953000" y="4359293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A772AF-616D-4C7E-A5A0-551F3EC43BF8}"/>
              </a:ext>
            </a:extLst>
          </p:cNvPr>
          <p:cNvSpPr/>
          <p:nvPr/>
        </p:nvSpPr>
        <p:spPr>
          <a:xfrm>
            <a:off x="4943475" y="4768355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ACAE0E-C2C8-498D-A8CC-8AC04310E241}"/>
              </a:ext>
            </a:extLst>
          </p:cNvPr>
          <p:cNvSpPr/>
          <p:nvPr/>
        </p:nvSpPr>
        <p:spPr>
          <a:xfrm>
            <a:off x="10607410" y="4801309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D0B13025-CD79-4CFB-8344-B40748ED6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42" y="2480788"/>
            <a:ext cx="1312508" cy="1311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Graphic 20" descr="End with solid fill">
            <a:extLst>
              <a:ext uri="{FF2B5EF4-FFF2-40B4-BE49-F238E27FC236}">
                <a16:creationId xmlns:a16="http://schemas.microsoft.com/office/drawing/2014/main" id="{E06E1376-719F-4591-B500-690BA049E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0864" y="5072062"/>
            <a:ext cx="1571625" cy="15716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0966FF-7616-46AD-A7D3-D32AE5861B38}"/>
              </a:ext>
            </a:extLst>
          </p:cNvPr>
          <p:cNvSpPr txBox="1"/>
          <p:nvPr/>
        </p:nvSpPr>
        <p:spPr>
          <a:xfrm>
            <a:off x="7891688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</a:t>
            </a:r>
          </a:p>
        </p:txBody>
      </p:sp>
      <p:pic>
        <p:nvPicPr>
          <p:cNvPr id="23" name="Graphic 22" descr="End with solid fill">
            <a:extLst>
              <a:ext uri="{FF2B5EF4-FFF2-40B4-BE49-F238E27FC236}">
                <a16:creationId xmlns:a16="http://schemas.microsoft.com/office/drawing/2014/main" id="{FE5DBA55-7027-460F-810A-C09B61E6A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646804" y="5052618"/>
            <a:ext cx="1571625" cy="15716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54D6F1-C395-419C-A4A6-11AA2AAE4B33}"/>
              </a:ext>
            </a:extLst>
          </p:cNvPr>
          <p:cNvSpPr txBox="1"/>
          <p:nvPr/>
        </p:nvSpPr>
        <p:spPr>
          <a:xfrm>
            <a:off x="2995610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361F236-3C00-464D-A727-3339A2C064E6}"/>
              </a:ext>
            </a:extLst>
          </p:cNvPr>
          <p:cNvSpPr/>
          <p:nvPr/>
        </p:nvSpPr>
        <p:spPr>
          <a:xfrm>
            <a:off x="10607410" y="4389169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C8377-8C64-42FA-87D6-E831FA70F614}"/>
              </a:ext>
            </a:extLst>
          </p:cNvPr>
          <p:cNvSpPr/>
          <p:nvPr/>
        </p:nvSpPr>
        <p:spPr>
          <a:xfrm>
            <a:off x="8132488" y="4673723"/>
            <a:ext cx="2821711" cy="183185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5516E-832C-4BA7-BA45-B95AB318406E}"/>
              </a:ext>
            </a:extLst>
          </p:cNvPr>
          <p:cNvSpPr/>
          <p:nvPr/>
        </p:nvSpPr>
        <p:spPr>
          <a:xfrm>
            <a:off x="8132487" y="5052618"/>
            <a:ext cx="2812188" cy="24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02EFA9-85D5-488F-89F3-256B03C4014E}"/>
              </a:ext>
            </a:extLst>
          </p:cNvPr>
          <p:cNvSpPr txBox="1"/>
          <p:nvPr/>
        </p:nvSpPr>
        <p:spPr>
          <a:xfrm>
            <a:off x="8102071" y="4729541"/>
            <a:ext cx="2889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BDS STUDENT</a:t>
            </a:r>
          </a:p>
          <a:p>
            <a:r>
              <a:rPr lang="en-US" b="1" dirty="0"/>
              <a:t>INTERN DOCTOR</a:t>
            </a:r>
          </a:p>
          <a:p>
            <a:r>
              <a:rPr lang="en-US" dirty="0"/>
              <a:t>BDS DENTIST</a:t>
            </a:r>
          </a:p>
          <a:p>
            <a:r>
              <a:rPr lang="en-US" dirty="0"/>
              <a:t>BDS DOCTOR</a:t>
            </a:r>
          </a:p>
          <a:p>
            <a:r>
              <a:rPr lang="en-US" dirty="0"/>
              <a:t>POST-GRADUATE TRAINEE</a:t>
            </a:r>
          </a:p>
          <a:p>
            <a:r>
              <a:rPr lang="en-US" dirty="0"/>
              <a:t>DENTAL SPECIALIST</a:t>
            </a:r>
          </a:p>
        </p:txBody>
      </p:sp>
    </p:spTree>
    <p:extLst>
      <p:ext uri="{BB962C8B-B14F-4D97-AF65-F5344CB8AC3E}">
        <p14:creationId xmlns:p14="http://schemas.microsoft.com/office/powerpoint/2010/main" val="2195287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Create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63950" y="2006408"/>
            <a:ext cx="951592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CLINIC NAME**</a:t>
            </a:r>
          </a:p>
          <a:p>
            <a:pPr>
              <a:lnSpc>
                <a:spcPct val="150000"/>
              </a:lnSpc>
            </a:pPr>
            <a:r>
              <a:rPr lang="en-US" dirty="0"/>
              <a:t>CLINIC ADDRESS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**CLINIC NAME WILL BE DISPLAYED ON THE PRESCRIPTION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31393-B3CB-43C8-BB70-49D95C57708F}"/>
              </a:ext>
            </a:extLst>
          </p:cNvPr>
          <p:cNvSpPr/>
          <p:nvPr/>
        </p:nvSpPr>
        <p:spPr>
          <a:xfrm>
            <a:off x="4953000" y="2628900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4953000" y="3016268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A772AF-616D-4C7E-A5A0-551F3EC43BF8}"/>
              </a:ext>
            </a:extLst>
          </p:cNvPr>
          <p:cNvSpPr/>
          <p:nvPr/>
        </p:nvSpPr>
        <p:spPr>
          <a:xfrm>
            <a:off x="4943475" y="3425330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61C0FE-ABA2-40E6-912D-A1515A4457D1}"/>
              </a:ext>
            </a:extLst>
          </p:cNvPr>
          <p:cNvSpPr/>
          <p:nvPr/>
        </p:nvSpPr>
        <p:spPr>
          <a:xfrm>
            <a:off x="4943475" y="3891254"/>
            <a:ext cx="6001200" cy="3144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End with solid fill">
            <a:extLst>
              <a:ext uri="{FF2B5EF4-FFF2-40B4-BE49-F238E27FC236}">
                <a16:creationId xmlns:a16="http://schemas.microsoft.com/office/drawing/2014/main" id="{18F23376-2602-4DCA-A1E5-3772DA639F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0864" y="5072062"/>
            <a:ext cx="1571625" cy="1571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919A31-3628-42E3-A740-38455448D5BB}"/>
              </a:ext>
            </a:extLst>
          </p:cNvPr>
          <p:cNvSpPr txBox="1"/>
          <p:nvPr/>
        </p:nvSpPr>
        <p:spPr>
          <a:xfrm>
            <a:off x="7891688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</a:t>
            </a:r>
          </a:p>
        </p:txBody>
      </p:sp>
      <p:pic>
        <p:nvPicPr>
          <p:cNvPr id="21" name="Graphic 20" descr="End with solid fill">
            <a:extLst>
              <a:ext uri="{FF2B5EF4-FFF2-40B4-BE49-F238E27FC236}">
                <a16:creationId xmlns:a16="http://schemas.microsoft.com/office/drawing/2014/main" id="{E63B557E-C29E-48ED-A294-DB401B30CE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646804" y="5052618"/>
            <a:ext cx="1571625" cy="15716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A703C-57F7-4BE1-8BBF-6552F31302C1}"/>
              </a:ext>
            </a:extLst>
          </p:cNvPr>
          <p:cNvSpPr txBox="1"/>
          <p:nvPr/>
        </p:nvSpPr>
        <p:spPr>
          <a:xfrm>
            <a:off x="2995610" y="5607599"/>
            <a:ext cx="129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6981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F7AC-A06D-44C0-92C4-1596C9E8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908946"/>
            <a:ext cx="4162425" cy="1325563"/>
          </a:xfrm>
        </p:spPr>
        <p:txBody>
          <a:bodyPr/>
          <a:lstStyle/>
          <a:p>
            <a:r>
              <a:rPr lang="en-US" dirty="0"/>
              <a:t>Home Screen UI (For mobile 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ABB6A-1E65-4B55-882C-FC7B21F6206B}"/>
              </a:ext>
            </a:extLst>
          </p:cNvPr>
          <p:cNvSpPr/>
          <p:nvPr/>
        </p:nvSpPr>
        <p:spPr>
          <a:xfrm>
            <a:off x="5810250" y="1011181"/>
            <a:ext cx="5543550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3A924-E993-43A0-9972-6834FB739254}"/>
              </a:ext>
            </a:extLst>
          </p:cNvPr>
          <p:cNvSpPr/>
          <p:nvPr/>
        </p:nvSpPr>
        <p:spPr>
          <a:xfrm>
            <a:off x="5810250" y="278604"/>
            <a:ext cx="5543550" cy="94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682E17-26C3-4127-A4C8-6D8D094A8E67}"/>
              </a:ext>
            </a:extLst>
          </p:cNvPr>
          <p:cNvSpPr/>
          <p:nvPr/>
        </p:nvSpPr>
        <p:spPr>
          <a:xfrm>
            <a:off x="5889494" y="1628720"/>
            <a:ext cx="1689556" cy="5604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A2C874-AF17-49BB-84DC-D61265F5D054}"/>
              </a:ext>
            </a:extLst>
          </p:cNvPr>
          <p:cNvSpPr/>
          <p:nvPr/>
        </p:nvSpPr>
        <p:spPr>
          <a:xfrm>
            <a:off x="7731072" y="1628720"/>
            <a:ext cx="1689556" cy="560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CD35C2-A15C-41D0-8A1B-9D3161D62D00}"/>
              </a:ext>
            </a:extLst>
          </p:cNvPr>
          <p:cNvSpPr/>
          <p:nvPr/>
        </p:nvSpPr>
        <p:spPr>
          <a:xfrm>
            <a:off x="9572650" y="1616622"/>
            <a:ext cx="1629128" cy="57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pic>
        <p:nvPicPr>
          <p:cNvPr id="22" name="Picture 2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4B2DCE-860E-4EBE-A74B-0047F8A2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76" y="2435396"/>
            <a:ext cx="5215502" cy="309114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4281BD-043D-46D1-8E8C-B7E56A6F2469}"/>
              </a:ext>
            </a:extLst>
          </p:cNvPr>
          <p:cNvSpPr txBox="1"/>
          <p:nvPr/>
        </p:nvSpPr>
        <p:spPr>
          <a:xfrm>
            <a:off x="5975651" y="4723368"/>
            <a:ext cx="23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C79C7-F646-47E0-A598-FC38076F0066}"/>
              </a:ext>
            </a:extLst>
          </p:cNvPr>
          <p:cNvSpPr/>
          <p:nvPr/>
        </p:nvSpPr>
        <p:spPr>
          <a:xfrm>
            <a:off x="5810250" y="5934075"/>
            <a:ext cx="5536118" cy="879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text]</a:t>
            </a:r>
            <a:endParaRPr lang="en-US" dirty="0"/>
          </a:p>
        </p:txBody>
      </p:sp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FCBDD01B-AFD1-48B4-85B0-C888174B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05" y="6332190"/>
            <a:ext cx="573956" cy="350483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B8A7C5A-6408-421A-97EC-C2A939B7A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61" y="6343180"/>
            <a:ext cx="286788" cy="286788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6B8D3B-E370-44DC-BAB0-886EB6D13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55" y="6331706"/>
            <a:ext cx="441689" cy="341273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DD2228EB-2502-4A04-A8B9-D0134007D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1994" y="6329509"/>
            <a:ext cx="379986" cy="379986"/>
          </a:xfrm>
          <a:prstGeom prst="rect">
            <a:avLst/>
          </a:prstGeom>
        </p:spPr>
      </p:pic>
      <p:pic>
        <p:nvPicPr>
          <p:cNvPr id="21" name="Graphic 20" descr="Envelope with solid fill">
            <a:extLst>
              <a:ext uri="{FF2B5EF4-FFF2-40B4-BE49-F238E27FC236}">
                <a16:creationId xmlns:a16="http://schemas.microsoft.com/office/drawing/2014/main" id="{914D7D4C-004A-4998-AE0F-BF22BF5519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1531" y="6265608"/>
            <a:ext cx="482959" cy="4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153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0"/>
            <a:ext cx="114204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Subscription model(for interns and BDS)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28524" y="1968147"/>
            <a:ext cx="9515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SUBSCRIPTION MODELS AVAILABLE FOR YOU AS: </a:t>
            </a:r>
            <a:r>
              <a:rPr lang="en-US" sz="2000" dirty="0"/>
              <a:t>BDS STUDENT/INTERN DOCTOR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415DD-059E-48E4-9BB0-16522D5FD47D}"/>
              </a:ext>
            </a:extLst>
          </p:cNvPr>
          <p:cNvSpPr txBox="1"/>
          <p:nvPr/>
        </p:nvSpPr>
        <p:spPr>
          <a:xfrm>
            <a:off x="1228724" y="3045732"/>
            <a:ext cx="1002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/>
              <a:t>IMPORTANT: </a:t>
            </a:r>
            <a:r>
              <a:rPr lang="en-US" sz="1600" i="1" dirty="0"/>
              <a:t>ALL PRESCRIPTIONS GENERATED AS BDS STUDENTS WILL HAVE THEIR DESIGNATIONS WATERMARKED ON THE PRESCRIPTION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5334000" y="3719702"/>
            <a:ext cx="1695450" cy="142390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FREE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09ECB-8992-4540-A578-4C318571BD25}"/>
              </a:ext>
            </a:extLst>
          </p:cNvPr>
          <p:cNvSpPr/>
          <p:nvPr/>
        </p:nvSpPr>
        <p:spPr>
          <a:xfrm>
            <a:off x="4267199" y="5331731"/>
            <a:ext cx="3905252" cy="734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9546173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0"/>
            <a:ext cx="114204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Subscription model (If trial is selected for doctors)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28524" y="1968147"/>
            <a:ext cx="9515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SUBSCRIPTION MODELS AVAILABLE FOR YOU AS: </a:t>
            </a:r>
            <a:r>
              <a:rPr lang="en-US" sz="2000" dirty="0"/>
              <a:t>BDS Doctor/Trainee/Specialist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31393-B3CB-43C8-BB70-49D95C57708F}"/>
              </a:ext>
            </a:extLst>
          </p:cNvPr>
          <p:cNvSpPr/>
          <p:nvPr/>
        </p:nvSpPr>
        <p:spPr>
          <a:xfrm>
            <a:off x="3908563" y="3259109"/>
            <a:ext cx="1933575" cy="165094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Monthly Subscription @ Tk 199/</a:t>
            </a:r>
            <a:r>
              <a:rPr lang="en-US" dirty="0" err="1"/>
              <a:t>mo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6296025" y="3178193"/>
            <a:ext cx="1933575" cy="1741384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6-month Subscription @ Tk 180/</a:t>
            </a:r>
            <a:r>
              <a:rPr lang="en-US" dirty="0" err="1">
                <a:solidFill>
                  <a:schemeClr val="tx1"/>
                </a:solidFill>
              </a:rPr>
              <a:t>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A772AF-616D-4C7E-A5A0-551F3EC43BF8}"/>
              </a:ext>
            </a:extLst>
          </p:cNvPr>
          <p:cNvSpPr/>
          <p:nvPr/>
        </p:nvSpPr>
        <p:spPr>
          <a:xfrm>
            <a:off x="8608218" y="3118512"/>
            <a:ext cx="1933575" cy="179154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year Subscription @ Tk 165/</a:t>
            </a:r>
            <a:r>
              <a:rPr lang="en-US" dirty="0" err="1"/>
              <a:t>mo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7EA96-E78A-4F6E-BE44-2BD5A574C15A}"/>
              </a:ext>
            </a:extLst>
          </p:cNvPr>
          <p:cNvSpPr/>
          <p:nvPr/>
        </p:nvSpPr>
        <p:spPr>
          <a:xfrm>
            <a:off x="4267199" y="5331731"/>
            <a:ext cx="3905252" cy="734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876540-47E0-4CEE-8B6A-8DF6D2C1CA3C}"/>
              </a:ext>
            </a:extLst>
          </p:cNvPr>
          <p:cNvSpPr/>
          <p:nvPr/>
        </p:nvSpPr>
        <p:spPr>
          <a:xfrm>
            <a:off x="1537062" y="3255212"/>
            <a:ext cx="1933575" cy="16509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Trial Version: FREE use for first 3 months</a:t>
            </a:r>
          </a:p>
        </p:txBody>
      </p:sp>
    </p:spTree>
    <p:extLst>
      <p:ext uri="{BB962C8B-B14F-4D97-AF65-F5344CB8AC3E}">
        <p14:creationId xmlns:p14="http://schemas.microsoft.com/office/powerpoint/2010/main" val="17242053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47650"/>
            <a:ext cx="11420475" cy="1030901"/>
          </a:xfrm>
        </p:spPr>
        <p:txBody>
          <a:bodyPr>
            <a:normAutofit/>
          </a:bodyPr>
          <a:lstStyle/>
          <a:p>
            <a:r>
              <a:rPr lang="en-US" sz="3200" dirty="0"/>
              <a:t>Subscription model (If paid subscription is selected by doctors)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47749" y="1014413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97E4B24-1AE7-49BF-8314-B20EA31C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93" y="1121530"/>
            <a:ext cx="590041" cy="36030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6A348B-4A59-490C-836E-7CF0A4C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00" y="1158028"/>
            <a:ext cx="294825" cy="2948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C5546C-3EFA-4CCA-9566-08DE6DC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7" y="1123157"/>
            <a:ext cx="454067" cy="350837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2C2305F-DB79-401B-8140-63E48B30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827" y="1088667"/>
            <a:ext cx="445188" cy="4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347D-6738-4463-B215-5581B37752F5}"/>
              </a:ext>
            </a:extLst>
          </p:cNvPr>
          <p:cNvSpPr txBox="1"/>
          <p:nvPr/>
        </p:nvSpPr>
        <p:spPr>
          <a:xfrm>
            <a:off x="1428524" y="1968147"/>
            <a:ext cx="9515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ACCOUNT CREATION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SUBSCRIPTION MODELS AVAILABLE FOR YOU AS: </a:t>
            </a:r>
            <a:r>
              <a:rPr lang="en-US" sz="2000" dirty="0"/>
              <a:t>BDS Doctor/Trainee/Specialist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31393-B3CB-43C8-BB70-49D95C57708F}"/>
              </a:ext>
            </a:extLst>
          </p:cNvPr>
          <p:cNvSpPr/>
          <p:nvPr/>
        </p:nvSpPr>
        <p:spPr>
          <a:xfrm>
            <a:off x="3908563" y="3259109"/>
            <a:ext cx="1933575" cy="165094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Monthly Subscription @ Tk 199/</a:t>
            </a:r>
            <a:r>
              <a:rPr lang="en-US" dirty="0" err="1"/>
              <a:t>mo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EB7C3-C3C6-4E71-ABBD-A2FBC38B20EF}"/>
              </a:ext>
            </a:extLst>
          </p:cNvPr>
          <p:cNvSpPr/>
          <p:nvPr/>
        </p:nvSpPr>
        <p:spPr>
          <a:xfrm>
            <a:off x="6296025" y="3178193"/>
            <a:ext cx="1933575" cy="174138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6-month Subscription @ Tk 180/</a:t>
            </a:r>
            <a:r>
              <a:rPr lang="en-US" dirty="0" err="1">
                <a:solidFill>
                  <a:schemeClr val="tx1"/>
                </a:solidFill>
              </a:rPr>
              <a:t>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A772AF-616D-4C7E-A5A0-551F3EC43BF8}"/>
              </a:ext>
            </a:extLst>
          </p:cNvPr>
          <p:cNvSpPr/>
          <p:nvPr/>
        </p:nvSpPr>
        <p:spPr>
          <a:xfrm>
            <a:off x="8608218" y="3118512"/>
            <a:ext cx="1933575" cy="179154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year Subscription @ Tk 165/</a:t>
            </a:r>
            <a:r>
              <a:rPr lang="en-US" dirty="0" err="1"/>
              <a:t>mo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7EA96-E78A-4F6E-BE44-2BD5A574C15A}"/>
              </a:ext>
            </a:extLst>
          </p:cNvPr>
          <p:cNvSpPr/>
          <p:nvPr/>
        </p:nvSpPr>
        <p:spPr>
          <a:xfrm>
            <a:off x="4267199" y="5331731"/>
            <a:ext cx="3905252" cy="734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CONTINUE TO PAYMENT GATEWAY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876540-47E0-4CEE-8B6A-8DF6D2C1CA3C}"/>
              </a:ext>
            </a:extLst>
          </p:cNvPr>
          <p:cNvSpPr/>
          <p:nvPr/>
        </p:nvSpPr>
        <p:spPr>
          <a:xfrm>
            <a:off x="1537062" y="3255212"/>
            <a:ext cx="1933575" cy="165094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Trial Version: FREE use for first 3 months</a:t>
            </a:r>
          </a:p>
        </p:txBody>
      </p:sp>
    </p:spTree>
    <p:extLst>
      <p:ext uri="{BB962C8B-B14F-4D97-AF65-F5344CB8AC3E}">
        <p14:creationId xmlns:p14="http://schemas.microsoft.com/office/powerpoint/2010/main" val="1721473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8BD0-B063-42DF-96A2-6B3858EE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275"/>
            <a:ext cx="10515600" cy="1325563"/>
          </a:xfrm>
        </p:spPr>
        <p:txBody>
          <a:bodyPr/>
          <a:lstStyle/>
          <a:p>
            <a:r>
              <a:rPr lang="en-US" dirty="0"/>
              <a:t>Prescription UI</a:t>
            </a:r>
            <a:br>
              <a:rPr lang="en-US" dirty="0"/>
            </a:br>
            <a:r>
              <a:rPr lang="en-US" b="1" dirty="0"/>
              <a:t>[If Continue to print is pressed]</a:t>
            </a:r>
          </a:p>
        </p:txBody>
      </p:sp>
    </p:spTree>
    <p:extLst>
      <p:ext uri="{BB962C8B-B14F-4D97-AF65-F5344CB8AC3E}">
        <p14:creationId xmlns:p14="http://schemas.microsoft.com/office/powerpoint/2010/main" val="3055646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Save and Print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638DC-7FDA-4A2A-A5D8-8FCD81D67385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0247C8-E0DD-4287-9917-83F9DAD56E49}"/>
              </a:ext>
            </a:extLst>
          </p:cNvPr>
          <p:cNvSpPr/>
          <p:nvPr/>
        </p:nvSpPr>
        <p:spPr>
          <a:xfrm>
            <a:off x="1619250" y="2973267"/>
            <a:ext cx="8810625" cy="294175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5A907-14C2-4D5F-8B22-2BF8483555B0}"/>
              </a:ext>
            </a:extLst>
          </p:cNvPr>
          <p:cNvSpPr txBox="1"/>
          <p:nvPr/>
        </p:nvSpPr>
        <p:spPr>
          <a:xfrm>
            <a:off x="2086029" y="3015184"/>
            <a:ext cx="4543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TREATMENT ADVICE</a:t>
            </a:r>
          </a:p>
          <a:p>
            <a:endParaRPr lang="en-US" dirty="0"/>
          </a:p>
          <a:p>
            <a:pPr lvl="1"/>
            <a:r>
              <a:rPr lang="en-US" sz="1600" b="1" dirty="0"/>
              <a:t>PROVISIONAL/ DIFFERENTIAL DIAGNOSIS:</a:t>
            </a:r>
          </a:p>
          <a:p>
            <a:pPr lvl="1"/>
            <a:r>
              <a:rPr lang="en-US" sz="1600" dirty="0"/>
              <a:t>PLAQUE INDUCED CHRONIC GINGIVITIS</a:t>
            </a:r>
          </a:p>
          <a:p>
            <a:pPr lvl="1"/>
            <a:r>
              <a:rPr lang="en-US" sz="1600" dirty="0"/>
              <a:t>CHRONIC IRREVERSIBLE PULPITIS</a:t>
            </a:r>
          </a:p>
          <a:p>
            <a:endParaRPr lang="en-US" dirty="0"/>
          </a:p>
          <a:p>
            <a:pPr lvl="1"/>
            <a:r>
              <a:rPr lang="en-US" b="1" dirty="0"/>
              <a:t>TREATMENT PLAN:</a:t>
            </a:r>
          </a:p>
          <a:p>
            <a:pPr lvl="1"/>
            <a:r>
              <a:rPr lang="en-US" dirty="0"/>
              <a:t>SCALING AND POLISHING</a:t>
            </a:r>
          </a:p>
          <a:p>
            <a:pPr lvl="1"/>
            <a:r>
              <a:rPr lang="en-US" dirty="0"/>
              <a:t>ROOT CANAL TREATMENT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B333E3-E8DE-4FD0-8315-F07B28619F00}"/>
              </a:ext>
            </a:extLst>
          </p:cNvPr>
          <p:cNvSpPr/>
          <p:nvPr/>
        </p:nvSpPr>
        <p:spPr>
          <a:xfrm>
            <a:off x="3476625" y="5759399"/>
            <a:ext cx="187293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AND PRINT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2F01F4-9D2F-45D0-976C-9E21033E0F47}"/>
              </a:ext>
            </a:extLst>
          </p:cNvPr>
          <p:cNvCxnSpPr>
            <a:cxnSpLocks/>
          </p:cNvCxnSpPr>
          <p:nvPr/>
        </p:nvCxnSpPr>
        <p:spPr>
          <a:xfrm>
            <a:off x="5505450" y="5078355"/>
            <a:ext cx="0" cy="4721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6AEC04-4A2C-47C2-91E6-D8BA7C505F0E}"/>
              </a:ext>
            </a:extLst>
          </p:cNvPr>
          <p:cNvCxnSpPr>
            <a:cxnSpLocks/>
          </p:cNvCxnSpPr>
          <p:nvPr/>
        </p:nvCxnSpPr>
        <p:spPr>
          <a:xfrm>
            <a:off x="5210175" y="5310725"/>
            <a:ext cx="5880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2ABE79-8A2F-4774-B5DE-5C343EF27298}"/>
              </a:ext>
            </a:extLst>
          </p:cNvPr>
          <p:cNvSpPr txBox="1"/>
          <p:nvPr/>
        </p:nvSpPr>
        <p:spPr>
          <a:xfrm>
            <a:off x="5505450" y="4983105"/>
            <a:ext cx="2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5D17A5-5B41-48D5-A57D-830C8E6ACEAA}"/>
              </a:ext>
            </a:extLst>
          </p:cNvPr>
          <p:cNvSpPr/>
          <p:nvPr/>
        </p:nvSpPr>
        <p:spPr>
          <a:xfrm>
            <a:off x="6469220" y="5761073"/>
            <a:ext cx="1872934" cy="632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CONTINUE TO R</a:t>
            </a:r>
            <a:r>
              <a:rPr lang="en-US" b="1" baseline="-25000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DB55793-8CE0-40C5-BD38-292ED413C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84" y="5359423"/>
            <a:ext cx="408674" cy="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3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Open treatment tab, continuation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028F48-8994-4F8C-8E8F-814B8868AB86}"/>
              </a:ext>
            </a:extLst>
          </p:cNvPr>
          <p:cNvSpPr/>
          <p:nvPr/>
        </p:nvSpPr>
        <p:spPr>
          <a:xfrm>
            <a:off x="1328737" y="3015167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 DONE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01FC93-6A7E-4FAD-B8FE-B9E0A2F03482}"/>
              </a:ext>
            </a:extLst>
          </p:cNvPr>
          <p:cNvSpPr/>
          <p:nvPr/>
        </p:nvSpPr>
        <p:spPr>
          <a:xfrm>
            <a:off x="1328736" y="3685814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PRESCRIBED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EBCA53-FE47-4283-96B2-A8919DC38FAB}"/>
              </a:ext>
            </a:extLst>
          </p:cNvPr>
          <p:cNvSpPr/>
          <p:nvPr/>
        </p:nvSpPr>
        <p:spPr>
          <a:xfrm>
            <a:off x="1328735" y="437409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5062376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47015" y="5692724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27DCA-85AE-42CD-A8CC-39A0E2EFCBCD}"/>
              </a:ext>
            </a:extLst>
          </p:cNvPr>
          <p:cNvSpPr/>
          <p:nvPr/>
        </p:nvSpPr>
        <p:spPr>
          <a:xfrm>
            <a:off x="10539963" y="312946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237F802-BCB8-461A-9427-4A96D5FAF3EC}"/>
              </a:ext>
            </a:extLst>
          </p:cNvPr>
          <p:cNvSpPr/>
          <p:nvPr/>
        </p:nvSpPr>
        <p:spPr>
          <a:xfrm>
            <a:off x="10549488" y="3776783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001E8-5E35-423B-A39C-1F99FECB5209}"/>
              </a:ext>
            </a:extLst>
          </p:cNvPr>
          <p:cNvSpPr/>
          <p:nvPr/>
        </p:nvSpPr>
        <p:spPr>
          <a:xfrm>
            <a:off x="10550038" y="446499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>
            <a:off x="10549488" y="513698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45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/>
          <a:lstStyle/>
          <a:p>
            <a:r>
              <a:rPr lang="en-US" dirty="0"/>
              <a:t>Treatment done tab…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2823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4450" y="3124200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TREATMENT DONE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D8CD9E-1720-40A6-8AD0-CE70C8998B6F}"/>
              </a:ext>
            </a:extLst>
          </p:cNvPr>
          <p:cNvSpPr/>
          <p:nvPr/>
        </p:nvSpPr>
        <p:spPr>
          <a:xfrm rot="10800000">
            <a:off x="10568538" y="3199887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0AA016-1FB8-4918-8DED-AC282C200088}"/>
              </a:ext>
            </a:extLst>
          </p:cNvPr>
          <p:cNvSpPr/>
          <p:nvPr/>
        </p:nvSpPr>
        <p:spPr>
          <a:xfrm>
            <a:off x="1314449" y="6026731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PRESCRIBED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>
            <a:off x="10608374" y="6097384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E87A3-4CC8-46E0-BCE5-711FDEF19B69}"/>
              </a:ext>
            </a:extLst>
          </p:cNvPr>
          <p:cNvSpPr/>
          <p:nvPr/>
        </p:nvSpPr>
        <p:spPr>
          <a:xfrm>
            <a:off x="1619250" y="3829050"/>
            <a:ext cx="5791200" cy="18573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97E1BE-7E81-4626-83E2-72103C2B2A04}"/>
              </a:ext>
            </a:extLst>
          </p:cNvPr>
          <p:cNvCxnSpPr/>
          <p:nvPr/>
        </p:nvCxnSpPr>
        <p:spPr>
          <a:xfrm>
            <a:off x="8591550" y="3914775"/>
            <a:ext cx="0" cy="12858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4FE391-978A-4C0E-A37D-605FC080BAF0}"/>
              </a:ext>
            </a:extLst>
          </p:cNvPr>
          <p:cNvCxnSpPr>
            <a:cxnSpLocks/>
          </p:cNvCxnSpPr>
          <p:nvPr/>
        </p:nvCxnSpPr>
        <p:spPr>
          <a:xfrm>
            <a:off x="7943850" y="4562475"/>
            <a:ext cx="12382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242101-DA43-437D-9C5F-58CAA7A6B05D}"/>
              </a:ext>
            </a:extLst>
          </p:cNvPr>
          <p:cNvSpPr/>
          <p:nvPr/>
        </p:nvSpPr>
        <p:spPr>
          <a:xfrm>
            <a:off x="9554816" y="4870433"/>
            <a:ext cx="1350074" cy="90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ANOTHER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9E0318-0F1C-4FA3-993F-627C16A97C79}"/>
              </a:ext>
            </a:extLst>
          </p:cNvPr>
          <p:cNvCxnSpPr/>
          <p:nvPr/>
        </p:nvCxnSpPr>
        <p:spPr>
          <a:xfrm>
            <a:off x="11677650" y="1809749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0D90F-AEC6-4BED-9F28-EB00F793C9E2}"/>
              </a:ext>
            </a:extLst>
          </p:cNvPr>
          <p:cNvSpPr/>
          <p:nvPr/>
        </p:nvSpPr>
        <p:spPr>
          <a:xfrm>
            <a:off x="7709243" y="3908468"/>
            <a:ext cx="763241" cy="55285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CCD968-CF07-487E-AF95-667B56A5E915}"/>
              </a:ext>
            </a:extLst>
          </p:cNvPr>
          <p:cNvSpPr/>
          <p:nvPr/>
        </p:nvSpPr>
        <p:spPr>
          <a:xfrm>
            <a:off x="8715370" y="3933825"/>
            <a:ext cx="720996" cy="52749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424D-6314-47E6-B0F6-709DF0554581}"/>
              </a:ext>
            </a:extLst>
          </p:cNvPr>
          <p:cNvSpPr/>
          <p:nvPr/>
        </p:nvSpPr>
        <p:spPr>
          <a:xfrm>
            <a:off x="8688041" y="4687370"/>
            <a:ext cx="781050" cy="55138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CB2C6-7B55-4FFC-83D9-FE9DB1F080B4}"/>
              </a:ext>
            </a:extLst>
          </p:cNvPr>
          <p:cNvSpPr/>
          <p:nvPr/>
        </p:nvSpPr>
        <p:spPr>
          <a:xfrm>
            <a:off x="7715250" y="4658795"/>
            <a:ext cx="763240" cy="55138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34" name="Graphic 33" descr="Research with solid fill">
            <a:extLst>
              <a:ext uri="{FF2B5EF4-FFF2-40B4-BE49-F238E27FC236}">
                <a16:creationId xmlns:a16="http://schemas.microsoft.com/office/drawing/2014/main" id="{F179E72D-7CD9-4969-B1FE-909E75EE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0221" y="5174899"/>
            <a:ext cx="501179" cy="5011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9397790-4AC0-4030-B54B-3ACA7E9670A4}"/>
              </a:ext>
            </a:extLst>
          </p:cNvPr>
          <p:cNvSpPr txBox="1"/>
          <p:nvPr/>
        </p:nvSpPr>
        <p:spPr>
          <a:xfrm>
            <a:off x="1714501" y="5187791"/>
            <a:ext cx="5174720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PATHOLOGY [AUTOCOMPLETE TEXT BOX]</a:t>
            </a:r>
          </a:p>
        </p:txBody>
      </p:sp>
    </p:spTree>
    <p:extLst>
      <p:ext uri="{BB962C8B-B14F-4D97-AF65-F5344CB8AC3E}">
        <p14:creationId xmlns:p14="http://schemas.microsoft.com/office/powerpoint/2010/main" val="16486083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Pressing Search arrow in “MEDICINE” box…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5645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TREATMENT DONE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91461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1C5E0-C0F6-405A-B5BD-7C9A41985309}"/>
              </a:ext>
            </a:extLst>
          </p:cNvPr>
          <p:cNvSpPr/>
          <p:nvPr/>
        </p:nvSpPr>
        <p:spPr>
          <a:xfrm>
            <a:off x="1933575" y="5207377"/>
            <a:ext cx="8410575" cy="52749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INSTRUCTION     [TEXT BOX]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8163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MEDICINE PRESCRIBED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54721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863434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23989" y="4455284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44D1-B915-4792-80F3-8D604BC615B9}"/>
              </a:ext>
            </a:extLst>
          </p:cNvPr>
          <p:cNvSpPr txBox="1"/>
          <p:nvPr/>
        </p:nvSpPr>
        <p:spPr>
          <a:xfrm>
            <a:off x="2305051" y="4197399"/>
            <a:ext cx="1971674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DRUG NAME</a:t>
            </a:r>
          </a:p>
          <a:p>
            <a:pPr algn="ctr"/>
            <a:r>
              <a:rPr lang="en-US" dirty="0"/>
              <a:t>[TEXT BOX]</a:t>
            </a: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C40A242E-E609-4595-BB39-51C8EF96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8433" y="4567762"/>
            <a:ext cx="501179" cy="5011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58F9F7B-E842-4E0C-9877-18C11B4BEB04}"/>
              </a:ext>
            </a:extLst>
          </p:cNvPr>
          <p:cNvSpPr txBox="1"/>
          <p:nvPr/>
        </p:nvSpPr>
        <p:spPr>
          <a:xfrm>
            <a:off x="4933951" y="4207271"/>
            <a:ext cx="1971674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DAILY DOSE</a:t>
            </a:r>
          </a:p>
          <a:p>
            <a:pPr algn="ctr"/>
            <a:r>
              <a:rPr lang="en-US" dirty="0"/>
              <a:t>[TEXT BOX]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08BCBC-8F6C-44CF-AE95-C89A4AC39366}"/>
              </a:ext>
            </a:extLst>
          </p:cNvPr>
          <p:cNvSpPr txBox="1"/>
          <p:nvPr/>
        </p:nvSpPr>
        <p:spPr>
          <a:xfrm>
            <a:off x="7665392" y="4207271"/>
            <a:ext cx="1971674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DAYS</a:t>
            </a:r>
          </a:p>
          <a:p>
            <a:pPr algn="ctr"/>
            <a:r>
              <a:rPr lang="en-US" dirty="0"/>
              <a:t>[TEXT BOX]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10C9-EF03-4B55-8E2B-4A5A57855A6C}"/>
              </a:ext>
            </a:extLst>
          </p:cNvPr>
          <p:cNvCxnSpPr/>
          <p:nvPr/>
        </p:nvCxnSpPr>
        <p:spPr>
          <a:xfrm>
            <a:off x="4519612" y="4567762"/>
            <a:ext cx="261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1AABB6-1451-4955-B2F2-7A244904A708}"/>
              </a:ext>
            </a:extLst>
          </p:cNvPr>
          <p:cNvCxnSpPr/>
          <p:nvPr/>
        </p:nvCxnSpPr>
        <p:spPr>
          <a:xfrm>
            <a:off x="7224712" y="4567762"/>
            <a:ext cx="261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377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0"/>
            <a:ext cx="115252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Will trigger this search box for Drugs…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22785" y="3642761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0882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866990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1C5E0-C0F6-405A-B5BD-7C9A41985309}"/>
              </a:ext>
            </a:extLst>
          </p:cNvPr>
          <p:cNvSpPr/>
          <p:nvPr/>
        </p:nvSpPr>
        <p:spPr>
          <a:xfrm>
            <a:off x="4152900" y="4038751"/>
            <a:ext cx="6396037" cy="92092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14958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48053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091909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71614" y="423620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44D1-B915-4792-80F3-8D604BC615B9}"/>
              </a:ext>
            </a:extLst>
          </p:cNvPr>
          <p:cNvSpPr txBox="1"/>
          <p:nvPr/>
        </p:nvSpPr>
        <p:spPr>
          <a:xfrm>
            <a:off x="2005014" y="4134053"/>
            <a:ext cx="1971674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DRUG NAME</a:t>
            </a:r>
          </a:p>
          <a:p>
            <a:pPr algn="ctr"/>
            <a:r>
              <a:rPr lang="en-US" dirty="0"/>
              <a:t>[TEXT BOX]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232D715-BCC0-4E16-A6C8-FF5426B7E82F}"/>
              </a:ext>
            </a:extLst>
          </p:cNvPr>
          <p:cNvSpPr/>
          <p:nvPr/>
        </p:nvSpPr>
        <p:spPr>
          <a:xfrm>
            <a:off x="3630191" y="4491597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5DCD7-D736-44EA-B2BC-02770B04B1ED}"/>
              </a:ext>
            </a:extLst>
          </p:cNvPr>
          <p:cNvSpPr/>
          <p:nvPr/>
        </p:nvSpPr>
        <p:spPr>
          <a:xfrm>
            <a:off x="3719782" y="2866989"/>
            <a:ext cx="5178323" cy="3009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C0047-BD3F-4223-9798-DBB92A32A462}"/>
              </a:ext>
            </a:extLst>
          </p:cNvPr>
          <p:cNvSpPr/>
          <p:nvPr/>
        </p:nvSpPr>
        <p:spPr>
          <a:xfrm>
            <a:off x="3768708" y="2916651"/>
            <a:ext cx="2479692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BRAND 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1FB67C-E9E9-4425-AC26-F28417D4FBDE}"/>
              </a:ext>
            </a:extLst>
          </p:cNvPr>
          <p:cNvSpPr/>
          <p:nvPr/>
        </p:nvSpPr>
        <p:spPr>
          <a:xfrm>
            <a:off x="6306851" y="2907126"/>
            <a:ext cx="2535541" cy="5123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6BA3E-3C3D-4A1E-A90C-F1B0AEF722C8}"/>
              </a:ext>
            </a:extLst>
          </p:cNvPr>
          <p:cNvSpPr txBox="1"/>
          <p:nvPr/>
        </p:nvSpPr>
        <p:spPr>
          <a:xfrm>
            <a:off x="4015149" y="3612468"/>
            <a:ext cx="396769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[AUTOCOMPLETE TEXT BOX]</a:t>
            </a:r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AA5C1FCE-5837-4DCE-9F03-8E0BECA5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505" y="3544322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E2AA12-87AC-483A-9932-BFC724060827}"/>
              </a:ext>
            </a:extLst>
          </p:cNvPr>
          <p:cNvSpPr/>
          <p:nvPr/>
        </p:nvSpPr>
        <p:spPr>
          <a:xfrm>
            <a:off x="3768708" y="4250328"/>
            <a:ext cx="5073683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C8DF4-0EA3-4932-99EE-A62F197DE64D}"/>
              </a:ext>
            </a:extLst>
          </p:cNvPr>
          <p:cNvSpPr txBox="1"/>
          <p:nvPr/>
        </p:nvSpPr>
        <p:spPr>
          <a:xfrm>
            <a:off x="4015149" y="4236209"/>
            <a:ext cx="45895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LOSECTIL, 20 mg</a:t>
            </a:r>
          </a:p>
          <a:p>
            <a:pPr>
              <a:lnSpc>
                <a:spcPct val="150000"/>
              </a:lnSpc>
            </a:pPr>
            <a:r>
              <a:rPr lang="en-US" dirty="0"/>
              <a:t>LOPERAMIDE, 20 mg</a:t>
            </a:r>
          </a:p>
          <a:p>
            <a:pPr>
              <a:lnSpc>
                <a:spcPct val="150000"/>
              </a:lnSpc>
            </a:pPr>
            <a:r>
              <a:rPr lang="en-US" dirty="0"/>
              <a:t>LORATIDINE, 20 mg</a:t>
            </a:r>
          </a:p>
        </p:txBody>
      </p:sp>
    </p:spTree>
    <p:extLst>
      <p:ext uri="{BB962C8B-B14F-4D97-AF65-F5344CB8AC3E}">
        <p14:creationId xmlns:p14="http://schemas.microsoft.com/office/powerpoint/2010/main" val="4208781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5" y="0"/>
            <a:ext cx="1107757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Pressing Search button in “ADVICE” box…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14450" y="363264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56450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PRESCRIBED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914615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81633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ADVICE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54721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663409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728789" y="433145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44D1-B915-4792-80F3-8D604BC615B9}"/>
              </a:ext>
            </a:extLst>
          </p:cNvPr>
          <p:cNvSpPr txBox="1"/>
          <p:nvPr/>
        </p:nvSpPr>
        <p:spPr>
          <a:xfrm>
            <a:off x="2319337" y="4348911"/>
            <a:ext cx="8217604" cy="102155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[TEXT BOX]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[AUTO COMPLETE TEXT BOX IF AVAILABLE IN DATABASE]</a:t>
            </a: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C40A242E-E609-4595-BB39-51C8EF96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6892" y="4954720"/>
            <a:ext cx="501179" cy="5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6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C79AD9-E18C-49E0-A543-465B77ABE0EB}"/>
              </a:ext>
            </a:extLst>
          </p:cNvPr>
          <p:cNvSpPr txBox="1">
            <a:spLocks/>
          </p:cNvSpPr>
          <p:nvPr/>
        </p:nvSpPr>
        <p:spPr>
          <a:xfrm>
            <a:off x="542925" y="1908946"/>
            <a:ext cx="4600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Home Screen UI while scrolling (For mobile view)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B7F2C-16F9-49F5-A5E0-FE6523CF0D01}"/>
              </a:ext>
            </a:extLst>
          </p:cNvPr>
          <p:cNvSpPr/>
          <p:nvPr/>
        </p:nvSpPr>
        <p:spPr>
          <a:xfrm>
            <a:off x="5802818" y="1088233"/>
            <a:ext cx="5543550" cy="5607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629E77-4AEF-4453-AF98-496CA2A7CF65}"/>
              </a:ext>
            </a:extLst>
          </p:cNvPr>
          <p:cNvSpPr/>
          <p:nvPr/>
        </p:nvSpPr>
        <p:spPr>
          <a:xfrm>
            <a:off x="5810250" y="667192"/>
            <a:ext cx="1905000" cy="5604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898747-2C69-42C1-9F30-FC334CB835A7}"/>
              </a:ext>
            </a:extLst>
          </p:cNvPr>
          <p:cNvSpPr/>
          <p:nvPr/>
        </p:nvSpPr>
        <p:spPr>
          <a:xfrm>
            <a:off x="7676044" y="699597"/>
            <a:ext cx="1905000" cy="560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963BEA-15A9-4103-A92F-4798B2B8DD28}"/>
              </a:ext>
            </a:extLst>
          </p:cNvPr>
          <p:cNvSpPr/>
          <p:nvPr/>
        </p:nvSpPr>
        <p:spPr>
          <a:xfrm>
            <a:off x="9581045" y="693548"/>
            <a:ext cx="1772756" cy="57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7A24792-3C86-4EA2-A7DC-0BF58F5B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93" y="1461585"/>
            <a:ext cx="5215502" cy="309114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7EAD19-8324-4BDE-BF18-32FA4E3B7FEF}"/>
              </a:ext>
            </a:extLst>
          </p:cNvPr>
          <p:cNvSpPr txBox="1"/>
          <p:nvPr/>
        </p:nvSpPr>
        <p:spPr>
          <a:xfrm>
            <a:off x="5982692" y="4154526"/>
            <a:ext cx="23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[Add Text or Image]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95297-9180-454D-A689-70686D0A994B}"/>
              </a:ext>
            </a:extLst>
          </p:cNvPr>
          <p:cNvSpPr/>
          <p:nvPr/>
        </p:nvSpPr>
        <p:spPr>
          <a:xfrm>
            <a:off x="5810250" y="278604"/>
            <a:ext cx="5543550" cy="45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[Header text + Image]</a:t>
            </a:r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C611FE6-054D-4A48-9229-527075D7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27"/>
          <a:stretch/>
        </p:blipFill>
        <p:spPr>
          <a:xfrm>
            <a:off x="6020793" y="4797606"/>
            <a:ext cx="5215502" cy="1898468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ED5F95-A790-4449-A74F-BEF1CE22B032}"/>
              </a:ext>
            </a:extLst>
          </p:cNvPr>
          <p:cNvCxnSpPr/>
          <p:nvPr/>
        </p:nvCxnSpPr>
        <p:spPr>
          <a:xfrm>
            <a:off x="11620500" y="1676400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44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337240"/>
            <a:ext cx="11525248" cy="691001"/>
          </a:xfrm>
        </p:spPr>
        <p:txBody>
          <a:bodyPr>
            <a:normAutofit/>
          </a:bodyPr>
          <a:lstStyle/>
          <a:p>
            <a:r>
              <a:rPr lang="en-US" sz="4000" dirty="0"/>
              <a:t>Will trigger this search box … (Down scroll)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78C35-7064-4863-B3F0-369A75D1AD31}"/>
              </a:ext>
            </a:extLst>
          </p:cNvPr>
          <p:cNvSpPr/>
          <p:nvPr/>
        </p:nvSpPr>
        <p:spPr>
          <a:xfrm>
            <a:off x="1322785" y="3642761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FBC538-3970-40E2-8AD6-C7CA5E1016C8}"/>
              </a:ext>
            </a:extLst>
          </p:cNvPr>
          <p:cNvSpPr/>
          <p:nvPr/>
        </p:nvSpPr>
        <p:spPr>
          <a:xfrm>
            <a:off x="1310241" y="2808825"/>
            <a:ext cx="9725025" cy="527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3DDFB7A-9AA1-47EF-9A92-9D669DE7429A}"/>
              </a:ext>
            </a:extLst>
          </p:cNvPr>
          <p:cNvSpPr/>
          <p:nvPr/>
        </p:nvSpPr>
        <p:spPr>
          <a:xfrm rot="10800000">
            <a:off x="10628071" y="2866990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F839AA-554E-412D-8E76-5519ED184589}"/>
              </a:ext>
            </a:extLst>
          </p:cNvPr>
          <p:cNvSpPr/>
          <p:nvPr/>
        </p:nvSpPr>
        <p:spPr>
          <a:xfrm>
            <a:off x="1322785" y="3414958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DRUG HISTORY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AB5612-4186-47CB-8DD3-F8F69D67D389}"/>
              </a:ext>
            </a:extLst>
          </p:cNvPr>
          <p:cNvSpPr/>
          <p:nvPr/>
        </p:nvSpPr>
        <p:spPr>
          <a:xfrm>
            <a:off x="10618453" y="3480536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6AB3A1-D597-4523-8D25-AEE1FE462D9E}"/>
              </a:ext>
            </a:extLst>
          </p:cNvPr>
          <p:cNvCxnSpPr/>
          <p:nvPr/>
        </p:nvCxnSpPr>
        <p:spPr>
          <a:xfrm>
            <a:off x="11610975" y="1590675"/>
            <a:ext cx="0" cy="44672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2ED387C0-7D56-4A21-B552-D42E5E622028}"/>
              </a:ext>
            </a:extLst>
          </p:cNvPr>
          <p:cNvSpPr/>
          <p:nvPr/>
        </p:nvSpPr>
        <p:spPr>
          <a:xfrm>
            <a:off x="5848350" y="5091909"/>
            <a:ext cx="504825" cy="488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CE84C-E9DA-4D2E-9CE3-E4FA50AE2193}"/>
              </a:ext>
            </a:extLst>
          </p:cNvPr>
          <p:cNvSpPr txBox="1"/>
          <p:nvPr/>
        </p:nvSpPr>
        <p:spPr>
          <a:xfrm>
            <a:off x="1471614" y="4236209"/>
            <a:ext cx="619123" cy="51077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232D715-BCC0-4E16-A6C8-FF5426B7E82F}"/>
              </a:ext>
            </a:extLst>
          </p:cNvPr>
          <p:cNvSpPr/>
          <p:nvPr/>
        </p:nvSpPr>
        <p:spPr>
          <a:xfrm>
            <a:off x="3630191" y="4491597"/>
            <a:ext cx="277035" cy="276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E1BAC-5314-44C8-AFBD-F1C18DE3F684}"/>
              </a:ext>
            </a:extLst>
          </p:cNvPr>
          <p:cNvSpPr txBox="1"/>
          <p:nvPr/>
        </p:nvSpPr>
        <p:spPr>
          <a:xfrm>
            <a:off x="2239566" y="4264465"/>
            <a:ext cx="8217604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 NAME [AUTO COMPLETE TEXT BOX]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5DCD7-D736-44EA-B2BC-02770B04B1ED}"/>
              </a:ext>
            </a:extLst>
          </p:cNvPr>
          <p:cNvSpPr/>
          <p:nvPr/>
        </p:nvSpPr>
        <p:spPr>
          <a:xfrm>
            <a:off x="3719782" y="2866989"/>
            <a:ext cx="4024043" cy="3009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C0047-BD3F-4223-9798-DBB92A32A462}"/>
              </a:ext>
            </a:extLst>
          </p:cNvPr>
          <p:cNvSpPr/>
          <p:nvPr/>
        </p:nvSpPr>
        <p:spPr>
          <a:xfrm>
            <a:off x="3768707" y="2916651"/>
            <a:ext cx="3873951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PRESET ADVICE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6BA3E-3C3D-4A1E-A90C-F1B0AEF722C8}"/>
              </a:ext>
            </a:extLst>
          </p:cNvPr>
          <p:cNvSpPr txBox="1"/>
          <p:nvPr/>
        </p:nvSpPr>
        <p:spPr>
          <a:xfrm>
            <a:off x="4015149" y="3612468"/>
            <a:ext cx="3395301" cy="4086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[AUTOCOMPLETE TEXT BOX]</a:t>
            </a:r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AA5C1FCE-5837-4DCE-9F03-8E0BECA5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1480" y="3544322"/>
            <a:ext cx="501179" cy="50117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E2AA12-87AC-483A-9932-BFC724060827}"/>
              </a:ext>
            </a:extLst>
          </p:cNvPr>
          <p:cNvSpPr/>
          <p:nvPr/>
        </p:nvSpPr>
        <p:spPr>
          <a:xfrm>
            <a:off x="3768708" y="4250328"/>
            <a:ext cx="3873949" cy="5123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C8DF4-0EA3-4932-99EE-A62F197DE64D}"/>
              </a:ext>
            </a:extLst>
          </p:cNvPr>
          <p:cNvSpPr txBox="1"/>
          <p:nvPr/>
        </p:nvSpPr>
        <p:spPr>
          <a:xfrm>
            <a:off x="4015150" y="4236209"/>
            <a:ext cx="264282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EXTRACTION ADVICE</a:t>
            </a:r>
          </a:p>
          <a:p>
            <a:pPr>
              <a:lnSpc>
                <a:spcPct val="150000"/>
              </a:lnSpc>
            </a:pPr>
            <a:r>
              <a:rPr lang="en-US" dirty="0"/>
              <a:t>SALTWATER RINSE</a:t>
            </a:r>
          </a:p>
          <a:p>
            <a:pPr>
              <a:lnSpc>
                <a:spcPct val="150000"/>
              </a:lnSpc>
            </a:pPr>
            <a:r>
              <a:rPr lang="en-US" dirty="0"/>
              <a:t>BRUSHING INSTRUCTION</a:t>
            </a:r>
          </a:p>
        </p:txBody>
      </p:sp>
      <p:pic>
        <p:nvPicPr>
          <p:cNvPr id="35" name="Graphic 34" descr="Research with solid fill">
            <a:extLst>
              <a:ext uri="{FF2B5EF4-FFF2-40B4-BE49-F238E27FC236}">
                <a16:creationId xmlns:a16="http://schemas.microsoft.com/office/drawing/2014/main" id="{FB8C267F-AE19-4477-9DE7-5B5B1EF3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195" y="4348911"/>
            <a:ext cx="501179" cy="5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1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Next appoint tab [If New patient]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595E3-49AA-4506-805C-183F90A0CA93}"/>
              </a:ext>
            </a:extLst>
          </p:cNvPr>
          <p:cNvSpPr/>
          <p:nvPr/>
        </p:nvSpPr>
        <p:spPr>
          <a:xfrm>
            <a:off x="1328733" y="303737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2919251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23203" y="6043112"/>
            <a:ext cx="1793244" cy="62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 rot="10800000">
            <a:off x="10549488" y="29938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FC25-2B68-4CCE-B4BA-B08D5CA342E2}"/>
              </a:ext>
            </a:extLst>
          </p:cNvPr>
          <p:cNvSpPr txBox="1"/>
          <p:nvPr/>
        </p:nvSpPr>
        <p:spPr>
          <a:xfrm>
            <a:off x="1638300" y="3446744"/>
            <a:ext cx="375285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TREATMENT CHARGE: </a:t>
            </a:r>
          </a:p>
          <a:p>
            <a:pPr>
              <a:lnSpc>
                <a:spcPct val="200000"/>
              </a:lnSpc>
            </a:pPr>
            <a:r>
              <a:rPr lang="en-US" dirty="0"/>
              <a:t>AMOUNT PAID:</a:t>
            </a:r>
          </a:p>
          <a:p>
            <a:pPr>
              <a:lnSpc>
                <a:spcPct val="200000"/>
              </a:lnSpc>
            </a:pPr>
            <a:r>
              <a:rPr lang="en-US" dirty="0"/>
              <a:t>AMOUNT DUE:</a:t>
            </a:r>
          </a:p>
          <a:p>
            <a:pPr>
              <a:lnSpc>
                <a:spcPct val="150000"/>
              </a:lnSpc>
            </a:pPr>
            <a:r>
              <a:rPr lang="en-US" dirty="0"/>
              <a:t>NEXT APPOINTMENT SCHEDULED: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AEB35B-0AB3-4F88-BC23-DBCF7D0D1BDB}"/>
              </a:ext>
            </a:extLst>
          </p:cNvPr>
          <p:cNvSpPr/>
          <p:nvPr/>
        </p:nvSpPr>
        <p:spPr>
          <a:xfrm>
            <a:off x="4008752" y="3492664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A39D8-47ED-4CC9-B0A7-C5E5E057440E}"/>
              </a:ext>
            </a:extLst>
          </p:cNvPr>
          <p:cNvSpPr/>
          <p:nvPr/>
        </p:nvSpPr>
        <p:spPr>
          <a:xfrm>
            <a:off x="4008751" y="405212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C16F22-6941-4FB7-A2DD-D694E22C3C58}"/>
              </a:ext>
            </a:extLst>
          </p:cNvPr>
          <p:cNvSpPr/>
          <p:nvPr/>
        </p:nvSpPr>
        <p:spPr>
          <a:xfrm>
            <a:off x="4008751" y="4614448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F60135-9FB7-4E81-BCC0-5380520D8905}"/>
              </a:ext>
            </a:extLst>
          </p:cNvPr>
          <p:cNvSpPr/>
          <p:nvPr/>
        </p:nvSpPr>
        <p:spPr>
          <a:xfrm>
            <a:off x="5209533" y="523353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35" name="Graphic 34" descr="Single gear with solid fill">
            <a:extLst>
              <a:ext uri="{FF2B5EF4-FFF2-40B4-BE49-F238E27FC236}">
                <a16:creationId xmlns:a16="http://schemas.microsoft.com/office/drawing/2014/main" id="{0F419CAE-668B-4CC8-B2E7-753C8E7A4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3433" y="5216394"/>
            <a:ext cx="450152" cy="4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28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Next appoint gear pressed [If New patient]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595E3-49AA-4506-805C-183F90A0CA93}"/>
              </a:ext>
            </a:extLst>
          </p:cNvPr>
          <p:cNvSpPr/>
          <p:nvPr/>
        </p:nvSpPr>
        <p:spPr>
          <a:xfrm>
            <a:off x="1328733" y="303737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2919251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23203" y="6043112"/>
            <a:ext cx="1793244" cy="62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 rot="10800000">
            <a:off x="10549488" y="29938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FC25-2B68-4CCE-B4BA-B08D5CA342E2}"/>
              </a:ext>
            </a:extLst>
          </p:cNvPr>
          <p:cNvSpPr txBox="1"/>
          <p:nvPr/>
        </p:nvSpPr>
        <p:spPr>
          <a:xfrm>
            <a:off x="1638300" y="3446744"/>
            <a:ext cx="375285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TREATMENT CHARGE: </a:t>
            </a:r>
          </a:p>
          <a:p>
            <a:pPr>
              <a:lnSpc>
                <a:spcPct val="200000"/>
              </a:lnSpc>
            </a:pPr>
            <a:r>
              <a:rPr lang="en-US" dirty="0"/>
              <a:t>AMOUNT PAID:</a:t>
            </a:r>
          </a:p>
          <a:p>
            <a:pPr>
              <a:lnSpc>
                <a:spcPct val="200000"/>
              </a:lnSpc>
            </a:pPr>
            <a:r>
              <a:rPr lang="en-US" dirty="0"/>
              <a:t>AMOUNT DUE:</a:t>
            </a:r>
          </a:p>
          <a:p>
            <a:pPr>
              <a:lnSpc>
                <a:spcPct val="150000"/>
              </a:lnSpc>
            </a:pPr>
            <a:r>
              <a:rPr lang="en-US" dirty="0"/>
              <a:t>NEXT APPOINTMENT SCHEDULED: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AEB35B-0AB3-4F88-BC23-DBCF7D0D1BDB}"/>
              </a:ext>
            </a:extLst>
          </p:cNvPr>
          <p:cNvSpPr/>
          <p:nvPr/>
        </p:nvSpPr>
        <p:spPr>
          <a:xfrm>
            <a:off x="4008752" y="3492664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A39D8-47ED-4CC9-B0A7-C5E5E057440E}"/>
              </a:ext>
            </a:extLst>
          </p:cNvPr>
          <p:cNvSpPr/>
          <p:nvPr/>
        </p:nvSpPr>
        <p:spPr>
          <a:xfrm>
            <a:off x="4008751" y="405212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C16F22-6941-4FB7-A2DD-D694E22C3C58}"/>
              </a:ext>
            </a:extLst>
          </p:cNvPr>
          <p:cNvSpPr/>
          <p:nvPr/>
        </p:nvSpPr>
        <p:spPr>
          <a:xfrm>
            <a:off x="4008751" y="4614448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F60135-9FB7-4E81-BCC0-5380520D8905}"/>
              </a:ext>
            </a:extLst>
          </p:cNvPr>
          <p:cNvSpPr/>
          <p:nvPr/>
        </p:nvSpPr>
        <p:spPr>
          <a:xfrm>
            <a:off x="5209533" y="523353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36" name="Picture 35" descr="Calendar&#10;&#10;Description automatically generated">
            <a:extLst>
              <a:ext uri="{FF2B5EF4-FFF2-40B4-BE49-F238E27FC236}">
                <a16:creationId xmlns:a16="http://schemas.microsoft.com/office/drawing/2014/main" id="{FB1637A2-DB2D-49F2-A510-3EB8387C2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54" y="1560040"/>
            <a:ext cx="4114796" cy="3640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F8FBD357-0EB4-492B-9F8E-964F3A1F0669}"/>
              </a:ext>
            </a:extLst>
          </p:cNvPr>
          <p:cNvSpPr/>
          <p:nvPr/>
        </p:nvSpPr>
        <p:spPr>
          <a:xfrm rot="10800000">
            <a:off x="7175332" y="5273570"/>
            <a:ext cx="304804" cy="3000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19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Next Appointment [if existing patient]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595E3-49AA-4506-805C-183F90A0CA93}"/>
              </a:ext>
            </a:extLst>
          </p:cNvPr>
          <p:cNvSpPr/>
          <p:nvPr/>
        </p:nvSpPr>
        <p:spPr>
          <a:xfrm>
            <a:off x="1328733" y="303737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2919251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23203" y="5823500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 rot="10800000">
            <a:off x="10549488" y="29938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FC25-2B68-4CCE-B4BA-B08D5CA342E2}"/>
              </a:ext>
            </a:extLst>
          </p:cNvPr>
          <p:cNvSpPr txBox="1"/>
          <p:nvPr/>
        </p:nvSpPr>
        <p:spPr>
          <a:xfrm>
            <a:off x="1638300" y="3446744"/>
            <a:ext cx="897007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TREATMENT CHARGE: 20,000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ALREADY PAID: 7,000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TO BE PAID TODAY: 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DUE: 10,000</a:t>
            </a:r>
          </a:p>
          <a:p>
            <a:pPr>
              <a:lnSpc>
                <a:spcPct val="150000"/>
              </a:lnSpc>
            </a:pPr>
            <a:r>
              <a:rPr lang="en-US" dirty="0"/>
              <a:t>NEXT APPOINTMENT SCHEDULED: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039A66-85FD-4338-953A-E6836EEC8A9F}"/>
              </a:ext>
            </a:extLst>
          </p:cNvPr>
          <p:cNvSpPr/>
          <p:nvPr/>
        </p:nvSpPr>
        <p:spPr>
          <a:xfrm>
            <a:off x="4608826" y="4338797"/>
            <a:ext cx="2087249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 [text box]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04FCF0-3A74-486D-B60A-39EDF73EAACB}"/>
              </a:ext>
            </a:extLst>
          </p:cNvPr>
          <p:cNvSpPr/>
          <p:nvPr/>
        </p:nvSpPr>
        <p:spPr>
          <a:xfrm>
            <a:off x="5161908" y="517638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212D50D5-9D8E-4A3D-B0A3-B05158F9C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708" y="5178294"/>
            <a:ext cx="450152" cy="450152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A27D1603-C33D-4793-9422-3E7C2CC36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26" y="3558965"/>
            <a:ext cx="296549" cy="3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86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edit button clicked on treatment charge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595E3-49AA-4506-805C-183F90A0CA93}"/>
              </a:ext>
            </a:extLst>
          </p:cNvPr>
          <p:cNvSpPr/>
          <p:nvPr/>
        </p:nvSpPr>
        <p:spPr>
          <a:xfrm>
            <a:off x="1328733" y="303737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2919251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23203" y="5823500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 rot="10800000">
            <a:off x="10549488" y="29938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FC25-2B68-4CCE-B4BA-B08D5CA342E2}"/>
              </a:ext>
            </a:extLst>
          </p:cNvPr>
          <p:cNvSpPr txBox="1"/>
          <p:nvPr/>
        </p:nvSpPr>
        <p:spPr>
          <a:xfrm>
            <a:off x="1638300" y="3446744"/>
            <a:ext cx="897007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TREATMENT CHARGE: 20,000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ALREADY PAID: 7,000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TO BE PAID TODAY: 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DUE: 10,000</a:t>
            </a:r>
          </a:p>
          <a:p>
            <a:pPr>
              <a:lnSpc>
                <a:spcPct val="150000"/>
              </a:lnSpc>
            </a:pPr>
            <a:r>
              <a:rPr lang="en-US" dirty="0"/>
              <a:t>NEXT APPOINTMENT SCHEDULED: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039A66-85FD-4338-953A-E6836EEC8A9F}"/>
              </a:ext>
            </a:extLst>
          </p:cNvPr>
          <p:cNvSpPr/>
          <p:nvPr/>
        </p:nvSpPr>
        <p:spPr>
          <a:xfrm>
            <a:off x="4608826" y="4338797"/>
            <a:ext cx="2087249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 [text box]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04FCF0-3A74-486D-B60A-39EDF73EAACB}"/>
              </a:ext>
            </a:extLst>
          </p:cNvPr>
          <p:cNvSpPr/>
          <p:nvPr/>
        </p:nvSpPr>
        <p:spPr>
          <a:xfrm>
            <a:off x="5161908" y="517638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212D50D5-9D8E-4A3D-B0A3-B05158F9C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708" y="5178294"/>
            <a:ext cx="450152" cy="450152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A27D1603-C33D-4793-9422-3E7C2CC3644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26" y="3558965"/>
            <a:ext cx="296549" cy="3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88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Allow modification of payment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595E3-49AA-4506-805C-183F90A0CA93}"/>
              </a:ext>
            </a:extLst>
          </p:cNvPr>
          <p:cNvSpPr/>
          <p:nvPr/>
        </p:nvSpPr>
        <p:spPr>
          <a:xfrm>
            <a:off x="1328733" y="303737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2919251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23203" y="5823500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 rot="10800000">
            <a:off x="10549488" y="29938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FC25-2B68-4CCE-B4BA-B08D5CA342E2}"/>
              </a:ext>
            </a:extLst>
          </p:cNvPr>
          <p:cNvSpPr txBox="1"/>
          <p:nvPr/>
        </p:nvSpPr>
        <p:spPr>
          <a:xfrm>
            <a:off x="1638300" y="3446744"/>
            <a:ext cx="897007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TREATMENT CHARGE: 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ALREADY PAID: 7,000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TO BE PAID TODAY: 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DUE: 2,000</a:t>
            </a:r>
          </a:p>
          <a:p>
            <a:pPr>
              <a:lnSpc>
                <a:spcPct val="150000"/>
              </a:lnSpc>
            </a:pPr>
            <a:r>
              <a:rPr lang="en-US" dirty="0"/>
              <a:t>NEXT APPOINTMENT SCHEDULED: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039A66-85FD-4338-953A-E6836EEC8A9F}"/>
              </a:ext>
            </a:extLst>
          </p:cNvPr>
          <p:cNvSpPr/>
          <p:nvPr/>
        </p:nvSpPr>
        <p:spPr>
          <a:xfrm>
            <a:off x="4608826" y="4338797"/>
            <a:ext cx="2087249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 [text box]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04FCF0-3A74-486D-B60A-39EDF73EAACB}"/>
              </a:ext>
            </a:extLst>
          </p:cNvPr>
          <p:cNvSpPr/>
          <p:nvPr/>
        </p:nvSpPr>
        <p:spPr>
          <a:xfrm>
            <a:off x="5161908" y="517638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212D50D5-9D8E-4A3D-B0A3-B05158F9C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708" y="5178294"/>
            <a:ext cx="450152" cy="450152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D03C057-7395-4743-9FAE-274F0DB0B260}"/>
              </a:ext>
            </a:extLst>
          </p:cNvPr>
          <p:cNvSpPr/>
          <p:nvPr/>
        </p:nvSpPr>
        <p:spPr>
          <a:xfrm>
            <a:off x="3861750" y="3528087"/>
            <a:ext cx="2087249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12,000</a:t>
            </a:r>
          </a:p>
        </p:txBody>
      </p:sp>
    </p:spTree>
    <p:extLst>
      <p:ext uri="{BB962C8B-B14F-4D97-AF65-F5344CB8AC3E}">
        <p14:creationId xmlns:p14="http://schemas.microsoft.com/office/powerpoint/2010/main" val="33003020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/>
          <a:lstStyle/>
          <a:p>
            <a:r>
              <a:rPr lang="en-US" dirty="0"/>
              <a:t>if existing patient due becomes 0…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68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595E3-49AA-4506-805C-183F90A0CA93}"/>
              </a:ext>
            </a:extLst>
          </p:cNvPr>
          <p:cNvSpPr/>
          <p:nvPr/>
        </p:nvSpPr>
        <p:spPr>
          <a:xfrm>
            <a:off x="1328733" y="303737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2919251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23203" y="5823500"/>
            <a:ext cx="1793244" cy="63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 rot="10800000">
            <a:off x="10549488" y="29938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FC25-2B68-4CCE-B4BA-B08D5CA342E2}"/>
              </a:ext>
            </a:extLst>
          </p:cNvPr>
          <p:cNvSpPr txBox="1"/>
          <p:nvPr/>
        </p:nvSpPr>
        <p:spPr>
          <a:xfrm>
            <a:off x="1638300" y="3446744"/>
            <a:ext cx="897007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TREATMENT CHARGE: 20,000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ALREADY PAID: 7,000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TO BE PAID TODAY: </a:t>
            </a:r>
          </a:p>
          <a:p>
            <a:pPr>
              <a:lnSpc>
                <a:spcPct val="150000"/>
              </a:lnSpc>
            </a:pPr>
            <a:r>
              <a:rPr lang="en-US" dirty="0"/>
              <a:t>AMOUNT DUE: 0</a:t>
            </a:r>
          </a:p>
          <a:p>
            <a:pPr>
              <a:lnSpc>
                <a:spcPct val="150000"/>
              </a:lnSpc>
            </a:pPr>
            <a:r>
              <a:rPr lang="en-US" dirty="0"/>
              <a:t>NEXT APPOINTMENT SCHEDULED: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039A66-85FD-4338-953A-E6836EEC8A9F}"/>
              </a:ext>
            </a:extLst>
          </p:cNvPr>
          <p:cNvSpPr/>
          <p:nvPr/>
        </p:nvSpPr>
        <p:spPr>
          <a:xfrm>
            <a:off x="4608826" y="4338797"/>
            <a:ext cx="2087249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13,000 [text box]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04FCF0-3A74-486D-B60A-39EDF73EAACB}"/>
              </a:ext>
            </a:extLst>
          </p:cNvPr>
          <p:cNvSpPr/>
          <p:nvPr/>
        </p:nvSpPr>
        <p:spPr>
          <a:xfrm>
            <a:off x="5161908" y="517638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212D50D5-9D8E-4A3D-B0A3-B05158F9C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708" y="5178294"/>
            <a:ext cx="450152" cy="450152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A27D1603-C33D-4793-9422-3E7C2CC36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26" y="3558965"/>
            <a:ext cx="296549" cy="3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222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-1047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IF all previous dues paid, then open all boxes in </a:t>
            </a:r>
            <a:r>
              <a:rPr lang="en-US" sz="3600" b="1" dirty="0"/>
              <a:t>NEXT</a:t>
            </a:r>
            <a:r>
              <a:rPr lang="en-US" sz="3600" dirty="0"/>
              <a:t> appointment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57275" y="1039777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2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75348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1066800" y="1547275"/>
            <a:ext cx="10306050" cy="300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Prescription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9EE9CF-42C7-4555-A189-C942D110586B}"/>
              </a:ext>
            </a:extLst>
          </p:cNvPr>
          <p:cNvSpPr/>
          <p:nvPr/>
        </p:nvSpPr>
        <p:spPr>
          <a:xfrm>
            <a:off x="1193281" y="1632904"/>
            <a:ext cx="1283219" cy="8626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587CF-5E42-4D74-AC2D-BDE0D7E9A039}"/>
              </a:ext>
            </a:extLst>
          </p:cNvPr>
          <p:cNvSpPr/>
          <p:nvPr/>
        </p:nvSpPr>
        <p:spPr>
          <a:xfrm>
            <a:off x="8448680" y="1541011"/>
            <a:ext cx="2919410" cy="315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756-3F11-4549-9ED6-6AC88419B251}"/>
              </a:ext>
            </a:extLst>
          </p:cNvPr>
          <p:cNvSpPr txBox="1"/>
          <p:nvPr/>
        </p:nvSpPr>
        <p:spPr>
          <a:xfrm>
            <a:off x="2786152" y="1863804"/>
            <a:ext cx="423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NAME: FARIDA AKHTAR BOBITA</a:t>
            </a:r>
          </a:p>
          <a:p>
            <a:r>
              <a:rPr lang="en-US" sz="1600" dirty="0"/>
              <a:t>PATIENT AGE: 75</a:t>
            </a:r>
          </a:p>
          <a:p>
            <a:r>
              <a:rPr lang="en-US" sz="1600" dirty="0"/>
              <a:t>PATIENT ID: 2021-5333-0031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03CD1F-8FF3-4C83-9241-EDD9B103A44E}"/>
              </a:ext>
            </a:extLst>
          </p:cNvPr>
          <p:cNvSpPr/>
          <p:nvPr/>
        </p:nvSpPr>
        <p:spPr>
          <a:xfrm>
            <a:off x="9459811" y="1965309"/>
            <a:ext cx="1681764" cy="53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 TREATMENTS DONE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F1498-A04C-46C0-A9F8-59AF8B7D0D50}"/>
              </a:ext>
            </a:extLst>
          </p:cNvPr>
          <p:cNvCxnSpPr>
            <a:cxnSpLocks/>
          </p:cNvCxnSpPr>
          <p:nvPr/>
        </p:nvCxnSpPr>
        <p:spPr>
          <a:xfrm>
            <a:off x="2562225" y="2744743"/>
            <a:ext cx="86904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595E3-49AA-4506-805C-183F90A0CA93}"/>
              </a:ext>
            </a:extLst>
          </p:cNvPr>
          <p:cNvSpPr/>
          <p:nvPr/>
        </p:nvSpPr>
        <p:spPr>
          <a:xfrm>
            <a:off x="1328733" y="3037373"/>
            <a:ext cx="9725025" cy="28982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957BC6-2A8C-44DA-A431-FEB5D00CAE16}"/>
              </a:ext>
            </a:extLst>
          </p:cNvPr>
          <p:cNvSpPr/>
          <p:nvPr/>
        </p:nvSpPr>
        <p:spPr>
          <a:xfrm>
            <a:off x="1328734" y="2919251"/>
            <a:ext cx="9725025" cy="527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03E8-2ADA-421D-9170-308815506876}"/>
              </a:ext>
            </a:extLst>
          </p:cNvPr>
          <p:cNvSpPr/>
          <p:nvPr/>
        </p:nvSpPr>
        <p:spPr>
          <a:xfrm>
            <a:off x="5323203" y="6043112"/>
            <a:ext cx="1793244" cy="62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FBC654B-997B-4A52-86A2-58AFC368DD68}"/>
              </a:ext>
            </a:extLst>
          </p:cNvPr>
          <p:cNvSpPr/>
          <p:nvPr/>
        </p:nvSpPr>
        <p:spPr>
          <a:xfrm rot="10800000">
            <a:off x="10549488" y="2993861"/>
            <a:ext cx="390525" cy="3861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FC25-2B68-4CCE-B4BA-B08D5CA342E2}"/>
              </a:ext>
            </a:extLst>
          </p:cNvPr>
          <p:cNvSpPr txBox="1"/>
          <p:nvPr/>
        </p:nvSpPr>
        <p:spPr>
          <a:xfrm>
            <a:off x="1638300" y="3446744"/>
            <a:ext cx="375285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TREATMENT CHARGE: </a:t>
            </a:r>
          </a:p>
          <a:p>
            <a:pPr>
              <a:lnSpc>
                <a:spcPct val="200000"/>
              </a:lnSpc>
            </a:pPr>
            <a:r>
              <a:rPr lang="en-US" dirty="0"/>
              <a:t>AMOUNT PAID:</a:t>
            </a:r>
          </a:p>
          <a:p>
            <a:pPr>
              <a:lnSpc>
                <a:spcPct val="200000"/>
              </a:lnSpc>
            </a:pPr>
            <a:r>
              <a:rPr lang="en-US" dirty="0"/>
              <a:t>AMOUNT DUE:</a:t>
            </a:r>
          </a:p>
          <a:p>
            <a:pPr>
              <a:lnSpc>
                <a:spcPct val="150000"/>
              </a:lnSpc>
            </a:pPr>
            <a:r>
              <a:rPr lang="en-US" dirty="0"/>
              <a:t>NEXT APPOINTMENT SCHEDULED: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AEB35B-0AB3-4F88-BC23-DBCF7D0D1BDB}"/>
              </a:ext>
            </a:extLst>
          </p:cNvPr>
          <p:cNvSpPr/>
          <p:nvPr/>
        </p:nvSpPr>
        <p:spPr>
          <a:xfrm>
            <a:off x="4008752" y="3492664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A39D8-47ED-4CC9-B0A7-C5E5E057440E}"/>
              </a:ext>
            </a:extLst>
          </p:cNvPr>
          <p:cNvSpPr/>
          <p:nvPr/>
        </p:nvSpPr>
        <p:spPr>
          <a:xfrm>
            <a:off x="4008751" y="405212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C16F22-6941-4FB7-A2DD-D694E22C3C58}"/>
              </a:ext>
            </a:extLst>
          </p:cNvPr>
          <p:cNvSpPr/>
          <p:nvPr/>
        </p:nvSpPr>
        <p:spPr>
          <a:xfrm>
            <a:off x="4008751" y="4614448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F60135-9FB7-4E81-BCC0-5380520D8905}"/>
              </a:ext>
            </a:extLst>
          </p:cNvPr>
          <p:cNvSpPr/>
          <p:nvPr/>
        </p:nvSpPr>
        <p:spPr>
          <a:xfrm>
            <a:off x="5209533" y="5233530"/>
            <a:ext cx="1963423" cy="41588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[text box]</a:t>
            </a:r>
          </a:p>
        </p:txBody>
      </p:sp>
      <p:pic>
        <p:nvPicPr>
          <p:cNvPr id="35" name="Graphic 34" descr="Single gear with solid fill">
            <a:extLst>
              <a:ext uri="{FF2B5EF4-FFF2-40B4-BE49-F238E27FC236}">
                <a16:creationId xmlns:a16="http://schemas.microsoft.com/office/drawing/2014/main" id="{0F419CAE-668B-4CC8-B2E7-753C8E7A4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3433" y="5216394"/>
            <a:ext cx="450152" cy="4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2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A2A7-4FD5-4B58-8373-2712F41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1954072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45837-1412-4DC5-AADB-F25ECD1A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Clicking Patient Records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07F4C-1E14-4A72-9C57-C1633816C4E0}"/>
              </a:ext>
            </a:extLst>
          </p:cNvPr>
          <p:cNvSpPr/>
          <p:nvPr/>
        </p:nvSpPr>
        <p:spPr>
          <a:xfrm>
            <a:off x="1076325" y="1036638"/>
            <a:ext cx="10277475" cy="5491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93133-745A-43F5-A31B-5CD39260A7F9}"/>
              </a:ext>
            </a:extLst>
          </p:cNvPr>
          <p:cNvSpPr/>
          <p:nvPr/>
        </p:nvSpPr>
        <p:spPr>
          <a:xfrm>
            <a:off x="1057275" y="1057275"/>
            <a:ext cx="10267950" cy="4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[Clinic Name]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2B2D9-F673-446D-B1FD-09F7DE0E6CEC}"/>
              </a:ext>
            </a:extLst>
          </p:cNvPr>
          <p:cNvSpPr/>
          <p:nvPr/>
        </p:nvSpPr>
        <p:spPr>
          <a:xfrm>
            <a:off x="1057272" y="1543049"/>
            <a:ext cx="3552827" cy="390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45D34-3739-4FDA-8ED1-2C7E3B25A788}"/>
              </a:ext>
            </a:extLst>
          </p:cNvPr>
          <p:cNvSpPr/>
          <p:nvPr/>
        </p:nvSpPr>
        <p:spPr>
          <a:xfrm>
            <a:off x="8181977" y="1538986"/>
            <a:ext cx="3152772" cy="3899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15AAD-4A77-487E-8BE2-98C016F43B42}"/>
              </a:ext>
            </a:extLst>
          </p:cNvPr>
          <p:cNvSpPr/>
          <p:nvPr/>
        </p:nvSpPr>
        <p:spPr>
          <a:xfrm>
            <a:off x="1066799" y="5495925"/>
            <a:ext cx="10267950" cy="107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[Footer Image]</a:t>
            </a:r>
          </a:p>
          <a:p>
            <a:r>
              <a:rPr lang="en-US" sz="2000" dirty="0"/>
              <a:t>[Footer text with customizable hyperlinks]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FF7CA3B-DC70-464A-A6B6-571411B0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58" y="5800725"/>
            <a:ext cx="915006" cy="55874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3817055-1D17-480E-8B21-052A5428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5842000"/>
            <a:ext cx="457200" cy="4572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D64578-DBBD-4600-8A8A-BB437A71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2" y="5757863"/>
            <a:ext cx="704144" cy="54406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0CD3F473-7B69-49C3-975E-BBEBC99B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1969" y="5767712"/>
            <a:ext cx="605776" cy="605776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CE16D329-AD7F-47EB-9D1C-2B9E197F5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509" y="5613400"/>
            <a:ext cx="914400" cy="91440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EF4FA9A-C9C3-4A6A-98EF-155432EF3D13}"/>
              </a:ext>
            </a:extLst>
          </p:cNvPr>
          <p:cNvSpPr/>
          <p:nvPr/>
        </p:nvSpPr>
        <p:spPr>
          <a:xfrm rot="5400000">
            <a:off x="6291364" y="242992"/>
            <a:ext cx="199818" cy="354330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586C-C023-480F-B7A7-B10C8CB67996}"/>
              </a:ext>
            </a:extLst>
          </p:cNvPr>
          <p:cNvSpPr/>
          <p:nvPr/>
        </p:nvSpPr>
        <p:spPr>
          <a:xfrm>
            <a:off x="4619625" y="1543050"/>
            <a:ext cx="3552826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Prescription UI</a:t>
            </a:r>
          </a:p>
        </p:txBody>
      </p:sp>
      <p:pic>
        <p:nvPicPr>
          <p:cNvPr id="16" name="Picture 15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7436C0F-854C-46B1-B10E-3AFD0F31B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7" y="1111385"/>
            <a:ext cx="434673" cy="4135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73479-3579-4DB9-BAD8-38AA63A95A66}"/>
              </a:ext>
            </a:extLst>
          </p:cNvPr>
          <p:cNvSpPr txBox="1"/>
          <p:nvPr/>
        </p:nvSpPr>
        <p:spPr>
          <a:xfrm>
            <a:off x="8429630" y="1039777"/>
            <a:ext cx="1854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Dr. Xavier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xavier@gmail.com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57C7CD77-86AA-4018-8BBF-2B406D825C34}"/>
              </a:ext>
            </a:extLst>
          </p:cNvPr>
          <p:cNvSpPr/>
          <p:nvPr/>
        </p:nvSpPr>
        <p:spPr>
          <a:xfrm>
            <a:off x="10801350" y="1101860"/>
            <a:ext cx="457200" cy="2554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44F675B-F7EB-4204-A138-66A94D4BE026}"/>
              </a:ext>
            </a:extLst>
          </p:cNvPr>
          <p:cNvSpPr/>
          <p:nvPr/>
        </p:nvSpPr>
        <p:spPr>
          <a:xfrm>
            <a:off x="10812613" y="1203844"/>
            <a:ext cx="434673" cy="389931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D5A0A-E72C-4BE4-91CB-D5C816BC1246}"/>
              </a:ext>
            </a:extLst>
          </p:cNvPr>
          <p:cNvSpPr/>
          <p:nvPr/>
        </p:nvSpPr>
        <p:spPr>
          <a:xfrm>
            <a:off x="2293268" y="2750781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Write Prescription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2A0A1A-908E-4605-9FF2-2AB6BB1865E8}"/>
              </a:ext>
            </a:extLst>
          </p:cNvPr>
          <p:cNvSpPr/>
          <p:nvPr/>
        </p:nvSpPr>
        <p:spPr>
          <a:xfrm>
            <a:off x="5073439" y="2749194"/>
            <a:ext cx="2190750" cy="1900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Patient Records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689C90-DE7B-4C6F-B584-BE94C16802B0}"/>
              </a:ext>
            </a:extLst>
          </p:cNvPr>
          <p:cNvSpPr/>
          <p:nvPr/>
        </p:nvSpPr>
        <p:spPr>
          <a:xfrm>
            <a:off x="7905944" y="2746342"/>
            <a:ext cx="2190750" cy="1900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Patient Payment</a:t>
            </a:r>
          </a:p>
        </p:txBody>
      </p:sp>
    </p:spTree>
    <p:extLst>
      <p:ext uri="{BB962C8B-B14F-4D97-AF65-F5344CB8AC3E}">
        <p14:creationId xmlns:p14="http://schemas.microsoft.com/office/powerpoint/2010/main" val="305466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7790</Words>
  <Application>Microsoft Office PowerPoint</Application>
  <PresentationFormat>Widescreen</PresentationFormat>
  <Paragraphs>2316</Paragraphs>
  <Slides>145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49" baseType="lpstr">
      <vt:lpstr>Arial</vt:lpstr>
      <vt:lpstr>Calibri</vt:lpstr>
      <vt:lpstr>Calibri Light</vt:lpstr>
      <vt:lpstr>Office Theme</vt:lpstr>
      <vt:lpstr>Website Development Details</vt:lpstr>
      <vt:lpstr>Conditions for best practice</vt:lpstr>
      <vt:lpstr>Home Screen UI (Desktop browsing)</vt:lpstr>
      <vt:lpstr>Home Screen UI</vt:lpstr>
      <vt:lpstr>Home Screen UI (scrolling down)</vt:lpstr>
      <vt:lpstr>Home Screen UI (Bottom of screen)</vt:lpstr>
      <vt:lpstr>Home Screen UI for Mobile Browsing [Responsive Design]</vt:lpstr>
      <vt:lpstr>Home Screen UI (For mobile view)</vt:lpstr>
      <vt:lpstr>PowerPoint Presentation</vt:lpstr>
      <vt:lpstr>PowerPoint Presentation</vt:lpstr>
      <vt:lpstr>Log In Screen (With New Account)</vt:lpstr>
      <vt:lpstr>Lock screen (without Prompt)</vt:lpstr>
      <vt:lpstr>Lock screen (after clicking verify using OTP)</vt:lpstr>
      <vt:lpstr>Lock screen (With successful password)</vt:lpstr>
      <vt:lpstr>Account Menu for Non-Updated Account</vt:lpstr>
      <vt:lpstr>Account Dropdown menu</vt:lpstr>
      <vt:lpstr>PRESCRIPTION UI (PART 1) [Patient particulars]</vt:lpstr>
      <vt:lpstr>Write Prescription Selected</vt:lpstr>
      <vt:lpstr>Write Prescription Selected</vt:lpstr>
      <vt:lpstr>Write Prescription (If custom date required)</vt:lpstr>
      <vt:lpstr>Write Prescription (If new Selected)</vt:lpstr>
      <vt:lpstr>Autogenerate a 12-digit unique patient ID for new patients</vt:lpstr>
      <vt:lpstr>If Prescription UI Button Clicked</vt:lpstr>
      <vt:lpstr>If Confirm pressed, return here</vt:lpstr>
      <vt:lpstr>Write Prescription (If existing Selected)</vt:lpstr>
      <vt:lpstr>Write Prescription (If Record Found)</vt:lpstr>
      <vt:lpstr>IF clicked “past treatments done”</vt:lpstr>
      <vt:lpstr>If more than one record exists for the number</vt:lpstr>
      <vt:lpstr>Select correct patient and continue</vt:lpstr>
      <vt:lpstr>IF clicked “past treatments done”</vt:lpstr>
      <vt:lpstr>PRESCRIPTION UI (PART 2) [History Taking]</vt:lpstr>
      <vt:lpstr>Upon selecting continue</vt:lpstr>
      <vt:lpstr>Selecting Write Down the Entire report</vt:lpstr>
      <vt:lpstr>Writing chief complaints… (Down scroll)</vt:lpstr>
      <vt:lpstr>After adding another complaint… (Down scroll)</vt:lpstr>
      <vt:lpstr>Moving down to other boxes… (Down scroll)</vt:lpstr>
      <vt:lpstr>Moving down to other boxes … (Down scroll)</vt:lpstr>
      <vt:lpstr>Pressing Search arrow in “drug name” box… (Down scroll)</vt:lpstr>
      <vt:lpstr>Will trigger this search box for Drugs… (Down scroll)</vt:lpstr>
      <vt:lpstr>After selecting a drug and pressing “plus”… (Down scroll)</vt:lpstr>
      <vt:lpstr>Pressing “Save and Continue”</vt:lpstr>
      <vt:lpstr>After Clicking “Save and Continue”</vt:lpstr>
      <vt:lpstr>Will create an “Incomplete entry” in the patient records tab </vt:lpstr>
      <vt:lpstr>Will create an “Incomplete entry” in the patient records tab </vt:lpstr>
      <vt:lpstr>PRESCRIPTION UI (PART 3) [Examination Reporting]</vt:lpstr>
      <vt:lpstr>ON Examination reporting</vt:lpstr>
      <vt:lpstr>Writing On examination Extraoral… (Down scroll)</vt:lpstr>
      <vt:lpstr>Writing ON examination intraoral… (Down scroll)</vt:lpstr>
      <vt:lpstr>Pressing Search button in “TEST” box… (Down scroll)</vt:lpstr>
      <vt:lpstr>Will trigger this search box … (Down scroll)</vt:lpstr>
      <vt:lpstr>Will trigger this which will give more info… (Down scroll)</vt:lpstr>
      <vt:lpstr>Writing Treatment plan… (Down scroll)</vt:lpstr>
      <vt:lpstr>Writing Treatment plan… (Down scroll)</vt:lpstr>
      <vt:lpstr>Finalize the examination segment</vt:lpstr>
      <vt:lpstr>Click “Save and Review”</vt:lpstr>
      <vt:lpstr>Will create an “Incomplete entry” in the patient records tab </vt:lpstr>
      <vt:lpstr>Will create an “Incomplete entry” in the patient records tab </vt:lpstr>
      <vt:lpstr>Preview the entire record until now</vt:lpstr>
      <vt:lpstr>Preview the Information (Scroll Down)</vt:lpstr>
      <vt:lpstr>Preview the Information more (Scroll Down)</vt:lpstr>
      <vt:lpstr>Preview the Information more (Scroll Down)</vt:lpstr>
      <vt:lpstr>Preview the Information (Scroll more Down)</vt:lpstr>
      <vt:lpstr>Save and Print options</vt:lpstr>
      <vt:lpstr>If Edit button is pressed</vt:lpstr>
      <vt:lpstr>If edit button is pressed(Scroll Down)</vt:lpstr>
      <vt:lpstr>Return to corresponding prescription tab</vt:lpstr>
      <vt:lpstr>And open the text box… (Down scroll)</vt:lpstr>
      <vt:lpstr>Click “Save and Review” to update database</vt:lpstr>
      <vt:lpstr>AFTER CLICKING “SAVE AND PRINT” PROMPT</vt:lpstr>
      <vt:lpstr>If account NOT yet completely updated</vt:lpstr>
      <vt:lpstr>If account IS updated, show prompt</vt:lpstr>
      <vt:lpstr>A4 paper template (For Doctors)</vt:lpstr>
      <vt:lpstr>A4 paper template (For BDS students)</vt:lpstr>
      <vt:lpstr>Prompt Creation of Account/Update account</vt:lpstr>
      <vt:lpstr>Create Account</vt:lpstr>
      <vt:lpstr>Create Account (after pressing next)</vt:lpstr>
      <vt:lpstr>Create Account (after uploading photo)</vt:lpstr>
      <vt:lpstr>Selecting From Current Designation (Drop down)</vt:lpstr>
      <vt:lpstr>Create Account</vt:lpstr>
      <vt:lpstr>Subscription model(for interns and BDS)</vt:lpstr>
      <vt:lpstr>Subscription model (If trial is selected for doctors)</vt:lpstr>
      <vt:lpstr>Subscription model (If paid subscription is selected by doctors)</vt:lpstr>
      <vt:lpstr>Prescription UI [If Continue to print is pressed]</vt:lpstr>
      <vt:lpstr>Save and Print options</vt:lpstr>
      <vt:lpstr>Open treatment tab, continuation</vt:lpstr>
      <vt:lpstr>Treatment done tab… (Down scroll)</vt:lpstr>
      <vt:lpstr>Pressing Search arrow in “MEDICINE” box… (Down scroll)</vt:lpstr>
      <vt:lpstr>Will trigger this search box for Drugs… (Down scroll)</vt:lpstr>
      <vt:lpstr>Pressing Search button in “ADVICE” box… (Down scroll)</vt:lpstr>
      <vt:lpstr>Will trigger this search box … (Down scroll)</vt:lpstr>
      <vt:lpstr>Next appoint tab [If New patient]</vt:lpstr>
      <vt:lpstr>Next appoint gear pressed [If New patient]</vt:lpstr>
      <vt:lpstr>Next Appointment [if existing patient]</vt:lpstr>
      <vt:lpstr>IF edit button clicked on treatment charge</vt:lpstr>
      <vt:lpstr>Allow modification of payment</vt:lpstr>
      <vt:lpstr>if existing patient due becomes 0…</vt:lpstr>
      <vt:lpstr>IF all previous dues paid, then open all boxes in NEXT appointment</vt:lpstr>
      <vt:lpstr>Patient Records</vt:lpstr>
      <vt:lpstr>Clicking Patient Records</vt:lpstr>
      <vt:lpstr>Patient Records</vt:lpstr>
      <vt:lpstr>Patient Records</vt:lpstr>
      <vt:lpstr>Patient Records (IF “view treatment record” pressed)</vt:lpstr>
      <vt:lpstr>View treatment record (scroll down)</vt:lpstr>
      <vt:lpstr>If detail button pressed, Return to preview information screen</vt:lpstr>
      <vt:lpstr>Clicking Go Back will return you to patient records</vt:lpstr>
      <vt:lpstr>View treatment record (scroll down)</vt:lpstr>
      <vt:lpstr>Patient Records (if “view payment record” is pressed) </vt:lpstr>
      <vt:lpstr>Send to Patient payment with autocomplete filled</vt:lpstr>
      <vt:lpstr>If “view record” is pressed</vt:lpstr>
      <vt:lpstr>Send back to treatment record (scroll down)</vt:lpstr>
      <vt:lpstr>Patient Payment</vt:lpstr>
      <vt:lpstr>Clicking Patient Payment</vt:lpstr>
      <vt:lpstr>Patient payment (Sorted by date)</vt:lpstr>
      <vt:lpstr>Patient payment (If view payment record is pressed)</vt:lpstr>
      <vt:lpstr>Send to View treatment record (scroll down)</vt:lpstr>
      <vt:lpstr>Log In Screen (After Updating Account)</vt:lpstr>
      <vt:lpstr>Lock screen (without Prompt)</vt:lpstr>
      <vt:lpstr>Lock screen (If login using phone number)</vt:lpstr>
      <vt:lpstr>Lock screen (after clicking verify using OTP)</vt:lpstr>
      <vt:lpstr>Lock screen (with password Prompt)</vt:lpstr>
      <vt:lpstr>Lock screen (after clicking continue)</vt:lpstr>
      <vt:lpstr>Lock screen (With successful password)</vt:lpstr>
      <vt:lpstr>Lock screen (auto-updated particulars)</vt:lpstr>
      <vt:lpstr>Logged In (with mouse over “Write prescription”)</vt:lpstr>
      <vt:lpstr>Logged In (if I select the “Home” button)</vt:lpstr>
      <vt:lpstr>PowerPoint Presentation</vt:lpstr>
      <vt:lpstr>Account Dropdown menu (For interns/students)</vt:lpstr>
      <vt:lpstr>Account Settings (for students and interns)</vt:lpstr>
      <vt:lpstr>Account Settings (BMDC verification request)</vt:lpstr>
      <vt:lpstr>Account Settings (BMDC verification prompt)</vt:lpstr>
      <vt:lpstr>PowerPoint Presentation</vt:lpstr>
      <vt:lpstr>Account Dropdown menu (For doctors)</vt:lpstr>
      <vt:lpstr>Account Settings</vt:lpstr>
      <vt:lpstr>Edit Account Settings</vt:lpstr>
      <vt:lpstr>Edit Account Settings (Change clinic name)</vt:lpstr>
      <vt:lpstr>Edit Account Settings (Change Password)</vt:lpstr>
      <vt:lpstr>Edit Account Settings (Change Email Address)</vt:lpstr>
      <vt:lpstr>Edit Account Settings (Change Email Address)</vt:lpstr>
      <vt:lpstr>Edit Account Settings (Change Phone number)</vt:lpstr>
      <vt:lpstr>Edit Account Settings (Enter OTP)</vt:lpstr>
      <vt:lpstr>Edit Account Settings (Delete Account)</vt:lpstr>
      <vt:lpstr>Subscription Settings</vt:lpstr>
      <vt:lpstr>LOGOUT OPTIONS</vt:lpstr>
      <vt:lpstr>After Logging out</vt:lpstr>
      <vt:lpstr>Sin 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Details</dc:title>
  <dc:creator>Taseef Hasan Farook</dc:creator>
  <cp:lastModifiedBy>Md. Shohag Mia</cp:lastModifiedBy>
  <cp:revision>73</cp:revision>
  <dcterms:created xsi:type="dcterms:W3CDTF">2021-09-04T06:50:53Z</dcterms:created>
  <dcterms:modified xsi:type="dcterms:W3CDTF">2021-09-17T18:01:04Z</dcterms:modified>
</cp:coreProperties>
</file>