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93" r:id="rId3"/>
    <p:sldId id="295" r:id="rId4"/>
    <p:sldId id="296" r:id="rId5"/>
    <p:sldId id="297" r:id="rId6"/>
    <p:sldId id="298" r:id="rId7"/>
    <p:sldId id="299" r:id="rId8"/>
    <p:sldId id="300" r:id="rId9"/>
    <p:sldId id="301" r:id="rId10"/>
    <p:sldId id="302" r:id="rId11"/>
    <p:sldId id="303" r:id="rId12"/>
    <p:sldId id="264" r:id="rId13"/>
    <p:sldId id="279" r:id="rId14"/>
    <p:sldId id="283" r:id="rId15"/>
    <p:sldId id="284" r:id="rId16"/>
    <p:sldId id="285" r:id="rId17"/>
    <p:sldId id="286" r:id="rId18"/>
    <p:sldId id="287" r:id="rId19"/>
    <p:sldId id="288" r:id="rId20"/>
    <p:sldId id="289" r:id="rId21"/>
    <p:sldId id="290" r:id="rId22"/>
    <p:sldId id="291" r:id="rId23"/>
    <p:sldId id="280" r:id="rId24"/>
    <p:sldId id="304" r:id="rId25"/>
    <p:sldId id="281"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93A"/>
    <a:srgbClr val="5C2163"/>
    <a:srgbClr val="2E3182"/>
    <a:srgbClr val="F14C79"/>
    <a:srgbClr val="00D9FB"/>
    <a:srgbClr val="2B46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157" autoAdjust="0"/>
  </p:normalViewPr>
  <p:slideViewPr>
    <p:cSldViewPr snapToGrid="0">
      <p:cViewPr>
        <p:scale>
          <a:sx n="50" d="100"/>
          <a:sy n="50" d="100"/>
        </p:scale>
        <p:origin x="1934" y="6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0CEBEA-9561-412F-B155-267A26338EE2}" type="datetimeFigureOut">
              <a:rPr lang="en-US" smtClean="0"/>
              <a:t>4/28/2025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32B76-A7E4-43F7-AF55-408FD2ED4A79}" type="slidenum">
              <a:rPr lang="en-US" smtClean="0"/>
              <a:t>‹#›</a:t>
            </a:fld>
            <a:endParaRPr lang="en-US"/>
          </a:p>
        </p:txBody>
      </p:sp>
    </p:spTree>
    <p:extLst>
      <p:ext uri="{BB962C8B-B14F-4D97-AF65-F5344CB8AC3E}">
        <p14:creationId xmlns:p14="http://schemas.microsoft.com/office/powerpoint/2010/main" val="528430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freepik.com/free-photo/futuristic-technology-screen-interface_7136702.htm#page=1&amp;query=cyber&amp;position=0"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laticon.com/free-icon/spam_927958?term=EMAIL%20SPAM&amp;page=1&amp;position=46"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flaticon.com/free-icon/spam_927958?term=EMAIL%20SPAM&amp;page=1&amp;position=46"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flaticon.com/free-icon/spam_927958?term=EMAIL%20SPAM&amp;page=1&amp;position=46"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reepik.com/free-photo/business-corporate-protection-safety-security-concept_3533269.htm#page=1&amp;query=cyber%20security&amp;position=0"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https://www.freepik.com/free-photo/futuristic-technology-screen-interface_7136702.htm#page=1&amp;query=cyber&amp;position=0</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1</a:t>
            </a:fld>
            <a:endParaRPr lang="en-US"/>
          </a:p>
        </p:txBody>
      </p:sp>
    </p:spTree>
    <p:extLst>
      <p:ext uri="{BB962C8B-B14F-4D97-AF65-F5344CB8AC3E}">
        <p14:creationId xmlns:p14="http://schemas.microsoft.com/office/powerpoint/2010/main" val="1499738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https://www.flaticon.com/free-icon/spam_927958?term=EMAIL%20SPAM&amp;page=1&amp;position=46</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23</a:t>
            </a:fld>
            <a:endParaRPr lang="en-US"/>
          </a:p>
        </p:txBody>
      </p:sp>
    </p:spTree>
    <p:extLst>
      <p:ext uri="{BB962C8B-B14F-4D97-AF65-F5344CB8AC3E}">
        <p14:creationId xmlns:p14="http://schemas.microsoft.com/office/powerpoint/2010/main" val="1672106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887B0-13E7-78AC-272A-C288BB349A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AAED99-6846-1C4B-7FB0-852E5F564B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5691CB-60EC-FEB5-EC77-F9E181703386}"/>
              </a:ext>
            </a:extLst>
          </p:cNvPr>
          <p:cNvSpPr>
            <a:spLocks noGrp="1"/>
          </p:cNvSpPr>
          <p:nvPr>
            <p:ph type="body" idx="1"/>
          </p:nvPr>
        </p:nvSpPr>
        <p:spPr/>
        <p:txBody>
          <a:bodyPr/>
          <a:lstStyle/>
          <a:p>
            <a:r>
              <a:rPr lang="en-US" dirty="0">
                <a:hlinkClick r:id="rId3"/>
              </a:rPr>
              <a:t>https://www.flaticon.com/free-icon/spam_927958?term=EMAIL%20SPAM&amp;page=1&amp;position=46</a:t>
            </a:r>
            <a:endParaRPr lang="en-US" dirty="0"/>
          </a:p>
        </p:txBody>
      </p:sp>
      <p:sp>
        <p:nvSpPr>
          <p:cNvPr id="4" name="Slide Number Placeholder 3">
            <a:extLst>
              <a:ext uri="{FF2B5EF4-FFF2-40B4-BE49-F238E27FC236}">
                <a16:creationId xmlns:a16="http://schemas.microsoft.com/office/drawing/2014/main" id="{3D753D95-6938-6A8C-5CE7-5E27AF3612AD}"/>
              </a:ext>
            </a:extLst>
          </p:cNvPr>
          <p:cNvSpPr>
            <a:spLocks noGrp="1"/>
          </p:cNvSpPr>
          <p:nvPr>
            <p:ph type="sldNum" sz="quarter" idx="5"/>
          </p:nvPr>
        </p:nvSpPr>
        <p:spPr/>
        <p:txBody>
          <a:bodyPr/>
          <a:lstStyle/>
          <a:p>
            <a:fld id="{83A32B76-A7E4-43F7-AF55-408FD2ED4A79}" type="slidenum">
              <a:rPr lang="en-US" smtClean="0"/>
              <a:t>24</a:t>
            </a:fld>
            <a:endParaRPr lang="en-US"/>
          </a:p>
        </p:txBody>
      </p:sp>
    </p:spTree>
    <p:extLst>
      <p:ext uri="{BB962C8B-B14F-4D97-AF65-F5344CB8AC3E}">
        <p14:creationId xmlns:p14="http://schemas.microsoft.com/office/powerpoint/2010/main" val="322718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https://www.flaticon.com/free-icon/spam_927958?term=EMAIL%20SPAM&amp;page=1&amp;position=46</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25</a:t>
            </a:fld>
            <a:endParaRPr lang="en-US"/>
          </a:p>
        </p:txBody>
      </p:sp>
    </p:spTree>
    <p:extLst>
      <p:ext uri="{BB962C8B-B14F-4D97-AF65-F5344CB8AC3E}">
        <p14:creationId xmlns:p14="http://schemas.microsoft.com/office/powerpoint/2010/main" val="3593029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https://www.freepik.com/free-photo/business-corporate-protection-safety-security-concept_3533269.htm#page=1&amp;query=cyber%20security&amp;position=0</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26</a:t>
            </a:fld>
            <a:endParaRPr lang="en-US"/>
          </a:p>
        </p:txBody>
      </p:sp>
    </p:spTree>
    <p:extLst>
      <p:ext uri="{BB962C8B-B14F-4D97-AF65-F5344CB8AC3E}">
        <p14:creationId xmlns:p14="http://schemas.microsoft.com/office/powerpoint/2010/main" val="3402705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09498-3D3D-45DC-806D-0EE0F839CE7F}"/>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3DEB860E-35E7-4242-8436-6287F80F3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FF2289-EA79-4267-9088-CE29FE1B93F9}"/>
              </a:ext>
            </a:extLst>
          </p:cNvPr>
          <p:cNvSpPr>
            <a:spLocks noGrp="1"/>
          </p:cNvSpPr>
          <p:nvPr>
            <p:ph type="dt" sz="half" idx="10"/>
          </p:nvPr>
        </p:nvSpPr>
        <p:spPr/>
        <p:txBody>
          <a:bodyPr/>
          <a:lstStyle/>
          <a:p>
            <a:fld id="{33EFD240-F039-4337-B5FD-3E68A9461EE9}" type="datetimeFigureOut">
              <a:rPr lang="en-US" smtClean="0"/>
              <a:t>4/28/2025</a:t>
            </a:fld>
            <a:endParaRPr lang="en-US"/>
          </a:p>
        </p:txBody>
      </p:sp>
      <p:sp>
        <p:nvSpPr>
          <p:cNvPr id="5" name="Footer Placeholder 4">
            <a:extLst>
              <a:ext uri="{FF2B5EF4-FFF2-40B4-BE49-F238E27FC236}">
                <a16:creationId xmlns:a16="http://schemas.microsoft.com/office/drawing/2014/main" id="{34F446A4-72E4-4A24-B8CB-F04BAEC97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BFD46-185E-4857-8100-AB3A7804196D}"/>
              </a:ext>
            </a:extLst>
          </p:cNvPr>
          <p:cNvSpPr>
            <a:spLocks noGrp="1"/>
          </p:cNvSpPr>
          <p:nvPr>
            <p:ph type="sldNum" sz="quarter" idx="12"/>
          </p:nvPr>
        </p:nvSpPr>
        <p:spPr/>
        <p:txBody>
          <a:bodyPr/>
          <a:lstStyle/>
          <a:p>
            <a:fld id="{1F03A6C7-9C96-45EF-B679-9BFAB9A6C4ED}" type="slidenum">
              <a:rPr lang="en-US" smtClean="0"/>
              <a:t>‹#›</a:t>
            </a:fld>
            <a:endParaRPr lang="en-US"/>
          </a:p>
        </p:txBody>
      </p:sp>
    </p:spTree>
    <p:extLst>
      <p:ext uri="{BB962C8B-B14F-4D97-AF65-F5344CB8AC3E}">
        <p14:creationId xmlns:p14="http://schemas.microsoft.com/office/powerpoint/2010/main" val="389100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9B92-9ABE-4105-8B8E-6B070DB386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2149B1-716D-407D-8BA2-70487C2AEA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D6D3A-C9C4-4B4A-8C5B-E8BCA8A20A67}"/>
              </a:ext>
            </a:extLst>
          </p:cNvPr>
          <p:cNvSpPr>
            <a:spLocks noGrp="1"/>
          </p:cNvSpPr>
          <p:nvPr>
            <p:ph type="dt" sz="half" idx="10"/>
          </p:nvPr>
        </p:nvSpPr>
        <p:spPr/>
        <p:txBody>
          <a:bodyPr/>
          <a:lstStyle/>
          <a:p>
            <a:fld id="{33EFD240-F039-4337-B5FD-3E68A9461EE9}" type="datetimeFigureOut">
              <a:rPr lang="en-US" smtClean="0"/>
              <a:t>4/28/2025</a:t>
            </a:fld>
            <a:endParaRPr lang="en-US"/>
          </a:p>
        </p:txBody>
      </p:sp>
      <p:sp>
        <p:nvSpPr>
          <p:cNvPr id="5" name="Footer Placeholder 4">
            <a:extLst>
              <a:ext uri="{FF2B5EF4-FFF2-40B4-BE49-F238E27FC236}">
                <a16:creationId xmlns:a16="http://schemas.microsoft.com/office/drawing/2014/main" id="{A65841E0-E618-428E-AA95-71074172A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7BDDA-A9EF-40E4-95CB-42D53DFEC54B}"/>
              </a:ext>
            </a:extLst>
          </p:cNvPr>
          <p:cNvSpPr>
            <a:spLocks noGrp="1"/>
          </p:cNvSpPr>
          <p:nvPr>
            <p:ph type="sldNum" sz="quarter" idx="12"/>
          </p:nvPr>
        </p:nvSpPr>
        <p:spPr/>
        <p:txBody>
          <a:bodyPr/>
          <a:lstStyle/>
          <a:p>
            <a:fld id="{1F03A6C7-9C96-45EF-B679-9BFAB9A6C4ED}" type="slidenum">
              <a:rPr lang="en-US" smtClean="0"/>
              <a:t>‹#›</a:t>
            </a:fld>
            <a:endParaRPr lang="en-US"/>
          </a:p>
        </p:txBody>
      </p:sp>
    </p:spTree>
    <p:extLst>
      <p:ext uri="{BB962C8B-B14F-4D97-AF65-F5344CB8AC3E}">
        <p14:creationId xmlns:p14="http://schemas.microsoft.com/office/powerpoint/2010/main" val="72583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5AC94F-B3EF-4D99-9F41-E13C85E0BE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512A55-8468-42FD-ABDE-CBA7D7FC30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324FB-D1D8-4E7D-85F9-D0ED4E5DF0E6}"/>
              </a:ext>
            </a:extLst>
          </p:cNvPr>
          <p:cNvSpPr>
            <a:spLocks noGrp="1"/>
          </p:cNvSpPr>
          <p:nvPr>
            <p:ph type="dt" sz="half" idx="10"/>
          </p:nvPr>
        </p:nvSpPr>
        <p:spPr/>
        <p:txBody>
          <a:bodyPr/>
          <a:lstStyle/>
          <a:p>
            <a:fld id="{33EFD240-F039-4337-B5FD-3E68A9461EE9}" type="datetimeFigureOut">
              <a:rPr lang="en-US" smtClean="0"/>
              <a:t>4/28/2025</a:t>
            </a:fld>
            <a:endParaRPr lang="en-US"/>
          </a:p>
        </p:txBody>
      </p:sp>
      <p:sp>
        <p:nvSpPr>
          <p:cNvPr id="5" name="Footer Placeholder 4">
            <a:extLst>
              <a:ext uri="{FF2B5EF4-FFF2-40B4-BE49-F238E27FC236}">
                <a16:creationId xmlns:a16="http://schemas.microsoft.com/office/drawing/2014/main" id="{3A59F1D8-D3E3-4449-BCD1-A10F2A7D7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08C6E-D2FE-44B0-BA59-556D9BA3DFDD}"/>
              </a:ext>
            </a:extLst>
          </p:cNvPr>
          <p:cNvSpPr>
            <a:spLocks noGrp="1"/>
          </p:cNvSpPr>
          <p:nvPr>
            <p:ph type="sldNum" sz="quarter" idx="12"/>
          </p:nvPr>
        </p:nvSpPr>
        <p:spPr/>
        <p:txBody>
          <a:bodyPr/>
          <a:lstStyle/>
          <a:p>
            <a:fld id="{1F03A6C7-9C96-45EF-B679-9BFAB9A6C4ED}" type="slidenum">
              <a:rPr lang="en-US" smtClean="0"/>
              <a:t>‹#›</a:t>
            </a:fld>
            <a:endParaRPr lang="en-US"/>
          </a:p>
        </p:txBody>
      </p:sp>
    </p:spTree>
    <p:extLst>
      <p:ext uri="{BB962C8B-B14F-4D97-AF65-F5344CB8AC3E}">
        <p14:creationId xmlns:p14="http://schemas.microsoft.com/office/powerpoint/2010/main" val="166757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4D1B63B-C4A6-4AC7-AACB-71B02CC550E2}"/>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628FA-FDC1-4995-8404-F438A76011BC}"/>
              </a:ext>
            </a:extLst>
          </p:cNvPr>
          <p:cNvSpPr>
            <a:spLocks noGrp="1"/>
          </p:cNvSpPr>
          <p:nvPr>
            <p:ph type="title" hasCustomPrompt="1"/>
          </p:nvPr>
        </p:nvSpPr>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E9C52FF-3F35-487A-8E64-945744C5F463}"/>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D27BA2-EE15-4207-9670-1F8EE3EAAF84}"/>
              </a:ext>
            </a:extLst>
          </p:cNvPr>
          <p:cNvSpPr>
            <a:spLocks noGrp="1"/>
          </p:cNvSpPr>
          <p:nvPr>
            <p:ph type="dt" sz="half" idx="10"/>
          </p:nvPr>
        </p:nvSpPr>
        <p:spPr/>
        <p:txBody>
          <a:bodyPr/>
          <a:lstStyle/>
          <a:p>
            <a:fld id="{33EFD240-F039-4337-B5FD-3E68A9461EE9}" type="datetimeFigureOut">
              <a:rPr lang="en-US" smtClean="0"/>
              <a:t>4/28/2025</a:t>
            </a:fld>
            <a:endParaRPr lang="en-US"/>
          </a:p>
        </p:txBody>
      </p:sp>
      <p:sp>
        <p:nvSpPr>
          <p:cNvPr id="5" name="Footer Placeholder 4">
            <a:extLst>
              <a:ext uri="{FF2B5EF4-FFF2-40B4-BE49-F238E27FC236}">
                <a16:creationId xmlns:a16="http://schemas.microsoft.com/office/drawing/2014/main" id="{66F12A16-501E-45D6-98A5-86038D4B6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49B6B-B4A1-4C9E-9D7F-C19781341370}"/>
              </a:ext>
            </a:extLst>
          </p:cNvPr>
          <p:cNvSpPr>
            <a:spLocks noGrp="1"/>
          </p:cNvSpPr>
          <p:nvPr>
            <p:ph type="sldNum" sz="quarter" idx="12"/>
          </p:nvPr>
        </p:nvSpPr>
        <p:spPr/>
        <p:txBody>
          <a:bodyPr/>
          <a:lstStyle/>
          <a:p>
            <a:fld id="{1F03A6C7-9C96-45EF-B679-9BFAB9A6C4ED}" type="slidenum">
              <a:rPr lang="en-US" smtClean="0"/>
              <a:t>‹#›</a:t>
            </a:fld>
            <a:endParaRPr lang="en-US"/>
          </a:p>
        </p:txBody>
      </p:sp>
    </p:spTree>
    <p:extLst>
      <p:ext uri="{BB962C8B-B14F-4D97-AF65-F5344CB8AC3E}">
        <p14:creationId xmlns:p14="http://schemas.microsoft.com/office/powerpoint/2010/main" val="2977312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AC05-55F6-4B51-8617-B7C83E62BA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F4CB0C-6E09-4D56-8985-8ABBB3B122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F36BB8-DD3A-4E30-9836-8A07BFC0A03F}"/>
              </a:ext>
            </a:extLst>
          </p:cNvPr>
          <p:cNvSpPr>
            <a:spLocks noGrp="1"/>
          </p:cNvSpPr>
          <p:nvPr>
            <p:ph type="dt" sz="half" idx="10"/>
          </p:nvPr>
        </p:nvSpPr>
        <p:spPr/>
        <p:txBody>
          <a:bodyPr/>
          <a:lstStyle/>
          <a:p>
            <a:fld id="{33EFD240-F039-4337-B5FD-3E68A9461EE9}" type="datetimeFigureOut">
              <a:rPr lang="en-US" smtClean="0"/>
              <a:t>4/28/2025</a:t>
            </a:fld>
            <a:endParaRPr lang="en-US"/>
          </a:p>
        </p:txBody>
      </p:sp>
      <p:sp>
        <p:nvSpPr>
          <p:cNvPr id="5" name="Footer Placeholder 4">
            <a:extLst>
              <a:ext uri="{FF2B5EF4-FFF2-40B4-BE49-F238E27FC236}">
                <a16:creationId xmlns:a16="http://schemas.microsoft.com/office/drawing/2014/main" id="{041E7500-3D78-4C58-9C40-9657CC20E0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F7BEE-58B2-4DE8-AEA5-6D1AE5C8A9DC}"/>
              </a:ext>
            </a:extLst>
          </p:cNvPr>
          <p:cNvSpPr>
            <a:spLocks noGrp="1"/>
          </p:cNvSpPr>
          <p:nvPr>
            <p:ph type="sldNum" sz="quarter" idx="12"/>
          </p:nvPr>
        </p:nvSpPr>
        <p:spPr/>
        <p:txBody>
          <a:bodyPr/>
          <a:lstStyle/>
          <a:p>
            <a:fld id="{1F03A6C7-9C96-45EF-B679-9BFAB9A6C4ED}" type="slidenum">
              <a:rPr lang="en-US" smtClean="0"/>
              <a:t>‹#›</a:t>
            </a:fld>
            <a:endParaRPr lang="en-US"/>
          </a:p>
        </p:txBody>
      </p:sp>
    </p:spTree>
    <p:extLst>
      <p:ext uri="{BB962C8B-B14F-4D97-AF65-F5344CB8AC3E}">
        <p14:creationId xmlns:p14="http://schemas.microsoft.com/office/powerpoint/2010/main" val="286552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C0DD-29D3-4415-A1E5-CE2993488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975AEE-4DB9-4C49-AD0F-861891FBAE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13B7B9-3B3E-4CC8-9FC7-20DFA0722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C0F83F-E14B-47E4-938F-E77F3F84F7BF}"/>
              </a:ext>
            </a:extLst>
          </p:cNvPr>
          <p:cNvSpPr>
            <a:spLocks noGrp="1"/>
          </p:cNvSpPr>
          <p:nvPr>
            <p:ph type="dt" sz="half" idx="10"/>
          </p:nvPr>
        </p:nvSpPr>
        <p:spPr/>
        <p:txBody>
          <a:bodyPr/>
          <a:lstStyle/>
          <a:p>
            <a:fld id="{33EFD240-F039-4337-B5FD-3E68A9461EE9}" type="datetimeFigureOut">
              <a:rPr lang="en-US" smtClean="0"/>
              <a:t>4/28/2025</a:t>
            </a:fld>
            <a:endParaRPr lang="en-US"/>
          </a:p>
        </p:txBody>
      </p:sp>
      <p:sp>
        <p:nvSpPr>
          <p:cNvPr id="6" name="Footer Placeholder 5">
            <a:extLst>
              <a:ext uri="{FF2B5EF4-FFF2-40B4-BE49-F238E27FC236}">
                <a16:creationId xmlns:a16="http://schemas.microsoft.com/office/drawing/2014/main" id="{F046763E-1216-4916-8E8F-93C62868D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F9EF6-AB1D-40FB-B7D5-8BA0F0AEB59E}"/>
              </a:ext>
            </a:extLst>
          </p:cNvPr>
          <p:cNvSpPr>
            <a:spLocks noGrp="1"/>
          </p:cNvSpPr>
          <p:nvPr>
            <p:ph type="sldNum" sz="quarter" idx="12"/>
          </p:nvPr>
        </p:nvSpPr>
        <p:spPr/>
        <p:txBody>
          <a:bodyPr/>
          <a:lstStyle/>
          <a:p>
            <a:fld id="{1F03A6C7-9C96-45EF-B679-9BFAB9A6C4ED}" type="slidenum">
              <a:rPr lang="en-US" smtClean="0"/>
              <a:t>‹#›</a:t>
            </a:fld>
            <a:endParaRPr lang="en-US"/>
          </a:p>
        </p:txBody>
      </p:sp>
    </p:spTree>
    <p:extLst>
      <p:ext uri="{BB962C8B-B14F-4D97-AF65-F5344CB8AC3E}">
        <p14:creationId xmlns:p14="http://schemas.microsoft.com/office/powerpoint/2010/main" val="354747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6C37-47A0-4975-9DFE-903C3B18A5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2DED3F-6BE7-4E69-8DE9-5F72C97C3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C709EA-B86D-4A42-A404-1ED0F290D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3701B7-D7D9-4111-ADCE-181BE9E43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6D520E-6F6E-4F31-9041-C30518E2F1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E6C88A-E581-49A0-A2E1-75AD3D0EDBA9}"/>
              </a:ext>
            </a:extLst>
          </p:cNvPr>
          <p:cNvSpPr>
            <a:spLocks noGrp="1"/>
          </p:cNvSpPr>
          <p:nvPr>
            <p:ph type="dt" sz="half" idx="10"/>
          </p:nvPr>
        </p:nvSpPr>
        <p:spPr/>
        <p:txBody>
          <a:bodyPr/>
          <a:lstStyle/>
          <a:p>
            <a:fld id="{33EFD240-F039-4337-B5FD-3E68A9461EE9}" type="datetimeFigureOut">
              <a:rPr lang="en-US" smtClean="0"/>
              <a:t>4/28/2025</a:t>
            </a:fld>
            <a:endParaRPr lang="en-US"/>
          </a:p>
        </p:txBody>
      </p:sp>
      <p:sp>
        <p:nvSpPr>
          <p:cNvPr id="8" name="Footer Placeholder 7">
            <a:extLst>
              <a:ext uri="{FF2B5EF4-FFF2-40B4-BE49-F238E27FC236}">
                <a16:creationId xmlns:a16="http://schemas.microsoft.com/office/drawing/2014/main" id="{D35BA8B2-FCA0-49E5-BD99-62D9B0565D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161F1B-52F8-4DC6-ABE4-391B67D0159A}"/>
              </a:ext>
            </a:extLst>
          </p:cNvPr>
          <p:cNvSpPr>
            <a:spLocks noGrp="1"/>
          </p:cNvSpPr>
          <p:nvPr>
            <p:ph type="sldNum" sz="quarter" idx="12"/>
          </p:nvPr>
        </p:nvSpPr>
        <p:spPr/>
        <p:txBody>
          <a:bodyPr/>
          <a:lstStyle/>
          <a:p>
            <a:fld id="{1F03A6C7-9C96-45EF-B679-9BFAB9A6C4ED}" type="slidenum">
              <a:rPr lang="en-US" smtClean="0"/>
              <a:t>‹#›</a:t>
            </a:fld>
            <a:endParaRPr lang="en-US"/>
          </a:p>
        </p:txBody>
      </p:sp>
    </p:spTree>
    <p:extLst>
      <p:ext uri="{BB962C8B-B14F-4D97-AF65-F5344CB8AC3E}">
        <p14:creationId xmlns:p14="http://schemas.microsoft.com/office/powerpoint/2010/main" val="3903939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E9C0-6007-47D0-B915-E69F6CC5C6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7E28B1-2CCB-413F-8118-203DDF7C391D}"/>
              </a:ext>
            </a:extLst>
          </p:cNvPr>
          <p:cNvSpPr>
            <a:spLocks noGrp="1"/>
          </p:cNvSpPr>
          <p:nvPr>
            <p:ph type="dt" sz="half" idx="10"/>
          </p:nvPr>
        </p:nvSpPr>
        <p:spPr/>
        <p:txBody>
          <a:bodyPr/>
          <a:lstStyle/>
          <a:p>
            <a:fld id="{33EFD240-F039-4337-B5FD-3E68A9461EE9}" type="datetimeFigureOut">
              <a:rPr lang="en-US" smtClean="0"/>
              <a:t>4/28/2025</a:t>
            </a:fld>
            <a:endParaRPr lang="en-US"/>
          </a:p>
        </p:txBody>
      </p:sp>
      <p:sp>
        <p:nvSpPr>
          <p:cNvPr id="4" name="Footer Placeholder 3">
            <a:extLst>
              <a:ext uri="{FF2B5EF4-FFF2-40B4-BE49-F238E27FC236}">
                <a16:creationId xmlns:a16="http://schemas.microsoft.com/office/drawing/2014/main" id="{42200982-7A4C-4202-AF36-366E535641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8DC22F-25CD-4CF2-8F06-CC051A1C0954}"/>
              </a:ext>
            </a:extLst>
          </p:cNvPr>
          <p:cNvSpPr>
            <a:spLocks noGrp="1"/>
          </p:cNvSpPr>
          <p:nvPr>
            <p:ph type="sldNum" sz="quarter" idx="12"/>
          </p:nvPr>
        </p:nvSpPr>
        <p:spPr/>
        <p:txBody>
          <a:bodyPr/>
          <a:lstStyle/>
          <a:p>
            <a:fld id="{1F03A6C7-9C96-45EF-B679-9BFAB9A6C4ED}" type="slidenum">
              <a:rPr lang="en-US" smtClean="0"/>
              <a:t>‹#›</a:t>
            </a:fld>
            <a:endParaRPr lang="en-US"/>
          </a:p>
        </p:txBody>
      </p:sp>
    </p:spTree>
    <p:extLst>
      <p:ext uri="{BB962C8B-B14F-4D97-AF65-F5344CB8AC3E}">
        <p14:creationId xmlns:p14="http://schemas.microsoft.com/office/powerpoint/2010/main" val="283935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B05817-B5D5-4209-B457-67075383A212}"/>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F7553DA-C503-42A1-B94C-92C2A204F1A6}"/>
              </a:ext>
            </a:extLst>
          </p:cNvPr>
          <p:cNvSpPr>
            <a:spLocks noGrp="1"/>
          </p:cNvSpPr>
          <p:nvPr>
            <p:ph type="dt" sz="half" idx="10"/>
          </p:nvPr>
        </p:nvSpPr>
        <p:spPr/>
        <p:txBody>
          <a:bodyPr/>
          <a:lstStyle/>
          <a:p>
            <a:fld id="{33EFD240-F039-4337-B5FD-3E68A9461EE9}" type="datetimeFigureOut">
              <a:rPr lang="en-US" smtClean="0"/>
              <a:t>4/28/2025</a:t>
            </a:fld>
            <a:endParaRPr lang="en-US"/>
          </a:p>
        </p:txBody>
      </p:sp>
      <p:sp>
        <p:nvSpPr>
          <p:cNvPr id="3" name="Footer Placeholder 2">
            <a:extLst>
              <a:ext uri="{FF2B5EF4-FFF2-40B4-BE49-F238E27FC236}">
                <a16:creationId xmlns:a16="http://schemas.microsoft.com/office/drawing/2014/main" id="{3609AB78-3C7D-4150-BCE1-ABA47C68B1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69A985-734C-43C3-B49E-6E95B4C8EB0D}"/>
              </a:ext>
            </a:extLst>
          </p:cNvPr>
          <p:cNvSpPr>
            <a:spLocks noGrp="1"/>
          </p:cNvSpPr>
          <p:nvPr>
            <p:ph type="sldNum" sz="quarter" idx="12"/>
          </p:nvPr>
        </p:nvSpPr>
        <p:spPr/>
        <p:txBody>
          <a:bodyPr/>
          <a:lstStyle/>
          <a:p>
            <a:fld id="{1F03A6C7-9C96-45EF-B679-9BFAB9A6C4ED}" type="slidenum">
              <a:rPr lang="en-US" smtClean="0"/>
              <a:t>‹#›</a:t>
            </a:fld>
            <a:endParaRPr lang="en-US"/>
          </a:p>
        </p:txBody>
      </p:sp>
    </p:spTree>
    <p:extLst>
      <p:ext uri="{BB962C8B-B14F-4D97-AF65-F5344CB8AC3E}">
        <p14:creationId xmlns:p14="http://schemas.microsoft.com/office/powerpoint/2010/main" val="57591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7C5D-5E95-4360-BC50-F194AC940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3C0847-9AEC-47F2-9124-B1A93BFFE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8B57F4-2DBD-45FB-8BB5-6F04386E7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65FA95-1C15-420D-A9E5-C3C70744341C}"/>
              </a:ext>
            </a:extLst>
          </p:cNvPr>
          <p:cNvSpPr>
            <a:spLocks noGrp="1"/>
          </p:cNvSpPr>
          <p:nvPr>
            <p:ph type="dt" sz="half" idx="10"/>
          </p:nvPr>
        </p:nvSpPr>
        <p:spPr/>
        <p:txBody>
          <a:bodyPr/>
          <a:lstStyle/>
          <a:p>
            <a:fld id="{33EFD240-F039-4337-B5FD-3E68A9461EE9}" type="datetimeFigureOut">
              <a:rPr lang="en-US" smtClean="0"/>
              <a:t>4/28/2025</a:t>
            </a:fld>
            <a:endParaRPr lang="en-US"/>
          </a:p>
        </p:txBody>
      </p:sp>
      <p:sp>
        <p:nvSpPr>
          <p:cNvPr id="6" name="Footer Placeholder 5">
            <a:extLst>
              <a:ext uri="{FF2B5EF4-FFF2-40B4-BE49-F238E27FC236}">
                <a16:creationId xmlns:a16="http://schemas.microsoft.com/office/drawing/2014/main" id="{38E15415-68BE-46C7-A478-4467A9F5E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5C2CD-BF10-45AD-9B8F-1C53842BD468}"/>
              </a:ext>
            </a:extLst>
          </p:cNvPr>
          <p:cNvSpPr>
            <a:spLocks noGrp="1"/>
          </p:cNvSpPr>
          <p:nvPr>
            <p:ph type="sldNum" sz="quarter" idx="12"/>
          </p:nvPr>
        </p:nvSpPr>
        <p:spPr/>
        <p:txBody>
          <a:bodyPr/>
          <a:lstStyle/>
          <a:p>
            <a:fld id="{1F03A6C7-9C96-45EF-B679-9BFAB9A6C4ED}" type="slidenum">
              <a:rPr lang="en-US" smtClean="0"/>
              <a:t>‹#›</a:t>
            </a:fld>
            <a:endParaRPr lang="en-US"/>
          </a:p>
        </p:txBody>
      </p:sp>
    </p:spTree>
    <p:extLst>
      <p:ext uri="{BB962C8B-B14F-4D97-AF65-F5344CB8AC3E}">
        <p14:creationId xmlns:p14="http://schemas.microsoft.com/office/powerpoint/2010/main" val="389547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12153-5C86-43D6-A736-3107CD298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91947F-753A-478A-9AA9-EB5C69C0A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23DB23-6922-45DB-BB87-50DA5950A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7A753-83BD-480D-82B5-B0B18261BB2B}"/>
              </a:ext>
            </a:extLst>
          </p:cNvPr>
          <p:cNvSpPr>
            <a:spLocks noGrp="1"/>
          </p:cNvSpPr>
          <p:nvPr>
            <p:ph type="dt" sz="half" idx="10"/>
          </p:nvPr>
        </p:nvSpPr>
        <p:spPr/>
        <p:txBody>
          <a:bodyPr/>
          <a:lstStyle/>
          <a:p>
            <a:fld id="{33EFD240-F039-4337-B5FD-3E68A9461EE9}" type="datetimeFigureOut">
              <a:rPr lang="en-US" smtClean="0"/>
              <a:t>4/28/2025</a:t>
            </a:fld>
            <a:endParaRPr lang="en-US"/>
          </a:p>
        </p:txBody>
      </p:sp>
      <p:sp>
        <p:nvSpPr>
          <p:cNvPr id="6" name="Footer Placeholder 5">
            <a:extLst>
              <a:ext uri="{FF2B5EF4-FFF2-40B4-BE49-F238E27FC236}">
                <a16:creationId xmlns:a16="http://schemas.microsoft.com/office/drawing/2014/main" id="{2B4C45F4-5359-4717-97D1-8103442F6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D9E352-E663-47B2-8D6E-8ECBC370FE84}"/>
              </a:ext>
            </a:extLst>
          </p:cNvPr>
          <p:cNvSpPr>
            <a:spLocks noGrp="1"/>
          </p:cNvSpPr>
          <p:nvPr>
            <p:ph type="sldNum" sz="quarter" idx="12"/>
          </p:nvPr>
        </p:nvSpPr>
        <p:spPr/>
        <p:txBody>
          <a:bodyPr/>
          <a:lstStyle/>
          <a:p>
            <a:fld id="{1F03A6C7-9C96-45EF-B679-9BFAB9A6C4ED}" type="slidenum">
              <a:rPr lang="en-US" smtClean="0"/>
              <a:t>‹#›</a:t>
            </a:fld>
            <a:endParaRPr lang="en-US"/>
          </a:p>
        </p:txBody>
      </p:sp>
    </p:spTree>
    <p:extLst>
      <p:ext uri="{BB962C8B-B14F-4D97-AF65-F5344CB8AC3E}">
        <p14:creationId xmlns:p14="http://schemas.microsoft.com/office/powerpoint/2010/main" val="67943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CBC4E8-B340-47A6-8625-A0E70AAD209B}"/>
              </a:ext>
            </a:extLst>
          </p:cNvPr>
          <p:cNvSpPr>
            <a:spLocks noGrp="1"/>
          </p:cNvSpPr>
          <p:nvPr>
            <p:ph type="title"/>
          </p:nvPr>
        </p:nvSpPr>
        <p:spPr>
          <a:xfrm>
            <a:off x="442913" y="365125"/>
            <a:ext cx="11306174" cy="625475"/>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70F87994-A22D-436F-9DE1-D73FB2F9A230}"/>
              </a:ext>
            </a:extLst>
          </p:cNvPr>
          <p:cNvSpPr>
            <a:spLocks noGrp="1"/>
          </p:cNvSpPr>
          <p:nvPr>
            <p:ph type="body" idx="1"/>
          </p:nvPr>
        </p:nvSpPr>
        <p:spPr>
          <a:xfrm>
            <a:off x="442913" y="1825625"/>
            <a:ext cx="11306174"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E93AE11-B985-4463-B185-5130F1D9F3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FD240-F039-4337-B5FD-3E68A9461EE9}" type="datetimeFigureOut">
              <a:rPr lang="en-US" smtClean="0"/>
              <a:t>4/28/2025</a:t>
            </a:fld>
            <a:endParaRPr lang="en-US"/>
          </a:p>
        </p:txBody>
      </p:sp>
      <p:sp>
        <p:nvSpPr>
          <p:cNvPr id="5" name="Footer Placeholder 4">
            <a:extLst>
              <a:ext uri="{FF2B5EF4-FFF2-40B4-BE49-F238E27FC236}">
                <a16:creationId xmlns:a16="http://schemas.microsoft.com/office/drawing/2014/main" id="{920CC4FE-129B-4D44-AC4E-5FEADFC737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B79951-9F10-4580-A149-88C44DD7B3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3A6C7-9C96-45EF-B679-9BFAB9A6C4ED}" type="slidenum">
              <a:rPr lang="en-US" smtClean="0"/>
              <a:t>‹#›</a:t>
            </a:fld>
            <a:endParaRPr lang="en-US"/>
          </a:p>
        </p:txBody>
      </p:sp>
    </p:spTree>
    <p:extLst>
      <p:ext uri="{BB962C8B-B14F-4D97-AF65-F5344CB8AC3E}">
        <p14:creationId xmlns:p14="http://schemas.microsoft.com/office/powerpoint/2010/main" val="2959499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Arabic Typesetting" panose="03020402040406030203" pitchFamily="66"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j-lt"/>
          <a:ea typeface="+mn-ea"/>
          <a:cs typeface="Arabic Typesetting" panose="03020402040406030203" pitchFamily="66" charset="-78"/>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Arabic Typesetting" panose="03020402040406030203" pitchFamily="66"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n-ea"/>
          <a:cs typeface="Arabic Typesetting" panose="03020402040406030203" pitchFamily="66"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79" userDrawn="1">
          <p15:clr>
            <a:srgbClr val="F26B43"/>
          </p15:clr>
        </p15:guide>
        <p15:guide id="3" pos="740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40D68-C38F-466B-8D56-CCF1EAB42404}"/>
              </a:ext>
            </a:extLst>
          </p:cNvPr>
          <p:cNvSpPr>
            <a:spLocks noGrp="1"/>
          </p:cNvSpPr>
          <p:nvPr>
            <p:ph type="ctrTitle"/>
          </p:nvPr>
        </p:nvSpPr>
        <p:spPr>
          <a:xfrm>
            <a:off x="2003891" y="2517517"/>
            <a:ext cx="10675078" cy="1354727"/>
          </a:xfrm>
        </p:spPr>
        <p:txBody>
          <a:bodyPr lIns="0" tIns="0" rIns="0" bIns="0"/>
          <a:lstStyle/>
          <a:p>
            <a:pPr algn="l"/>
            <a:r>
              <a:rPr lang="en-US" sz="2400" dirty="0">
                <a:latin typeface="Arial" panose="020B0604020202020204" pitchFamily="34" charset="0"/>
                <a:cs typeface="Arial" panose="020B0604020202020204" pitchFamily="34" charset="0"/>
              </a:rPr>
              <a:t>Android Malware Detection Using Genetic Algorithm</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based Optimized Feature Selection and Machine</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Learning</a:t>
            </a:r>
            <a:endParaRPr lang="en-US" sz="2400" dirty="0"/>
          </a:p>
        </p:txBody>
      </p:sp>
      <p:grpSp>
        <p:nvGrpSpPr>
          <p:cNvPr id="17" name="Group 16">
            <a:extLst>
              <a:ext uri="{FF2B5EF4-FFF2-40B4-BE49-F238E27FC236}">
                <a16:creationId xmlns:a16="http://schemas.microsoft.com/office/drawing/2014/main" id="{479D2A31-0639-437A-8BEE-DA2190FEEC32}"/>
              </a:ext>
            </a:extLst>
          </p:cNvPr>
          <p:cNvGrpSpPr/>
          <p:nvPr/>
        </p:nvGrpSpPr>
        <p:grpSpPr>
          <a:xfrm rot="5400000">
            <a:off x="1091051" y="3752299"/>
            <a:ext cx="1564953" cy="0"/>
            <a:chOff x="1523996" y="3509963"/>
            <a:chExt cx="3908154" cy="0"/>
          </a:xfrm>
        </p:grpSpPr>
        <p:cxnSp>
          <p:nvCxnSpPr>
            <p:cNvPr id="12" name="Straight Connector 11">
              <a:extLst>
                <a:ext uri="{FF2B5EF4-FFF2-40B4-BE49-F238E27FC236}">
                  <a16:creationId xmlns:a16="http://schemas.microsoft.com/office/drawing/2014/main" id="{74C5A07C-9A31-4939-9C8A-138A5C921ED5}"/>
                </a:ext>
              </a:extLst>
            </p:cNvPr>
            <p:cNvCxnSpPr>
              <a:cxnSpLocks/>
            </p:cNvCxnSpPr>
            <p:nvPr/>
          </p:nvCxnSpPr>
          <p:spPr>
            <a:xfrm rot="16200000">
              <a:off x="3755981" y="1833794"/>
              <a:ext cx="0" cy="3352338"/>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B5341E0-94FC-4149-B0A4-7C52A4C4B6F0}"/>
                </a:ext>
              </a:extLst>
            </p:cNvPr>
            <p:cNvCxnSpPr>
              <a:cxnSpLocks/>
            </p:cNvCxnSpPr>
            <p:nvPr/>
          </p:nvCxnSpPr>
          <p:spPr>
            <a:xfrm rot="16200000">
              <a:off x="2426648" y="2607311"/>
              <a:ext cx="0" cy="1805304"/>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14" name="Arrow: Chevron 8"/>
          <p:cNvSpPr/>
          <p:nvPr/>
        </p:nvSpPr>
        <p:spPr>
          <a:xfrm>
            <a:off x="204192" y="4534775"/>
            <a:ext cx="2639616" cy="432048"/>
          </a:xfrm>
          <a:prstGeom prst="chevron">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1400" dirty="0">
                <a:solidFill>
                  <a:schemeClr val="tx1"/>
                </a:solidFill>
              </a:rPr>
              <a:t>PRESENTED BY: </a:t>
            </a:r>
          </a:p>
        </p:txBody>
      </p:sp>
      <p:sp>
        <p:nvSpPr>
          <p:cNvPr id="4" name="Rectangle 3"/>
          <p:cNvSpPr/>
          <p:nvPr/>
        </p:nvSpPr>
        <p:spPr>
          <a:xfrm>
            <a:off x="204192" y="4976635"/>
            <a:ext cx="5918867" cy="1669496"/>
          </a:xfrm>
          <a:prstGeom prst="rect">
            <a:avLst/>
          </a:prstGeom>
        </p:spPr>
        <p:txBody>
          <a:bodyPr wrap="square">
            <a:spAutoFit/>
          </a:bodyPr>
          <a:lstStyle/>
          <a:p>
            <a:pPr>
              <a:lnSpc>
                <a:spcPct val="150000"/>
              </a:lnSpc>
            </a:pPr>
            <a:r>
              <a:rPr lang="en-IN" sz="1400" b="1" dirty="0">
                <a:latin typeface="Times New Roman" panose="02020603050405020304" pitchFamily="18" charset="0"/>
                <a:cs typeface="Times New Roman" panose="02020603050405020304" pitchFamily="18" charset="0"/>
              </a:rPr>
              <a:t>S.VENKATA NITHYA SREE  – (218H1A5449)</a:t>
            </a:r>
          </a:p>
          <a:p>
            <a:pPr>
              <a:lnSpc>
                <a:spcPct val="150000"/>
              </a:lnSpc>
            </a:pPr>
            <a:r>
              <a:rPr lang="en-IN" sz="1400" b="1" dirty="0">
                <a:latin typeface="Times New Roman" panose="02020603050405020304" pitchFamily="18" charset="0"/>
                <a:cs typeface="Times New Roman" panose="02020603050405020304" pitchFamily="18" charset="0"/>
              </a:rPr>
              <a:t>L.DIVYA                                    -(218H1A5431)</a:t>
            </a:r>
          </a:p>
          <a:p>
            <a:pPr>
              <a:lnSpc>
                <a:spcPct val="150000"/>
              </a:lnSpc>
            </a:pPr>
            <a:r>
              <a:rPr lang="en-IN" sz="1400" b="1" dirty="0">
                <a:latin typeface="Times New Roman" panose="02020603050405020304" pitchFamily="18" charset="0"/>
                <a:cs typeface="Times New Roman" panose="02020603050405020304" pitchFamily="18" charset="0"/>
              </a:rPr>
              <a:t>M.VENKATA  SAI  REDDY  - (218H1A5436)</a:t>
            </a:r>
          </a:p>
          <a:p>
            <a:pPr>
              <a:lnSpc>
                <a:spcPct val="150000"/>
              </a:lnSpc>
            </a:pPr>
            <a:r>
              <a:rPr lang="en-IN" sz="1400" b="1" dirty="0">
                <a:latin typeface="Times New Roman" panose="02020603050405020304" pitchFamily="18" charset="0"/>
                <a:cs typeface="Times New Roman" panose="02020603050405020304" pitchFamily="18" charset="0"/>
              </a:rPr>
              <a:t>M.GOWTHAM KUMAR       - (218H1A5437</a:t>
            </a:r>
            <a:r>
              <a:rPr lang="en-IN" sz="1400" dirty="0">
                <a:latin typeface="Times New Roman" panose="02020603050405020304" pitchFamily="18" charset="0"/>
                <a:cs typeface="Times New Roman" panose="02020603050405020304" pitchFamily="18" charset="0"/>
              </a:rPr>
              <a:t>)</a:t>
            </a:r>
          </a:p>
          <a:p>
            <a:pPr>
              <a:lnSpc>
                <a:spcPct val="150000"/>
              </a:lnSpc>
            </a:pPr>
            <a:r>
              <a:rPr lang="en-IN" sz="1400" b="1" dirty="0">
                <a:latin typeface="Times New Roman" panose="02020603050405020304" pitchFamily="18" charset="0"/>
                <a:cs typeface="Times New Roman" panose="02020603050405020304" pitchFamily="18" charset="0"/>
              </a:rPr>
              <a:t>E.KULDEEP                            -(218H1A5435)</a:t>
            </a:r>
          </a:p>
        </p:txBody>
      </p:sp>
      <p:sp>
        <p:nvSpPr>
          <p:cNvPr id="15" name="Arrow: Chevron 13"/>
          <p:cNvSpPr/>
          <p:nvPr/>
        </p:nvSpPr>
        <p:spPr>
          <a:xfrm flipH="1">
            <a:off x="9989065" y="4534775"/>
            <a:ext cx="2088570" cy="432048"/>
          </a:xfrm>
          <a:prstGeom prst="chevron">
            <a:avLst/>
          </a:prstGeom>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1400" dirty="0">
                <a:solidFill>
                  <a:schemeClr val="tx1"/>
                </a:solidFill>
                <a:latin typeface="Times New Roman" panose="02020603050405020304" pitchFamily="18" charset="0"/>
                <a:cs typeface="Times New Roman" panose="02020603050405020304" pitchFamily="18" charset="0"/>
              </a:rPr>
              <a:t>GUIDED BY : </a:t>
            </a:r>
          </a:p>
        </p:txBody>
      </p:sp>
      <p:sp>
        <p:nvSpPr>
          <p:cNvPr id="16" name="TextBox 14"/>
          <p:cNvSpPr txBox="1"/>
          <p:nvPr/>
        </p:nvSpPr>
        <p:spPr>
          <a:xfrm>
            <a:off x="10183817" y="4976635"/>
            <a:ext cx="208857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err="1">
                <a:latin typeface="Times New Roman" panose="02020603050405020304" pitchFamily="18" charset="0"/>
                <a:cs typeface="Times New Roman" panose="02020603050405020304" pitchFamily="18" charset="0"/>
              </a:rPr>
              <a:t>Mrs.P</a:t>
            </a:r>
            <a:r>
              <a:rPr lang="en-IN" sz="1600" b="1" dirty="0">
                <a:latin typeface="Times New Roman" panose="02020603050405020304" pitchFamily="18" charset="0"/>
                <a:cs typeface="Times New Roman" panose="02020603050405020304" pitchFamily="18" charset="0"/>
              </a:rPr>
              <a:t>. NAGENDRA</a:t>
            </a:r>
          </a:p>
          <a:p>
            <a:pPr algn="ctr"/>
            <a:r>
              <a:rPr lang="en-IN" sz="1600" b="1" dirty="0" err="1">
                <a:latin typeface="Times New Roman" panose="02020603050405020304" pitchFamily="18" charset="0"/>
                <a:cs typeface="Times New Roman" panose="02020603050405020304" pitchFamily="18" charset="0"/>
              </a:rPr>
              <a:t>M.Tech</a:t>
            </a:r>
            <a:r>
              <a:rPr lang="en-IN" sz="1600" b="1" dirty="0">
                <a:latin typeface="Times New Roman" panose="02020603050405020304" pitchFamily="18" charset="0"/>
                <a:cs typeface="Times New Roman" panose="02020603050405020304" pitchFamily="18" charset="0"/>
              </a:rPr>
              <a:t> </a:t>
            </a:r>
          </a:p>
        </p:txBody>
      </p:sp>
      <p:pic>
        <p:nvPicPr>
          <p:cNvPr id="3" name="Picture 2" descr="mvr college of engineering and technology : sis">
            <a:extLst>
              <a:ext uri="{FF2B5EF4-FFF2-40B4-BE49-F238E27FC236}">
                <a16:creationId xmlns:a16="http://schemas.microsoft.com/office/drawing/2014/main" id="{5B544E8F-8881-78AB-5785-E71182FD94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02522" y="241821"/>
            <a:ext cx="6812783" cy="1312880"/>
          </a:xfrm>
          <a:prstGeom prst="rect">
            <a:avLst/>
          </a:prstGeom>
          <a:noFill/>
          <a:ln>
            <a:noFill/>
          </a:ln>
        </p:spPr>
      </p:pic>
      <p:sp>
        <p:nvSpPr>
          <p:cNvPr id="6" name="Rectangle 5">
            <a:extLst>
              <a:ext uri="{FF2B5EF4-FFF2-40B4-BE49-F238E27FC236}">
                <a16:creationId xmlns:a16="http://schemas.microsoft.com/office/drawing/2014/main" id="{3A6D2D36-4069-B4A7-1F9C-6FF35DC4F8DC}"/>
              </a:ext>
            </a:extLst>
          </p:cNvPr>
          <p:cNvSpPr/>
          <p:nvPr/>
        </p:nvSpPr>
        <p:spPr>
          <a:xfrm>
            <a:off x="655320" y="1798320"/>
            <a:ext cx="10675078" cy="86077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DEPARTMENT OF ARTIFICIAL INTELLIGENCE AND DATA SCIENCE</a:t>
            </a:r>
            <a:endParaRPr lang="en-IN" sz="2400" b="1" dirty="0"/>
          </a:p>
        </p:txBody>
      </p:sp>
    </p:spTree>
    <p:extLst>
      <p:ext uri="{BB962C8B-B14F-4D97-AF65-F5344CB8AC3E}">
        <p14:creationId xmlns:p14="http://schemas.microsoft.com/office/powerpoint/2010/main" val="1632479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454E-E706-9E44-D212-70040A7F5E71}"/>
              </a:ext>
            </a:extLst>
          </p:cNvPr>
          <p:cNvSpPr>
            <a:spLocks noGrp="1"/>
          </p:cNvSpPr>
          <p:nvPr>
            <p:ph type="title"/>
          </p:nvPr>
        </p:nvSpPr>
        <p:spPr>
          <a:xfrm>
            <a:off x="831850" y="278372"/>
            <a:ext cx="10515600" cy="656125"/>
          </a:xfrm>
        </p:spPr>
        <p:txBody>
          <a:bodyPr/>
          <a:lstStyle/>
          <a:p>
            <a:pPr algn="ctr"/>
            <a:r>
              <a:rPr lang="en-IN" sz="2800" dirty="0">
                <a:solidFill>
                  <a:schemeClr val="accent1"/>
                </a:solidFill>
                <a:latin typeface="Arial" panose="020B0604020202020204" pitchFamily="34" charset="0"/>
                <a:cs typeface="Arial" panose="020B0604020202020204" pitchFamily="34" charset="0"/>
              </a:rPr>
              <a:t>Algorithm</a:t>
            </a:r>
            <a:endParaRPr lang="en-IN" sz="2800" dirty="0">
              <a:solidFill>
                <a:schemeClr val="accent1"/>
              </a:solidFill>
            </a:endParaRPr>
          </a:p>
        </p:txBody>
      </p:sp>
      <p:sp>
        <p:nvSpPr>
          <p:cNvPr id="3" name="Text Placeholder 2">
            <a:extLst>
              <a:ext uri="{FF2B5EF4-FFF2-40B4-BE49-F238E27FC236}">
                <a16:creationId xmlns:a16="http://schemas.microsoft.com/office/drawing/2014/main" id="{3200AC05-772E-C4AC-1167-F76ADA8CF1E7}"/>
              </a:ext>
            </a:extLst>
          </p:cNvPr>
          <p:cNvSpPr>
            <a:spLocks noGrp="1"/>
          </p:cNvSpPr>
          <p:nvPr>
            <p:ph type="body" idx="1"/>
          </p:nvPr>
        </p:nvSpPr>
        <p:spPr>
          <a:xfrm>
            <a:off x="831850" y="1396721"/>
            <a:ext cx="10515600" cy="4692929"/>
          </a:xfrm>
        </p:spPr>
        <p:txBody>
          <a:bodyPr/>
          <a:lstStyle/>
          <a:p>
            <a:pPr marL="342900" indent="-342900" algn="just">
              <a:buFont typeface="Wingdings" panose="05000000000000000000" pitchFamily="2" charset="2"/>
              <a:buChar char="Ø"/>
            </a:pPr>
            <a:r>
              <a:rPr lang="en-US" dirty="0">
                <a:solidFill>
                  <a:schemeClr val="tx1"/>
                </a:solidFill>
              </a:rPr>
              <a:t>The steps involved in feature selection using Genetic Algorithm can be summarized as below</a:t>
            </a:r>
            <a:endParaRPr lang="en-IN" dirty="0">
              <a:solidFill>
                <a:schemeClr val="tx1"/>
              </a:solidFill>
              <a:latin typeface="Arial" panose="020B0604020202020204" pitchFamily="34" charset="0"/>
              <a:cs typeface="Arial" panose="020B0604020202020204" pitchFamily="34" charset="0"/>
            </a:endParaRPr>
          </a:p>
          <a:p>
            <a:endParaRPr lang="en-IN" dirty="0"/>
          </a:p>
        </p:txBody>
      </p:sp>
      <p:pic>
        <p:nvPicPr>
          <p:cNvPr id="4" name="Content Placeholder 3">
            <a:extLst>
              <a:ext uri="{FF2B5EF4-FFF2-40B4-BE49-F238E27FC236}">
                <a16:creationId xmlns:a16="http://schemas.microsoft.com/office/drawing/2014/main" id="{6BB8C6D0-947D-9116-3648-86FD94DFD74F}"/>
              </a:ext>
            </a:extLst>
          </p:cNvPr>
          <p:cNvPicPr>
            <a:picLocks noChangeAspect="1"/>
          </p:cNvPicPr>
          <p:nvPr/>
        </p:nvPicPr>
        <p:blipFill>
          <a:blip r:embed="rId2" cstate="print"/>
          <a:stretch>
            <a:fillRect/>
          </a:stretch>
        </p:blipFill>
        <p:spPr>
          <a:xfrm>
            <a:off x="3723211" y="2346680"/>
            <a:ext cx="5149483" cy="3787432"/>
          </a:xfrm>
          <a:prstGeom prst="rect">
            <a:avLst/>
          </a:prstGeom>
        </p:spPr>
      </p:pic>
    </p:spTree>
    <p:extLst>
      <p:ext uri="{BB962C8B-B14F-4D97-AF65-F5344CB8AC3E}">
        <p14:creationId xmlns:p14="http://schemas.microsoft.com/office/powerpoint/2010/main" val="245580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6200-178D-908C-238E-59DE3E12B00C}"/>
              </a:ext>
            </a:extLst>
          </p:cNvPr>
          <p:cNvSpPr>
            <a:spLocks noGrp="1"/>
          </p:cNvSpPr>
          <p:nvPr>
            <p:ph type="title"/>
          </p:nvPr>
        </p:nvSpPr>
        <p:spPr>
          <a:xfrm>
            <a:off x="831850" y="301452"/>
            <a:ext cx="10515600" cy="683286"/>
          </a:xfrm>
        </p:spPr>
        <p:txBody>
          <a:bodyPr/>
          <a:lstStyle/>
          <a:p>
            <a:pPr algn="ctr"/>
            <a:r>
              <a:rPr lang="en-US" sz="2800" dirty="0">
                <a:solidFill>
                  <a:schemeClr val="accent1"/>
                </a:solidFill>
              </a:rPr>
              <a:t>Modules</a:t>
            </a:r>
            <a:endParaRPr lang="en-IN" sz="2800" dirty="0">
              <a:solidFill>
                <a:schemeClr val="accent1"/>
              </a:solidFill>
            </a:endParaRPr>
          </a:p>
        </p:txBody>
      </p:sp>
      <p:sp>
        <p:nvSpPr>
          <p:cNvPr id="3" name="Text Placeholder 2">
            <a:extLst>
              <a:ext uri="{FF2B5EF4-FFF2-40B4-BE49-F238E27FC236}">
                <a16:creationId xmlns:a16="http://schemas.microsoft.com/office/drawing/2014/main" id="{1BC1A728-B170-9F32-FFEC-D03609280BB7}"/>
              </a:ext>
            </a:extLst>
          </p:cNvPr>
          <p:cNvSpPr>
            <a:spLocks noGrp="1"/>
          </p:cNvSpPr>
          <p:nvPr>
            <p:ph type="body" idx="1"/>
          </p:nvPr>
        </p:nvSpPr>
        <p:spPr>
          <a:xfrm>
            <a:off x="831850" y="1517301"/>
            <a:ext cx="10515600" cy="4572349"/>
          </a:xfrm>
        </p:spPr>
        <p:txBody>
          <a:bodyPr>
            <a:normAutofit/>
          </a:bodyPr>
          <a:lstStyle/>
          <a:p>
            <a:pPr>
              <a:lnSpc>
                <a:spcPct val="120000"/>
              </a:lnSpc>
            </a:pPr>
            <a:r>
              <a:rPr lang="en-US" sz="2800" b="1" i="1" dirty="0">
                <a:solidFill>
                  <a:schemeClr val="accent3"/>
                </a:solidFill>
              </a:rPr>
              <a:t>#1.</a:t>
            </a:r>
            <a:r>
              <a:rPr lang="en-IN" sz="2800" b="1" dirty="0">
                <a:solidFill>
                  <a:schemeClr val="bg1"/>
                </a:solidFill>
                <a:latin typeface="Arial" panose="020B0604020202020204" pitchFamily="34" charset="0"/>
                <a:cs typeface="Arial" panose="020B0604020202020204" pitchFamily="34" charset="0"/>
              </a:rPr>
              <a:t> </a:t>
            </a:r>
            <a:r>
              <a:rPr lang="en-IN" sz="2800" dirty="0">
                <a:solidFill>
                  <a:schemeClr val="tx1"/>
                </a:solidFill>
                <a:latin typeface="Arial" panose="020B0604020202020204" pitchFamily="34" charset="0"/>
                <a:cs typeface="Arial" panose="020B0604020202020204" pitchFamily="34" charset="0"/>
              </a:rPr>
              <a:t>Upload Android dataset</a:t>
            </a:r>
            <a:endParaRPr lang="en-IN" sz="2800" dirty="0"/>
          </a:p>
          <a:p>
            <a:pPr>
              <a:lnSpc>
                <a:spcPct val="120000"/>
              </a:lnSpc>
            </a:pPr>
            <a:r>
              <a:rPr lang="en-US" sz="2800" b="1" i="1" dirty="0">
                <a:solidFill>
                  <a:schemeClr val="accent3"/>
                </a:solidFill>
              </a:rPr>
              <a:t>#2</a:t>
            </a:r>
            <a:r>
              <a:rPr lang="en-US" sz="2800" i="1" dirty="0">
                <a:solidFill>
                  <a:schemeClr val="accent3"/>
                </a:solidFill>
              </a:rPr>
              <a:t>.</a:t>
            </a:r>
            <a:r>
              <a:rPr lang="en-IN" sz="2800" dirty="0">
                <a:solidFill>
                  <a:schemeClr val="bg1"/>
                </a:solidFill>
                <a:latin typeface="Arial" panose="020B0604020202020204" pitchFamily="34" charset="0"/>
                <a:cs typeface="Arial" panose="020B0604020202020204" pitchFamily="34" charset="0"/>
              </a:rPr>
              <a:t> </a:t>
            </a:r>
            <a:r>
              <a:rPr lang="en-IN" sz="2800" dirty="0">
                <a:solidFill>
                  <a:schemeClr val="tx1"/>
                </a:solidFill>
                <a:latin typeface="Arial" panose="020B0604020202020204" pitchFamily="34" charset="0"/>
                <a:cs typeface="Arial" panose="020B0604020202020204" pitchFamily="34" charset="0"/>
              </a:rPr>
              <a:t>Generate Train &amp; test model</a:t>
            </a:r>
            <a:endParaRPr lang="en-IN" sz="2800" dirty="0">
              <a:solidFill>
                <a:schemeClr val="tx1"/>
              </a:solidFill>
            </a:endParaRPr>
          </a:p>
          <a:p>
            <a:pPr>
              <a:lnSpc>
                <a:spcPct val="120000"/>
              </a:lnSpc>
            </a:pPr>
            <a:r>
              <a:rPr lang="en-US" sz="2800" b="1" i="1" dirty="0">
                <a:solidFill>
                  <a:schemeClr val="accent3"/>
                </a:solidFill>
              </a:rPr>
              <a:t>#3.</a:t>
            </a:r>
            <a:r>
              <a:rPr lang="en-IN" sz="2800" b="1" dirty="0">
                <a:solidFill>
                  <a:schemeClr val="bg1"/>
                </a:solidFill>
                <a:latin typeface="Arial" panose="020B0604020202020204" pitchFamily="34" charset="0"/>
                <a:cs typeface="Arial" panose="020B0604020202020204" pitchFamily="34" charset="0"/>
              </a:rPr>
              <a:t> </a:t>
            </a:r>
            <a:r>
              <a:rPr lang="en-IN" sz="2800" dirty="0">
                <a:solidFill>
                  <a:schemeClr val="tx1"/>
                </a:solidFill>
                <a:latin typeface="Arial" panose="020B0604020202020204" pitchFamily="34" charset="0"/>
                <a:cs typeface="Arial" panose="020B0604020202020204" pitchFamily="34" charset="0"/>
              </a:rPr>
              <a:t>Pre-processing</a:t>
            </a:r>
            <a:endParaRPr lang="en-IN" sz="2800" dirty="0">
              <a:solidFill>
                <a:schemeClr val="tx1"/>
              </a:solidFill>
            </a:endParaRPr>
          </a:p>
          <a:p>
            <a:pPr>
              <a:lnSpc>
                <a:spcPct val="120000"/>
              </a:lnSpc>
            </a:pPr>
            <a:r>
              <a:rPr lang="en-US" sz="2800" b="1" i="1" dirty="0">
                <a:solidFill>
                  <a:schemeClr val="accent3"/>
                </a:solidFill>
              </a:rPr>
              <a:t>#4.</a:t>
            </a:r>
            <a:r>
              <a:rPr lang="en-IN" sz="2800" b="1" dirty="0">
                <a:solidFill>
                  <a:schemeClr val="bg1"/>
                </a:solidFill>
                <a:latin typeface="Arial" panose="020B0604020202020204" pitchFamily="34" charset="0"/>
                <a:cs typeface="Arial" panose="020B0604020202020204" pitchFamily="34" charset="0"/>
              </a:rPr>
              <a:t> </a:t>
            </a:r>
            <a:r>
              <a:rPr lang="en-IN" sz="2800" dirty="0">
                <a:solidFill>
                  <a:schemeClr val="tx1"/>
                </a:solidFill>
                <a:latin typeface="Arial" panose="020B0604020202020204" pitchFamily="34" charset="0"/>
                <a:cs typeface="Arial" panose="020B0604020202020204" pitchFamily="34" charset="0"/>
              </a:rPr>
              <a:t>Run SVM &amp; Neural network algorithm</a:t>
            </a:r>
            <a:endParaRPr lang="en-IN" sz="2800" dirty="0">
              <a:solidFill>
                <a:schemeClr val="tx1"/>
              </a:solidFill>
            </a:endParaRPr>
          </a:p>
          <a:p>
            <a:pPr>
              <a:lnSpc>
                <a:spcPct val="120000"/>
              </a:lnSpc>
            </a:pPr>
            <a:r>
              <a:rPr lang="en-US" sz="2800" b="1" i="1" dirty="0">
                <a:solidFill>
                  <a:schemeClr val="accent3"/>
                </a:solidFill>
              </a:rPr>
              <a:t>#5.</a:t>
            </a:r>
            <a:r>
              <a:rPr lang="en-IN" sz="2800" dirty="0">
                <a:solidFill>
                  <a:schemeClr val="tx1"/>
                </a:solidFill>
                <a:latin typeface="Arial" panose="020B0604020202020204" pitchFamily="34" charset="0"/>
                <a:cs typeface="Arial" panose="020B0604020202020204" pitchFamily="34" charset="0"/>
              </a:rPr>
              <a:t>Display Accuracy Graph</a:t>
            </a:r>
          </a:p>
          <a:p>
            <a:pPr>
              <a:lnSpc>
                <a:spcPct val="120000"/>
              </a:lnSpc>
            </a:pPr>
            <a:endParaRPr lang="id-ID" sz="2800" b="1" i="1" dirty="0">
              <a:solidFill>
                <a:schemeClr val="accent3"/>
              </a:solidFill>
            </a:endParaRPr>
          </a:p>
        </p:txBody>
      </p:sp>
    </p:spTree>
    <p:extLst>
      <p:ext uri="{BB962C8B-B14F-4D97-AF65-F5344CB8AC3E}">
        <p14:creationId xmlns:p14="http://schemas.microsoft.com/office/powerpoint/2010/main" val="2943342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58E82F8-1DE1-4B54-898D-DFF287959D70}"/>
              </a:ext>
            </a:extLst>
          </p:cNvPr>
          <p:cNvSpPr txBox="1">
            <a:spLocks/>
          </p:cNvSpPr>
          <p:nvPr/>
        </p:nvSpPr>
        <p:spPr>
          <a:xfrm>
            <a:off x="442913" y="2093195"/>
            <a:ext cx="3961939" cy="988636"/>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3600" b="1" kern="1200">
                <a:solidFill>
                  <a:schemeClr val="tx1">
                    <a:lumMod val="75000"/>
                    <a:lumOff val="25000"/>
                  </a:schemeClr>
                </a:solidFill>
                <a:latin typeface="+mj-lt"/>
                <a:ea typeface="+mj-ea"/>
                <a:cs typeface="+mj-cs"/>
              </a:defRPr>
            </a:lvl1pPr>
          </a:lstStyle>
          <a:p>
            <a:r>
              <a:rPr lang="en-US" sz="3200" dirty="0">
                <a:solidFill>
                  <a:schemeClr val="accent4"/>
                </a:solidFill>
              </a:rPr>
              <a:t>SCREENSHOTS</a:t>
            </a:r>
          </a:p>
        </p:txBody>
      </p:sp>
      <p:cxnSp>
        <p:nvCxnSpPr>
          <p:cNvPr id="23" name="Straight Connector 22">
            <a:extLst>
              <a:ext uri="{FF2B5EF4-FFF2-40B4-BE49-F238E27FC236}">
                <a16:creationId xmlns:a16="http://schemas.microsoft.com/office/drawing/2014/main" id="{729B3952-F149-4605-AEBA-5B7E40088FBA}"/>
              </a:ext>
            </a:extLst>
          </p:cNvPr>
          <p:cNvCxnSpPr>
            <a:cxnSpLocks/>
          </p:cNvCxnSpPr>
          <p:nvPr/>
        </p:nvCxnSpPr>
        <p:spPr>
          <a:xfrm>
            <a:off x="442913" y="2642725"/>
            <a:ext cx="3893113" cy="0"/>
          </a:xfrm>
          <a:prstGeom prst="line">
            <a:avLst/>
          </a:prstGeom>
          <a:ln cap="rnd">
            <a:solidFill>
              <a:schemeClr val="bg1">
                <a:alpha val="55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9558D1-F3A4-48A4-B0BD-DE83A4A4292C}"/>
              </a:ext>
            </a:extLst>
          </p:cNvPr>
          <p:cNvCxnSpPr>
            <a:cxnSpLocks/>
          </p:cNvCxnSpPr>
          <p:nvPr/>
        </p:nvCxnSpPr>
        <p:spPr>
          <a:xfrm rot="16200000">
            <a:off x="3974575" y="2281272"/>
            <a:ext cx="0" cy="722903"/>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pic>
        <p:nvPicPr>
          <p:cNvPr id="20" name="Content Placeholder 4"/>
          <p:cNvPicPr>
            <a:picLocks noGrp="1"/>
          </p:cNvPicPr>
          <p:nvPr>
            <p:ph idx="1"/>
          </p:nvPr>
        </p:nvPicPr>
        <p:blipFill>
          <a:blip r:embed="rId2" cstate="print"/>
          <a:srcRect b="6624"/>
          <a:stretch/>
        </p:blipFill>
        <p:spPr>
          <a:xfrm>
            <a:off x="5006659" y="2093195"/>
            <a:ext cx="6903701" cy="3624317"/>
          </a:xfrm>
          <a:prstGeom prst="rect">
            <a:avLst/>
          </a:prstGeom>
        </p:spPr>
      </p:pic>
      <p:sp>
        <p:nvSpPr>
          <p:cNvPr id="2" name="Rectangle 1"/>
          <p:cNvSpPr/>
          <p:nvPr/>
        </p:nvSpPr>
        <p:spPr>
          <a:xfrm>
            <a:off x="314679" y="2947881"/>
            <a:ext cx="4973621" cy="923330"/>
          </a:xfrm>
          <a:prstGeom prst="rect">
            <a:avLst/>
          </a:prstGeom>
        </p:spPr>
        <p:txBody>
          <a:bodyPr wrap="square">
            <a:spAutoFit/>
          </a:bodyPr>
          <a:lstStyle/>
          <a:p>
            <a:pPr marL="285750" indent="-285750">
              <a:buFont typeface="Wingdings" panose="05000000000000000000" pitchFamily="2" charset="2"/>
              <a:buChar char="v"/>
            </a:pPr>
            <a:r>
              <a:rPr lang="en-US" dirty="0"/>
              <a:t>In above screen click on  Upload Android Malware Dataset‘ button and upload dataset.</a:t>
            </a:r>
          </a:p>
        </p:txBody>
      </p:sp>
    </p:spTree>
    <p:extLst>
      <p:ext uri="{BB962C8B-B14F-4D97-AF65-F5344CB8AC3E}">
        <p14:creationId xmlns:p14="http://schemas.microsoft.com/office/powerpoint/2010/main" val="3620603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8" name="Right Triangle 27">
            <a:extLst>
              <a:ext uri="{FF2B5EF4-FFF2-40B4-BE49-F238E27FC236}">
                <a16:creationId xmlns:a16="http://schemas.microsoft.com/office/drawing/2014/main" id="{A73D2324-AF92-4C79-ACA4-F6D174647C66}"/>
              </a:ext>
            </a:extLst>
          </p:cNvPr>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558E82F8-1DE1-4B54-898D-DFF287959D70}"/>
              </a:ext>
            </a:extLst>
          </p:cNvPr>
          <p:cNvSpPr txBox="1">
            <a:spLocks/>
          </p:cNvSpPr>
          <p:nvPr/>
        </p:nvSpPr>
        <p:spPr>
          <a:xfrm>
            <a:off x="442913" y="2093195"/>
            <a:ext cx="3961939" cy="988636"/>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3600" b="1" kern="1200">
                <a:solidFill>
                  <a:schemeClr val="tx1">
                    <a:lumMod val="75000"/>
                    <a:lumOff val="25000"/>
                  </a:schemeClr>
                </a:solidFill>
                <a:latin typeface="+mj-lt"/>
                <a:ea typeface="+mj-ea"/>
                <a:cs typeface="+mj-cs"/>
              </a:defRPr>
            </a:lvl1pPr>
          </a:lstStyle>
          <a:p>
            <a:r>
              <a:rPr lang="en-US" sz="3200" dirty="0">
                <a:solidFill>
                  <a:schemeClr val="accent4"/>
                </a:solidFill>
              </a:rPr>
              <a:t>SCREENSHOTS</a:t>
            </a:r>
          </a:p>
        </p:txBody>
      </p:sp>
      <p:cxnSp>
        <p:nvCxnSpPr>
          <p:cNvPr id="23" name="Straight Connector 22">
            <a:extLst>
              <a:ext uri="{FF2B5EF4-FFF2-40B4-BE49-F238E27FC236}">
                <a16:creationId xmlns:a16="http://schemas.microsoft.com/office/drawing/2014/main" id="{729B3952-F149-4605-AEBA-5B7E40088FBA}"/>
              </a:ext>
            </a:extLst>
          </p:cNvPr>
          <p:cNvCxnSpPr>
            <a:cxnSpLocks/>
          </p:cNvCxnSpPr>
          <p:nvPr/>
        </p:nvCxnSpPr>
        <p:spPr>
          <a:xfrm>
            <a:off x="442913" y="2642725"/>
            <a:ext cx="3893113" cy="0"/>
          </a:xfrm>
          <a:prstGeom prst="line">
            <a:avLst/>
          </a:prstGeom>
          <a:ln cap="rnd">
            <a:solidFill>
              <a:schemeClr val="bg1">
                <a:alpha val="55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9558D1-F3A4-48A4-B0BD-DE83A4A4292C}"/>
              </a:ext>
            </a:extLst>
          </p:cNvPr>
          <p:cNvCxnSpPr>
            <a:cxnSpLocks/>
          </p:cNvCxnSpPr>
          <p:nvPr/>
        </p:nvCxnSpPr>
        <p:spPr>
          <a:xfrm rot="16200000">
            <a:off x="3974575" y="2281272"/>
            <a:ext cx="0" cy="722903"/>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pic>
        <p:nvPicPr>
          <p:cNvPr id="9" name="Picture 8"/>
          <p:cNvPicPr/>
          <p:nvPr/>
        </p:nvPicPr>
        <p:blipFill>
          <a:blip r:embed="rId2" cstate="print"/>
          <a:srcRect b="6517"/>
          <a:stretch/>
        </p:blipFill>
        <p:spPr>
          <a:xfrm>
            <a:off x="4847766" y="1524001"/>
            <a:ext cx="7183813" cy="4304044"/>
          </a:xfrm>
          <a:prstGeom prst="rect">
            <a:avLst/>
          </a:prstGeom>
        </p:spPr>
      </p:pic>
      <p:sp>
        <p:nvSpPr>
          <p:cNvPr id="3" name="Content Placeholder 2"/>
          <p:cNvSpPr>
            <a:spLocks noGrp="1"/>
          </p:cNvSpPr>
          <p:nvPr>
            <p:ph idx="1"/>
          </p:nvPr>
        </p:nvSpPr>
        <p:spPr>
          <a:xfrm>
            <a:off x="442913" y="2903621"/>
            <a:ext cx="4273466" cy="2133600"/>
          </a:xfrm>
        </p:spPr>
        <p:txBody>
          <a:bodyPr>
            <a:normAutofit/>
          </a:bodyPr>
          <a:lstStyle/>
          <a:p>
            <a:pPr>
              <a:buFont typeface="Wingdings" panose="05000000000000000000" pitchFamily="2" charset="2"/>
              <a:buChar char="v"/>
            </a:pPr>
            <a:r>
              <a:rPr lang="en-IN" dirty="0">
                <a:solidFill>
                  <a:schemeClr val="tx1"/>
                </a:solidFill>
              </a:rPr>
              <a:t>I am uploading ‘AndroidDataset.csv’ file and after upload will get below screen</a:t>
            </a:r>
            <a:endParaRPr lang="en-US" dirty="0">
              <a:solidFill>
                <a:schemeClr val="tx1"/>
              </a:solidFill>
            </a:endParaRPr>
          </a:p>
        </p:txBody>
      </p:sp>
    </p:spTree>
    <p:extLst>
      <p:ext uri="{BB962C8B-B14F-4D97-AF65-F5344CB8AC3E}">
        <p14:creationId xmlns:p14="http://schemas.microsoft.com/office/powerpoint/2010/main" val="4293217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Right Triangle 27">
            <a:extLst>
              <a:ext uri="{FF2B5EF4-FFF2-40B4-BE49-F238E27FC236}">
                <a16:creationId xmlns:a16="http://schemas.microsoft.com/office/drawing/2014/main" id="{A73D2324-AF92-4C79-ACA4-F6D174647C66}"/>
              </a:ext>
            </a:extLst>
          </p:cNvPr>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558E82F8-1DE1-4B54-898D-DFF287959D70}"/>
              </a:ext>
            </a:extLst>
          </p:cNvPr>
          <p:cNvSpPr txBox="1">
            <a:spLocks/>
          </p:cNvSpPr>
          <p:nvPr/>
        </p:nvSpPr>
        <p:spPr>
          <a:xfrm>
            <a:off x="442913" y="2093195"/>
            <a:ext cx="3961939" cy="988636"/>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3600" b="1" kern="1200">
                <a:solidFill>
                  <a:schemeClr val="tx1">
                    <a:lumMod val="75000"/>
                    <a:lumOff val="25000"/>
                  </a:schemeClr>
                </a:solidFill>
                <a:latin typeface="+mj-lt"/>
                <a:ea typeface="+mj-ea"/>
                <a:cs typeface="+mj-cs"/>
              </a:defRPr>
            </a:lvl1pPr>
          </a:lstStyle>
          <a:p>
            <a:r>
              <a:rPr lang="en-US" sz="3200" dirty="0">
                <a:solidFill>
                  <a:schemeClr val="accent4"/>
                </a:solidFill>
              </a:rPr>
              <a:t>SCREENSHOTS</a:t>
            </a:r>
          </a:p>
        </p:txBody>
      </p:sp>
      <p:cxnSp>
        <p:nvCxnSpPr>
          <p:cNvPr id="23" name="Straight Connector 22">
            <a:extLst>
              <a:ext uri="{FF2B5EF4-FFF2-40B4-BE49-F238E27FC236}">
                <a16:creationId xmlns:a16="http://schemas.microsoft.com/office/drawing/2014/main" id="{729B3952-F149-4605-AEBA-5B7E40088FBA}"/>
              </a:ext>
            </a:extLst>
          </p:cNvPr>
          <p:cNvCxnSpPr>
            <a:cxnSpLocks/>
          </p:cNvCxnSpPr>
          <p:nvPr/>
        </p:nvCxnSpPr>
        <p:spPr>
          <a:xfrm>
            <a:off x="442913" y="2642725"/>
            <a:ext cx="3893113" cy="0"/>
          </a:xfrm>
          <a:prstGeom prst="line">
            <a:avLst/>
          </a:prstGeom>
          <a:ln cap="rnd">
            <a:solidFill>
              <a:schemeClr val="bg1">
                <a:alpha val="55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9558D1-F3A4-48A4-B0BD-DE83A4A4292C}"/>
              </a:ext>
            </a:extLst>
          </p:cNvPr>
          <p:cNvCxnSpPr>
            <a:cxnSpLocks/>
          </p:cNvCxnSpPr>
          <p:nvPr/>
        </p:nvCxnSpPr>
        <p:spPr>
          <a:xfrm rot="16200000">
            <a:off x="3974575" y="2281272"/>
            <a:ext cx="0" cy="722903"/>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42913" y="2903621"/>
            <a:ext cx="4273466" cy="2133600"/>
          </a:xfrm>
        </p:spPr>
        <p:txBody>
          <a:bodyPr>
            <a:normAutofit/>
          </a:bodyPr>
          <a:lstStyle/>
          <a:p>
            <a:pPr algn="just">
              <a:buFont typeface="Wingdings" panose="05000000000000000000" pitchFamily="2" charset="2"/>
              <a:buChar char="v"/>
            </a:pPr>
            <a:r>
              <a:rPr lang="en-US" dirty="0">
                <a:solidFill>
                  <a:schemeClr val="tx1"/>
                </a:solidFill>
              </a:rPr>
              <a:t>Now click on ‘Generate Train &amp; Test Model’ button to split dataset into train and test part. All machine learning algorithms will take 80% dataset for training and 20% dataset to test accuracy of trained model. After clicking that button will get train and test model</a:t>
            </a:r>
            <a:endParaRPr lang="en-IN" dirty="0">
              <a:solidFill>
                <a:schemeClr val="tx1"/>
              </a:solidFill>
            </a:endParaRPr>
          </a:p>
        </p:txBody>
      </p:sp>
      <p:pic>
        <p:nvPicPr>
          <p:cNvPr id="10" name="Picture 9"/>
          <p:cNvPicPr/>
          <p:nvPr/>
        </p:nvPicPr>
        <p:blipFill>
          <a:blip r:embed="rId2" cstate="print"/>
          <a:srcRect b="6191"/>
          <a:stretch/>
        </p:blipFill>
        <p:spPr>
          <a:xfrm>
            <a:off x="5287630" y="1860885"/>
            <a:ext cx="6534490" cy="3896820"/>
          </a:xfrm>
          <a:prstGeom prst="rect">
            <a:avLst/>
          </a:prstGeom>
        </p:spPr>
      </p:pic>
    </p:spTree>
    <p:extLst>
      <p:ext uri="{BB962C8B-B14F-4D97-AF65-F5344CB8AC3E}">
        <p14:creationId xmlns:p14="http://schemas.microsoft.com/office/powerpoint/2010/main" val="3332671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Right Triangle 27">
            <a:extLst>
              <a:ext uri="{FF2B5EF4-FFF2-40B4-BE49-F238E27FC236}">
                <a16:creationId xmlns:a16="http://schemas.microsoft.com/office/drawing/2014/main" id="{A73D2324-AF92-4C79-ACA4-F6D174647C66}"/>
              </a:ext>
            </a:extLst>
          </p:cNvPr>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558E82F8-1DE1-4B54-898D-DFF287959D70}"/>
              </a:ext>
            </a:extLst>
          </p:cNvPr>
          <p:cNvSpPr txBox="1">
            <a:spLocks/>
          </p:cNvSpPr>
          <p:nvPr/>
        </p:nvSpPr>
        <p:spPr>
          <a:xfrm>
            <a:off x="442913" y="2093195"/>
            <a:ext cx="3961939" cy="988636"/>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3600" b="1" kern="1200">
                <a:solidFill>
                  <a:schemeClr val="tx1">
                    <a:lumMod val="75000"/>
                    <a:lumOff val="25000"/>
                  </a:schemeClr>
                </a:solidFill>
                <a:latin typeface="+mj-lt"/>
                <a:ea typeface="+mj-ea"/>
                <a:cs typeface="+mj-cs"/>
              </a:defRPr>
            </a:lvl1pPr>
          </a:lstStyle>
          <a:p>
            <a:r>
              <a:rPr lang="en-US" sz="3200" dirty="0">
                <a:solidFill>
                  <a:schemeClr val="accent4"/>
                </a:solidFill>
              </a:rPr>
              <a:t>SCREENSHOTS</a:t>
            </a:r>
          </a:p>
        </p:txBody>
      </p:sp>
      <p:cxnSp>
        <p:nvCxnSpPr>
          <p:cNvPr id="23" name="Straight Connector 22">
            <a:extLst>
              <a:ext uri="{FF2B5EF4-FFF2-40B4-BE49-F238E27FC236}">
                <a16:creationId xmlns:a16="http://schemas.microsoft.com/office/drawing/2014/main" id="{729B3952-F149-4605-AEBA-5B7E40088FBA}"/>
              </a:ext>
            </a:extLst>
          </p:cNvPr>
          <p:cNvCxnSpPr>
            <a:cxnSpLocks/>
          </p:cNvCxnSpPr>
          <p:nvPr/>
        </p:nvCxnSpPr>
        <p:spPr>
          <a:xfrm>
            <a:off x="442913" y="2642725"/>
            <a:ext cx="3893113" cy="0"/>
          </a:xfrm>
          <a:prstGeom prst="line">
            <a:avLst/>
          </a:prstGeom>
          <a:ln cap="rnd">
            <a:solidFill>
              <a:schemeClr val="bg1">
                <a:alpha val="55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9558D1-F3A4-48A4-B0BD-DE83A4A4292C}"/>
              </a:ext>
            </a:extLst>
          </p:cNvPr>
          <p:cNvCxnSpPr>
            <a:cxnSpLocks/>
          </p:cNvCxnSpPr>
          <p:nvPr/>
        </p:nvCxnSpPr>
        <p:spPr>
          <a:xfrm rot="16200000">
            <a:off x="3974575" y="2281272"/>
            <a:ext cx="0" cy="722903"/>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42913" y="2903621"/>
            <a:ext cx="4273466" cy="2133600"/>
          </a:xfrm>
        </p:spPr>
        <p:txBody>
          <a:bodyPr>
            <a:normAutofit lnSpcReduction="10000"/>
          </a:bodyPr>
          <a:lstStyle/>
          <a:p>
            <a:pPr algn="just">
              <a:buFont typeface="Wingdings" panose="05000000000000000000" pitchFamily="2" charset="2"/>
              <a:buChar char="v"/>
            </a:pPr>
            <a:r>
              <a:rPr lang="en-US" dirty="0">
                <a:solidFill>
                  <a:schemeClr val="tx1"/>
                </a:solidFill>
              </a:rPr>
              <a:t>In above screen we can see there are total 3799 android app records are there and application using 3039 records for training and 760 records for testing. Now we have both train and test model and now click on ‘Run SVM Algorithm’ button to generate SVM model on train and test and get its accuracy</a:t>
            </a:r>
            <a:endParaRPr lang="en-IN" dirty="0">
              <a:solidFill>
                <a:schemeClr val="tx1"/>
              </a:solidFill>
            </a:endParaRPr>
          </a:p>
        </p:txBody>
      </p:sp>
      <p:pic>
        <p:nvPicPr>
          <p:cNvPr id="10" name="Picture 9"/>
          <p:cNvPicPr/>
          <p:nvPr/>
        </p:nvPicPr>
        <p:blipFill>
          <a:blip r:embed="rId2" cstate="print"/>
          <a:srcRect b="6292"/>
          <a:stretch/>
        </p:blipFill>
        <p:spPr>
          <a:xfrm>
            <a:off x="5135707" y="1714173"/>
            <a:ext cx="6777191" cy="4113871"/>
          </a:xfrm>
          <a:prstGeom prst="rect">
            <a:avLst/>
          </a:prstGeom>
        </p:spPr>
      </p:pic>
    </p:spTree>
    <p:extLst>
      <p:ext uri="{BB962C8B-B14F-4D97-AF65-F5344CB8AC3E}">
        <p14:creationId xmlns:p14="http://schemas.microsoft.com/office/powerpoint/2010/main" val="4091525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58E82F8-1DE1-4B54-898D-DFF287959D70}"/>
              </a:ext>
            </a:extLst>
          </p:cNvPr>
          <p:cNvSpPr txBox="1">
            <a:spLocks/>
          </p:cNvSpPr>
          <p:nvPr/>
        </p:nvSpPr>
        <p:spPr>
          <a:xfrm>
            <a:off x="442913" y="2093195"/>
            <a:ext cx="3961939" cy="988636"/>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3600" b="1" kern="1200">
                <a:solidFill>
                  <a:schemeClr val="tx1">
                    <a:lumMod val="75000"/>
                    <a:lumOff val="25000"/>
                  </a:schemeClr>
                </a:solidFill>
                <a:latin typeface="+mj-lt"/>
                <a:ea typeface="+mj-ea"/>
                <a:cs typeface="+mj-cs"/>
              </a:defRPr>
            </a:lvl1pPr>
          </a:lstStyle>
          <a:p>
            <a:r>
              <a:rPr lang="en-US" sz="3200" dirty="0">
                <a:solidFill>
                  <a:schemeClr val="accent4"/>
                </a:solidFill>
              </a:rPr>
              <a:t>SCREENSHOTS</a:t>
            </a:r>
          </a:p>
        </p:txBody>
      </p:sp>
      <p:cxnSp>
        <p:nvCxnSpPr>
          <p:cNvPr id="23" name="Straight Connector 22">
            <a:extLst>
              <a:ext uri="{FF2B5EF4-FFF2-40B4-BE49-F238E27FC236}">
                <a16:creationId xmlns:a16="http://schemas.microsoft.com/office/drawing/2014/main" id="{729B3952-F149-4605-AEBA-5B7E40088FBA}"/>
              </a:ext>
            </a:extLst>
          </p:cNvPr>
          <p:cNvCxnSpPr>
            <a:cxnSpLocks/>
          </p:cNvCxnSpPr>
          <p:nvPr/>
        </p:nvCxnSpPr>
        <p:spPr>
          <a:xfrm>
            <a:off x="442913" y="2642725"/>
            <a:ext cx="3893113" cy="0"/>
          </a:xfrm>
          <a:prstGeom prst="line">
            <a:avLst/>
          </a:prstGeom>
          <a:ln cap="rnd">
            <a:solidFill>
              <a:schemeClr val="bg1">
                <a:alpha val="55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9558D1-F3A4-48A4-B0BD-DE83A4A4292C}"/>
              </a:ext>
            </a:extLst>
          </p:cNvPr>
          <p:cNvCxnSpPr>
            <a:cxnSpLocks/>
          </p:cNvCxnSpPr>
          <p:nvPr/>
        </p:nvCxnSpPr>
        <p:spPr>
          <a:xfrm rot="16200000">
            <a:off x="3974575" y="2281272"/>
            <a:ext cx="0" cy="722903"/>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42913" y="2903621"/>
            <a:ext cx="4273466" cy="2133600"/>
          </a:xfrm>
        </p:spPr>
        <p:txBody>
          <a:bodyPr>
            <a:normAutofit/>
          </a:bodyPr>
          <a:lstStyle/>
          <a:p>
            <a:pPr algn="just">
              <a:buFont typeface="Wingdings" panose="05000000000000000000" pitchFamily="2" charset="2"/>
              <a:buChar char="v"/>
            </a:pPr>
            <a:r>
              <a:rPr lang="en-US" dirty="0">
                <a:solidFill>
                  <a:schemeClr val="tx1"/>
                </a:solidFill>
              </a:rPr>
              <a:t>In above screen we got 98% accuracy for SVM and now click on ‘Run SVM with Genetic Algorithm’ button to choose optimize features and then run SVM on optimize features to get accuracy</a:t>
            </a:r>
            <a:endParaRPr lang="en-IN" dirty="0">
              <a:solidFill>
                <a:schemeClr val="tx1"/>
              </a:solidFill>
            </a:endParaRPr>
          </a:p>
        </p:txBody>
      </p:sp>
      <p:pic>
        <p:nvPicPr>
          <p:cNvPr id="10" name="Picture 9"/>
          <p:cNvPicPr/>
          <p:nvPr/>
        </p:nvPicPr>
        <p:blipFill>
          <a:blip r:embed="rId2" cstate="print"/>
          <a:srcRect b="6369"/>
          <a:stretch/>
        </p:blipFill>
        <p:spPr>
          <a:xfrm>
            <a:off x="5159293" y="1812758"/>
            <a:ext cx="6616557" cy="3814319"/>
          </a:xfrm>
          <a:prstGeom prst="rect">
            <a:avLst/>
          </a:prstGeom>
        </p:spPr>
      </p:pic>
    </p:spTree>
    <p:extLst>
      <p:ext uri="{BB962C8B-B14F-4D97-AF65-F5344CB8AC3E}">
        <p14:creationId xmlns:p14="http://schemas.microsoft.com/office/powerpoint/2010/main" val="3434442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58E82F8-1DE1-4B54-898D-DFF287959D70}"/>
              </a:ext>
            </a:extLst>
          </p:cNvPr>
          <p:cNvSpPr txBox="1">
            <a:spLocks/>
          </p:cNvSpPr>
          <p:nvPr/>
        </p:nvSpPr>
        <p:spPr>
          <a:xfrm>
            <a:off x="442913" y="2093195"/>
            <a:ext cx="3961939" cy="988636"/>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3600" b="1" kern="1200">
                <a:solidFill>
                  <a:schemeClr val="tx1">
                    <a:lumMod val="75000"/>
                    <a:lumOff val="25000"/>
                  </a:schemeClr>
                </a:solidFill>
                <a:latin typeface="+mj-lt"/>
                <a:ea typeface="+mj-ea"/>
                <a:cs typeface="+mj-cs"/>
              </a:defRPr>
            </a:lvl1pPr>
          </a:lstStyle>
          <a:p>
            <a:r>
              <a:rPr lang="en-US" sz="3200" dirty="0">
                <a:solidFill>
                  <a:schemeClr val="accent4"/>
                </a:solidFill>
              </a:rPr>
              <a:t>SCREENSHOTS</a:t>
            </a:r>
          </a:p>
        </p:txBody>
      </p:sp>
      <p:cxnSp>
        <p:nvCxnSpPr>
          <p:cNvPr id="23" name="Straight Connector 22">
            <a:extLst>
              <a:ext uri="{FF2B5EF4-FFF2-40B4-BE49-F238E27FC236}">
                <a16:creationId xmlns:a16="http://schemas.microsoft.com/office/drawing/2014/main" id="{729B3952-F149-4605-AEBA-5B7E40088FBA}"/>
              </a:ext>
            </a:extLst>
          </p:cNvPr>
          <p:cNvCxnSpPr>
            <a:cxnSpLocks/>
          </p:cNvCxnSpPr>
          <p:nvPr/>
        </p:nvCxnSpPr>
        <p:spPr>
          <a:xfrm>
            <a:off x="442913" y="2642725"/>
            <a:ext cx="3893113" cy="0"/>
          </a:xfrm>
          <a:prstGeom prst="line">
            <a:avLst/>
          </a:prstGeom>
          <a:ln cap="rnd">
            <a:solidFill>
              <a:schemeClr val="bg1">
                <a:alpha val="55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9558D1-F3A4-48A4-B0BD-DE83A4A4292C}"/>
              </a:ext>
            </a:extLst>
          </p:cNvPr>
          <p:cNvCxnSpPr>
            <a:cxnSpLocks/>
          </p:cNvCxnSpPr>
          <p:nvPr/>
        </p:nvCxnSpPr>
        <p:spPr>
          <a:xfrm rot="16200000">
            <a:off x="3974575" y="2281272"/>
            <a:ext cx="0" cy="722903"/>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42913" y="2903621"/>
            <a:ext cx="4273466" cy="2133600"/>
          </a:xfrm>
        </p:spPr>
        <p:txBody>
          <a:bodyPr>
            <a:normAutofit/>
          </a:bodyPr>
          <a:lstStyle/>
          <a:p>
            <a:pPr algn="just">
              <a:buFont typeface="Wingdings" panose="05000000000000000000" pitchFamily="2" charset="2"/>
              <a:buChar char="v"/>
            </a:pPr>
            <a:r>
              <a:rPr lang="en-US" dirty="0">
                <a:solidFill>
                  <a:schemeClr val="tx1"/>
                </a:solidFill>
              </a:rPr>
              <a:t>In above screen SVM with Genetic algorithm got 93% accuracy. Genetic with SVM accuracy is less but its execution time will be less which we can see at the time of comparison graph. </a:t>
            </a:r>
            <a:endParaRPr lang="en-IN" dirty="0">
              <a:solidFill>
                <a:schemeClr val="tx1"/>
              </a:solidFill>
            </a:endParaRPr>
          </a:p>
          <a:p>
            <a:pPr algn="just">
              <a:buFont typeface="Wingdings" panose="05000000000000000000" pitchFamily="2" charset="2"/>
              <a:buChar char="v"/>
            </a:pPr>
            <a:r>
              <a:rPr lang="en-US" dirty="0">
                <a:solidFill>
                  <a:schemeClr val="tx1"/>
                </a:solidFill>
              </a:rPr>
              <a:t>(Note: when u run genetic then 4 empty windows will open u just close all those 4 windows and let main window to run)</a:t>
            </a:r>
            <a:endParaRPr lang="en-IN" dirty="0">
              <a:solidFill>
                <a:schemeClr val="tx1"/>
              </a:solidFill>
            </a:endParaRPr>
          </a:p>
        </p:txBody>
      </p:sp>
      <p:pic>
        <p:nvPicPr>
          <p:cNvPr id="12" name="Picture 11"/>
          <p:cNvPicPr/>
          <p:nvPr/>
        </p:nvPicPr>
        <p:blipFill>
          <a:blip r:embed="rId2" cstate="print"/>
          <a:srcRect b="6939"/>
          <a:stretch/>
        </p:blipFill>
        <p:spPr>
          <a:xfrm>
            <a:off x="5159293" y="1965158"/>
            <a:ext cx="6586888" cy="3732257"/>
          </a:xfrm>
          <a:prstGeom prst="rect">
            <a:avLst/>
          </a:prstGeom>
        </p:spPr>
      </p:pic>
    </p:spTree>
    <p:extLst>
      <p:ext uri="{BB962C8B-B14F-4D97-AF65-F5344CB8AC3E}">
        <p14:creationId xmlns:p14="http://schemas.microsoft.com/office/powerpoint/2010/main" val="3954229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58E82F8-1DE1-4B54-898D-DFF287959D70}"/>
              </a:ext>
            </a:extLst>
          </p:cNvPr>
          <p:cNvSpPr txBox="1">
            <a:spLocks/>
          </p:cNvSpPr>
          <p:nvPr/>
        </p:nvSpPr>
        <p:spPr>
          <a:xfrm>
            <a:off x="442913" y="2093195"/>
            <a:ext cx="3961939" cy="988636"/>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3600" b="1" kern="1200">
                <a:solidFill>
                  <a:schemeClr val="tx1">
                    <a:lumMod val="75000"/>
                    <a:lumOff val="25000"/>
                  </a:schemeClr>
                </a:solidFill>
                <a:latin typeface="+mj-lt"/>
                <a:ea typeface="+mj-ea"/>
                <a:cs typeface="+mj-cs"/>
              </a:defRPr>
            </a:lvl1pPr>
          </a:lstStyle>
          <a:p>
            <a:r>
              <a:rPr lang="en-US" sz="3200" dirty="0">
                <a:solidFill>
                  <a:schemeClr val="accent4"/>
                </a:solidFill>
              </a:rPr>
              <a:t>SCREENSHOTS</a:t>
            </a:r>
          </a:p>
        </p:txBody>
      </p:sp>
      <p:cxnSp>
        <p:nvCxnSpPr>
          <p:cNvPr id="23" name="Straight Connector 22">
            <a:extLst>
              <a:ext uri="{FF2B5EF4-FFF2-40B4-BE49-F238E27FC236}">
                <a16:creationId xmlns:a16="http://schemas.microsoft.com/office/drawing/2014/main" id="{729B3952-F149-4605-AEBA-5B7E40088FBA}"/>
              </a:ext>
            </a:extLst>
          </p:cNvPr>
          <p:cNvCxnSpPr>
            <a:cxnSpLocks/>
          </p:cNvCxnSpPr>
          <p:nvPr/>
        </p:nvCxnSpPr>
        <p:spPr>
          <a:xfrm>
            <a:off x="442913" y="2642725"/>
            <a:ext cx="3893113" cy="0"/>
          </a:xfrm>
          <a:prstGeom prst="line">
            <a:avLst/>
          </a:prstGeom>
          <a:ln cap="rnd">
            <a:solidFill>
              <a:schemeClr val="bg1">
                <a:alpha val="55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9558D1-F3A4-48A4-B0BD-DE83A4A4292C}"/>
              </a:ext>
            </a:extLst>
          </p:cNvPr>
          <p:cNvCxnSpPr>
            <a:cxnSpLocks/>
          </p:cNvCxnSpPr>
          <p:nvPr/>
        </p:nvCxnSpPr>
        <p:spPr>
          <a:xfrm rot="16200000">
            <a:off x="3974575" y="2281272"/>
            <a:ext cx="0" cy="722903"/>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42913" y="2903621"/>
            <a:ext cx="4273466" cy="2133600"/>
          </a:xfrm>
        </p:spPr>
        <p:txBody>
          <a:bodyPr>
            <a:normAutofit/>
          </a:bodyPr>
          <a:lstStyle/>
          <a:p>
            <a:pPr algn="just">
              <a:buFont typeface="Wingdings" panose="05000000000000000000" pitchFamily="2" charset="2"/>
              <a:buChar char="v"/>
            </a:pPr>
            <a:r>
              <a:rPr lang="en-US" dirty="0">
                <a:solidFill>
                  <a:schemeClr val="tx1"/>
                </a:solidFill>
              </a:rPr>
              <a:t>In above console we can see genetic algorithm chooses 40 features from all dataset features.</a:t>
            </a:r>
            <a:endParaRPr lang="en-IN" dirty="0">
              <a:solidFill>
                <a:schemeClr val="tx1"/>
              </a:solidFill>
            </a:endParaRPr>
          </a:p>
          <a:p>
            <a:pPr algn="just">
              <a:buFont typeface="Wingdings" panose="05000000000000000000" pitchFamily="2" charset="2"/>
              <a:buChar char="v"/>
            </a:pPr>
            <a:r>
              <a:rPr lang="en-US" dirty="0">
                <a:solidFill>
                  <a:schemeClr val="tx1"/>
                </a:solidFill>
              </a:rPr>
              <a:t>Now click on ‘Run Neural Network Algorithm’ button to test neural network accuracy.</a:t>
            </a:r>
            <a:endParaRPr lang="en-IN" dirty="0">
              <a:solidFill>
                <a:schemeClr val="tx1"/>
              </a:solidFill>
            </a:endParaRPr>
          </a:p>
        </p:txBody>
      </p:sp>
      <p:pic>
        <p:nvPicPr>
          <p:cNvPr id="12" name="Picture 11"/>
          <p:cNvPicPr/>
          <p:nvPr/>
        </p:nvPicPr>
        <p:blipFill>
          <a:blip r:embed="rId2" cstate="print"/>
          <a:srcRect b="5359"/>
          <a:stretch/>
        </p:blipFill>
        <p:spPr>
          <a:xfrm>
            <a:off x="4990542" y="1636294"/>
            <a:ext cx="6902891" cy="4051073"/>
          </a:xfrm>
          <a:prstGeom prst="rect">
            <a:avLst/>
          </a:prstGeom>
        </p:spPr>
      </p:pic>
    </p:spTree>
    <p:extLst>
      <p:ext uri="{BB962C8B-B14F-4D97-AF65-F5344CB8AC3E}">
        <p14:creationId xmlns:p14="http://schemas.microsoft.com/office/powerpoint/2010/main" val="2861492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58E82F8-1DE1-4B54-898D-DFF287959D70}"/>
              </a:ext>
            </a:extLst>
          </p:cNvPr>
          <p:cNvSpPr txBox="1">
            <a:spLocks/>
          </p:cNvSpPr>
          <p:nvPr/>
        </p:nvSpPr>
        <p:spPr>
          <a:xfrm>
            <a:off x="442913" y="2093195"/>
            <a:ext cx="3961939" cy="988636"/>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3600" b="1" kern="1200">
                <a:solidFill>
                  <a:schemeClr val="tx1">
                    <a:lumMod val="75000"/>
                    <a:lumOff val="25000"/>
                  </a:schemeClr>
                </a:solidFill>
                <a:latin typeface="+mj-lt"/>
                <a:ea typeface="+mj-ea"/>
                <a:cs typeface="+mj-cs"/>
              </a:defRPr>
            </a:lvl1pPr>
          </a:lstStyle>
          <a:p>
            <a:r>
              <a:rPr lang="en-US" sz="3200" dirty="0">
                <a:solidFill>
                  <a:schemeClr val="accent4"/>
                </a:solidFill>
              </a:rPr>
              <a:t>SCREENSHOTS</a:t>
            </a:r>
          </a:p>
        </p:txBody>
      </p:sp>
      <p:cxnSp>
        <p:nvCxnSpPr>
          <p:cNvPr id="23" name="Straight Connector 22">
            <a:extLst>
              <a:ext uri="{FF2B5EF4-FFF2-40B4-BE49-F238E27FC236}">
                <a16:creationId xmlns:a16="http://schemas.microsoft.com/office/drawing/2014/main" id="{729B3952-F149-4605-AEBA-5B7E40088FBA}"/>
              </a:ext>
            </a:extLst>
          </p:cNvPr>
          <p:cNvCxnSpPr>
            <a:cxnSpLocks/>
          </p:cNvCxnSpPr>
          <p:nvPr/>
        </p:nvCxnSpPr>
        <p:spPr>
          <a:xfrm>
            <a:off x="442913" y="2642725"/>
            <a:ext cx="3893113" cy="0"/>
          </a:xfrm>
          <a:prstGeom prst="line">
            <a:avLst/>
          </a:prstGeom>
          <a:ln cap="rnd">
            <a:solidFill>
              <a:schemeClr val="bg1">
                <a:alpha val="55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9558D1-F3A4-48A4-B0BD-DE83A4A4292C}"/>
              </a:ext>
            </a:extLst>
          </p:cNvPr>
          <p:cNvCxnSpPr>
            <a:cxnSpLocks/>
          </p:cNvCxnSpPr>
          <p:nvPr/>
        </p:nvCxnSpPr>
        <p:spPr>
          <a:xfrm rot="16200000">
            <a:off x="3974575" y="2281272"/>
            <a:ext cx="0" cy="722903"/>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42913" y="2903621"/>
            <a:ext cx="4273466" cy="2133600"/>
          </a:xfrm>
        </p:spPr>
        <p:txBody>
          <a:bodyPr>
            <a:normAutofit/>
          </a:bodyPr>
          <a:lstStyle/>
          <a:p>
            <a:pPr algn="just">
              <a:buFont typeface="Wingdings" panose="05000000000000000000" pitchFamily="2" charset="2"/>
              <a:buChar char="v"/>
            </a:pPr>
            <a:r>
              <a:rPr lang="en-US" dirty="0">
                <a:solidFill>
                  <a:schemeClr val="tx1"/>
                </a:solidFill>
              </a:rPr>
              <a:t>In above screen neural network also gave 98.64% accuracy. Now click on ‘Run Neural Network with Genetic Algorithm’ button to get NN accuracy with genetic algorithm</a:t>
            </a:r>
            <a:endParaRPr lang="en-IN" dirty="0">
              <a:solidFill>
                <a:schemeClr val="tx1"/>
              </a:solidFill>
            </a:endParaRPr>
          </a:p>
        </p:txBody>
      </p:sp>
      <p:pic>
        <p:nvPicPr>
          <p:cNvPr id="12" name="Picture 11"/>
          <p:cNvPicPr/>
          <p:nvPr/>
        </p:nvPicPr>
        <p:blipFill>
          <a:blip r:embed="rId2" cstate="print"/>
          <a:srcRect b="6500"/>
          <a:stretch/>
        </p:blipFill>
        <p:spPr>
          <a:xfrm>
            <a:off x="5159293" y="1604212"/>
            <a:ext cx="6796071" cy="4012818"/>
          </a:xfrm>
          <a:prstGeom prst="rect">
            <a:avLst/>
          </a:prstGeom>
        </p:spPr>
      </p:pic>
    </p:spTree>
    <p:extLst>
      <p:ext uri="{BB962C8B-B14F-4D97-AF65-F5344CB8AC3E}">
        <p14:creationId xmlns:p14="http://schemas.microsoft.com/office/powerpoint/2010/main" val="533965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8929-41E7-2036-1769-F2C38F5B96CB}"/>
              </a:ext>
            </a:extLst>
          </p:cNvPr>
          <p:cNvSpPr>
            <a:spLocks noGrp="1"/>
          </p:cNvSpPr>
          <p:nvPr>
            <p:ph type="ctrTitle"/>
          </p:nvPr>
        </p:nvSpPr>
        <p:spPr>
          <a:xfrm>
            <a:off x="1524000" y="1122363"/>
            <a:ext cx="9144000" cy="716485"/>
          </a:xfrm>
        </p:spPr>
        <p:txBody>
          <a:bodyPr/>
          <a:lstStyle/>
          <a:p>
            <a:br>
              <a:rPr lang="en-IN" sz="2800" dirty="0">
                <a:solidFill>
                  <a:schemeClr val="accent1"/>
                </a:solidFill>
                <a:latin typeface="Arial" panose="020B0604020202020204" pitchFamily="34" charset="0"/>
                <a:cs typeface="Arial" panose="020B0604020202020204" pitchFamily="34" charset="0"/>
              </a:rPr>
            </a:br>
            <a:br>
              <a:rPr lang="en-IN" sz="2800" dirty="0">
                <a:solidFill>
                  <a:schemeClr val="accent1"/>
                </a:solidFill>
                <a:latin typeface="Arial" panose="020B0604020202020204" pitchFamily="34" charset="0"/>
                <a:cs typeface="Arial" panose="020B0604020202020204" pitchFamily="34" charset="0"/>
              </a:rPr>
            </a:br>
            <a:r>
              <a:rPr lang="en-IN" sz="2800" dirty="0">
                <a:solidFill>
                  <a:schemeClr val="accent1"/>
                </a:solidFill>
                <a:latin typeface="Arial" panose="020B0604020202020204" pitchFamily="34" charset="0"/>
                <a:cs typeface="Arial" panose="020B0604020202020204" pitchFamily="34" charset="0"/>
              </a:rPr>
              <a:t>CONTENT</a:t>
            </a:r>
            <a:br>
              <a:rPr lang="en-IN" sz="6000" dirty="0">
                <a:latin typeface="Arial" panose="020B0604020202020204" pitchFamily="34" charset="0"/>
                <a:cs typeface="Arial" panose="020B0604020202020204" pitchFamily="34" charset="0"/>
              </a:rPr>
            </a:br>
            <a:endParaRPr lang="en-IN" dirty="0"/>
          </a:p>
        </p:txBody>
      </p:sp>
      <p:sp>
        <p:nvSpPr>
          <p:cNvPr id="3" name="Subtitle 2">
            <a:extLst>
              <a:ext uri="{FF2B5EF4-FFF2-40B4-BE49-F238E27FC236}">
                <a16:creationId xmlns:a16="http://schemas.microsoft.com/office/drawing/2014/main" id="{3E2D7B47-4F56-7EF2-F410-DC759F858DE5}"/>
              </a:ext>
            </a:extLst>
          </p:cNvPr>
          <p:cNvSpPr>
            <a:spLocks noGrp="1"/>
          </p:cNvSpPr>
          <p:nvPr>
            <p:ph type="subTitle" idx="1"/>
          </p:nvPr>
        </p:nvSpPr>
        <p:spPr>
          <a:xfrm>
            <a:off x="6440994" y="1949380"/>
            <a:ext cx="6913266" cy="6370655"/>
          </a:xfrm>
        </p:spPr>
        <p:txBody>
          <a:bodyPr>
            <a:noAutofit/>
          </a:bodyPr>
          <a:lstStyle/>
          <a:p>
            <a:pPr marL="342900" indent="-342900" algn="just">
              <a:buFont typeface="Wingdings" panose="05000000000000000000" pitchFamily="2" charset="2"/>
              <a:buChar char="Ø"/>
            </a:pPr>
            <a:r>
              <a:rPr lang="en-IN" sz="2700" dirty="0">
                <a:latin typeface="Arial" panose="020B0604020202020204" pitchFamily="34" charset="0"/>
                <a:cs typeface="Arial" panose="020B0604020202020204" pitchFamily="34" charset="0"/>
              </a:rPr>
              <a:t>System Design</a:t>
            </a:r>
          </a:p>
          <a:p>
            <a:pPr marL="342900" indent="-342900" algn="just">
              <a:buFont typeface="Wingdings" panose="05000000000000000000" pitchFamily="2" charset="2"/>
              <a:buChar char="Ø"/>
            </a:pPr>
            <a:r>
              <a:rPr lang="en-IN" sz="2700" dirty="0">
                <a:latin typeface="Arial" panose="020B0604020202020204" pitchFamily="34" charset="0"/>
                <a:cs typeface="Arial" panose="020B0604020202020204" pitchFamily="34" charset="0"/>
              </a:rPr>
              <a:t>Algorithms</a:t>
            </a:r>
          </a:p>
          <a:p>
            <a:pPr marL="342900" indent="-342900" algn="just">
              <a:buFont typeface="Wingdings" panose="05000000000000000000" pitchFamily="2" charset="2"/>
              <a:buChar char="Ø"/>
            </a:pPr>
            <a:r>
              <a:rPr lang="en-IN" sz="2700" dirty="0">
                <a:latin typeface="Arial" panose="020B0604020202020204" pitchFamily="34" charset="0"/>
                <a:cs typeface="Arial" panose="020B0604020202020204" pitchFamily="34" charset="0"/>
              </a:rPr>
              <a:t>Modules</a:t>
            </a:r>
          </a:p>
          <a:p>
            <a:pPr marL="342900" indent="-342900" algn="just">
              <a:buFont typeface="Wingdings" panose="05000000000000000000" pitchFamily="2" charset="2"/>
              <a:buChar char="Ø"/>
            </a:pPr>
            <a:r>
              <a:rPr lang="en-IN" sz="2700" dirty="0">
                <a:latin typeface="Arial" panose="020B0604020202020204" pitchFamily="34" charset="0"/>
                <a:cs typeface="Arial" panose="020B0604020202020204" pitchFamily="34" charset="0"/>
              </a:rPr>
              <a:t>Results</a:t>
            </a:r>
          </a:p>
          <a:p>
            <a:pPr marL="342900" indent="-342900" algn="just">
              <a:buFont typeface="Wingdings" panose="05000000000000000000" pitchFamily="2" charset="2"/>
              <a:buChar char="Ø"/>
            </a:pPr>
            <a:r>
              <a:rPr lang="en-IN" sz="2700" dirty="0">
                <a:latin typeface="Arial" panose="020B0604020202020204" pitchFamily="34" charset="0"/>
                <a:cs typeface="Arial" panose="020B0604020202020204" pitchFamily="34" charset="0"/>
              </a:rPr>
              <a:t>Conclusion</a:t>
            </a:r>
          </a:p>
          <a:p>
            <a:pPr marL="342900" indent="-342900" algn="just">
              <a:buFont typeface="Wingdings" panose="05000000000000000000" pitchFamily="2" charset="2"/>
              <a:buChar char="Ø"/>
            </a:pPr>
            <a:r>
              <a:rPr lang="en-IN" sz="2700" dirty="0">
                <a:latin typeface="Arial" panose="020B0604020202020204" pitchFamily="34" charset="0"/>
                <a:cs typeface="Arial" panose="020B0604020202020204" pitchFamily="34" charset="0"/>
              </a:rPr>
              <a:t>Future scope</a:t>
            </a:r>
          </a:p>
          <a:p>
            <a:pPr marL="342900" indent="-342900" algn="just">
              <a:buFont typeface="Wingdings" panose="05000000000000000000" pitchFamily="2" charset="2"/>
              <a:buChar char="Ø"/>
            </a:pPr>
            <a:r>
              <a:rPr lang="en-IN" sz="2700" dirty="0">
                <a:latin typeface="Arial" panose="020B0604020202020204" pitchFamily="34" charset="0"/>
                <a:cs typeface="Arial" panose="020B0604020202020204" pitchFamily="34" charset="0"/>
              </a:rPr>
              <a:t>References</a:t>
            </a:r>
          </a:p>
        </p:txBody>
      </p:sp>
      <p:sp>
        <p:nvSpPr>
          <p:cNvPr id="6" name="Rectangle 5">
            <a:extLst>
              <a:ext uri="{FF2B5EF4-FFF2-40B4-BE49-F238E27FC236}">
                <a16:creationId xmlns:a16="http://schemas.microsoft.com/office/drawing/2014/main" id="{7F3A32E9-017B-1D04-F538-5528A8CC34EE}"/>
              </a:ext>
            </a:extLst>
          </p:cNvPr>
          <p:cNvSpPr/>
          <p:nvPr/>
        </p:nvSpPr>
        <p:spPr>
          <a:xfrm>
            <a:off x="1075174" y="1657978"/>
            <a:ext cx="5235191" cy="3967127"/>
          </a:xfrm>
          <a:prstGeom prst="rect">
            <a:avLst/>
          </a:prstGeom>
          <a:solidFill>
            <a:schemeClr val="bg1"/>
          </a:solid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just">
              <a:buFont typeface="Wingdings" panose="05000000000000000000" pitchFamily="2" charset="2"/>
              <a:buChar char="Ø"/>
            </a:pPr>
            <a:r>
              <a:rPr lang="en-IN" sz="2800" dirty="0">
                <a:latin typeface="Arial" panose="020B0604020202020204" pitchFamily="34" charset="0"/>
                <a:cs typeface="Arial" panose="020B0604020202020204" pitchFamily="34" charset="0"/>
              </a:rPr>
              <a:t>Abstract</a:t>
            </a:r>
          </a:p>
          <a:p>
            <a:pPr algn="just">
              <a:buFont typeface="Wingdings" panose="05000000000000000000" pitchFamily="2" charset="2"/>
              <a:buChar char="Ø"/>
            </a:pPr>
            <a:r>
              <a:rPr lang="en-IN" sz="2800" dirty="0">
                <a:latin typeface="Arial" panose="020B0604020202020204" pitchFamily="34" charset="0"/>
                <a:cs typeface="Arial" panose="020B0604020202020204" pitchFamily="34" charset="0"/>
              </a:rPr>
              <a:t>Introduction</a:t>
            </a:r>
          </a:p>
          <a:p>
            <a:pPr algn="just">
              <a:buFont typeface="Wingdings" panose="05000000000000000000" pitchFamily="2" charset="2"/>
              <a:buChar char="Ø"/>
            </a:pPr>
            <a:r>
              <a:rPr lang="en-IN" sz="2800" dirty="0">
                <a:latin typeface="Arial" panose="020B0604020202020204" pitchFamily="34" charset="0"/>
                <a:cs typeface="Arial" panose="020B0604020202020204" pitchFamily="34" charset="0"/>
              </a:rPr>
              <a:t>Existing System</a:t>
            </a:r>
          </a:p>
          <a:p>
            <a:pPr algn="just">
              <a:buFont typeface="Wingdings" panose="05000000000000000000" pitchFamily="2" charset="2"/>
              <a:buChar char="Ø"/>
            </a:pPr>
            <a:r>
              <a:rPr lang="en-IN" sz="2800" dirty="0">
                <a:latin typeface="Arial" panose="020B0604020202020204" pitchFamily="34" charset="0"/>
                <a:cs typeface="Arial" panose="020B0604020202020204" pitchFamily="34" charset="0"/>
              </a:rPr>
              <a:t>Proposed System</a:t>
            </a:r>
          </a:p>
          <a:p>
            <a:pPr algn="just">
              <a:buFont typeface="Wingdings" panose="05000000000000000000" pitchFamily="2" charset="2"/>
              <a:buChar char="Ø"/>
            </a:pPr>
            <a:r>
              <a:rPr lang="en-IN" sz="2800" dirty="0">
                <a:latin typeface="Arial" panose="020B0604020202020204" pitchFamily="34" charset="0"/>
                <a:cs typeface="Arial" panose="020B0604020202020204" pitchFamily="34" charset="0"/>
              </a:rPr>
              <a:t>System Requirements</a:t>
            </a:r>
          </a:p>
          <a:p>
            <a:pPr algn="just"/>
            <a:r>
              <a:rPr lang="en-IN" sz="2800" dirty="0">
                <a:latin typeface="Arial" panose="020B0604020202020204" pitchFamily="34" charset="0"/>
                <a:cs typeface="Arial" panose="020B0604020202020204" pitchFamily="34" charset="0"/>
              </a:rPr>
              <a:t>    1.Software Requirements</a:t>
            </a:r>
          </a:p>
          <a:p>
            <a:pPr algn="just"/>
            <a:r>
              <a:rPr lang="en-IN" sz="2800" dirty="0">
                <a:latin typeface="Arial" panose="020B0604020202020204" pitchFamily="34" charset="0"/>
                <a:cs typeface="Arial" panose="020B0604020202020204" pitchFamily="34" charset="0"/>
              </a:rPr>
              <a:t>    2.Hardware Requirements</a:t>
            </a:r>
          </a:p>
        </p:txBody>
      </p:sp>
    </p:spTree>
    <p:extLst>
      <p:ext uri="{BB962C8B-B14F-4D97-AF65-F5344CB8AC3E}">
        <p14:creationId xmlns:p14="http://schemas.microsoft.com/office/powerpoint/2010/main" val="953324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58E82F8-1DE1-4B54-898D-DFF287959D70}"/>
              </a:ext>
            </a:extLst>
          </p:cNvPr>
          <p:cNvSpPr txBox="1">
            <a:spLocks/>
          </p:cNvSpPr>
          <p:nvPr/>
        </p:nvSpPr>
        <p:spPr>
          <a:xfrm>
            <a:off x="442913" y="2093195"/>
            <a:ext cx="3961939" cy="988636"/>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3600" b="1" kern="1200">
                <a:solidFill>
                  <a:schemeClr val="tx1">
                    <a:lumMod val="75000"/>
                    <a:lumOff val="25000"/>
                  </a:schemeClr>
                </a:solidFill>
                <a:latin typeface="+mj-lt"/>
                <a:ea typeface="+mj-ea"/>
                <a:cs typeface="+mj-cs"/>
              </a:defRPr>
            </a:lvl1pPr>
          </a:lstStyle>
          <a:p>
            <a:r>
              <a:rPr lang="en-US" sz="3200" dirty="0">
                <a:solidFill>
                  <a:schemeClr val="accent4"/>
                </a:solidFill>
              </a:rPr>
              <a:t>SCREENSHOTS</a:t>
            </a:r>
          </a:p>
        </p:txBody>
      </p:sp>
      <p:cxnSp>
        <p:nvCxnSpPr>
          <p:cNvPr id="23" name="Straight Connector 22">
            <a:extLst>
              <a:ext uri="{FF2B5EF4-FFF2-40B4-BE49-F238E27FC236}">
                <a16:creationId xmlns:a16="http://schemas.microsoft.com/office/drawing/2014/main" id="{729B3952-F149-4605-AEBA-5B7E40088FBA}"/>
              </a:ext>
            </a:extLst>
          </p:cNvPr>
          <p:cNvCxnSpPr>
            <a:cxnSpLocks/>
          </p:cNvCxnSpPr>
          <p:nvPr/>
        </p:nvCxnSpPr>
        <p:spPr>
          <a:xfrm>
            <a:off x="442913" y="2642725"/>
            <a:ext cx="3893113" cy="0"/>
          </a:xfrm>
          <a:prstGeom prst="line">
            <a:avLst/>
          </a:prstGeom>
          <a:ln cap="rnd">
            <a:solidFill>
              <a:schemeClr val="bg1">
                <a:alpha val="55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9558D1-F3A4-48A4-B0BD-DE83A4A4292C}"/>
              </a:ext>
            </a:extLst>
          </p:cNvPr>
          <p:cNvCxnSpPr>
            <a:cxnSpLocks/>
          </p:cNvCxnSpPr>
          <p:nvPr/>
        </p:nvCxnSpPr>
        <p:spPr>
          <a:xfrm rot="16200000">
            <a:off x="3974575" y="2281272"/>
            <a:ext cx="0" cy="722903"/>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42913" y="2903621"/>
            <a:ext cx="4273466" cy="2133600"/>
          </a:xfrm>
        </p:spPr>
        <p:txBody>
          <a:bodyPr>
            <a:normAutofit/>
          </a:bodyPr>
          <a:lstStyle/>
          <a:p>
            <a:pPr algn="just">
              <a:buFont typeface="Wingdings" panose="05000000000000000000" pitchFamily="2" charset="2"/>
              <a:buChar char="v"/>
            </a:pPr>
            <a:r>
              <a:rPr lang="en-US" dirty="0">
                <a:solidFill>
                  <a:schemeClr val="tx1"/>
                </a:solidFill>
              </a:rPr>
              <a:t>In above graph x-axis represents algorithm name and y-axis represents accuracy and in all SVM got high accuracy. Now click on ‘Execution Time Graph’ button to get execution time of all algorithm</a:t>
            </a:r>
            <a:endParaRPr lang="en-IN" dirty="0">
              <a:solidFill>
                <a:schemeClr val="tx1"/>
              </a:solidFill>
            </a:endParaRPr>
          </a:p>
        </p:txBody>
      </p:sp>
      <p:pic>
        <p:nvPicPr>
          <p:cNvPr id="10" name="Picture 9"/>
          <p:cNvPicPr/>
          <p:nvPr/>
        </p:nvPicPr>
        <p:blipFill>
          <a:blip r:embed="rId2" cstate="print"/>
          <a:srcRect b="5465"/>
          <a:stretch/>
        </p:blipFill>
        <p:spPr>
          <a:xfrm>
            <a:off x="5053392" y="1876927"/>
            <a:ext cx="6777191" cy="3750150"/>
          </a:xfrm>
          <a:prstGeom prst="rect">
            <a:avLst/>
          </a:prstGeom>
        </p:spPr>
      </p:pic>
    </p:spTree>
    <p:extLst>
      <p:ext uri="{BB962C8B-B14F-4D97-AF65-F5344CB8AC3E}">
        <p14:creationId xmlns:p14="http://schemas.microsoft.com/office/powerpoint/2010/main" val="4007322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58E82F8-1DE1-4B54-898D-DFF287959D70}"/>
              </a:ext>
            </a:extLst>
          </p:cNvPr>
          <p:cNvSpPr txBox="1">
            <a:spLocks/>
          </p:cNvSpPr>
          <p:nvPr/>
        </p:nvSpPr>
        <p:spPr>
          <a:xfrm>
            <a:off x="442913" y="2093195"/>
            <a:ext cx="3961939" cy="988636"/>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3600" b="1" kern="1200">
                <a:solidFill>
                  <a:schemeClr val="tx1">
                    <a:lumMod val="75000"/>
                    <a:lumOff val="25000"/>
                  </a:schemeClr>
                </a:solidFill>
                <a:latin typeface="+mj-lt"/>
                <a:ea typeface="+mj-ea"/>
                <a:cs typeface="+mj-cs"/>
              </a:defRPr>
            </a:lvl1pPr>
          </a:lstStyle>
          <a:p>
            <a:r>
              <a:rPr lang="en-US" sz="3200" dirty="0">
                <a:solidFill>
                  <a:schemeClr val="accent4"/>
                </a:solidFill>
              </a:rPr>
              <a:t>SCREENSHOTS</a:t>
            </a:r>
          </a:p>
        </p:txBody>
      </p:sp>
      <p:cxnSp>
        <p:nvCxnSpPr>
          <p:cNvPr id="23" name="Straight Connector 22">
            <a:extLst>
              <a:ext uri="{FF2B5EF4-FFF2-40B4-BE49-F238E27FC236}">
                <a16:creationId xmlns:a16="http://schemas.microsoft.com/office/drawing/2014/main" id="{729B3952-F149-4605-AEBA-5B7E40088FBA}"/>
              </a:ext>
            </a:extLst>
          </p:cNvPr>
          <p:cNvCxnSpPr>
            <a:cxnSpLocks/>
          </p:cNvCxnSpPr>
          <p:nvPr/>
        </p:nvCxnSpPr>
        <p:spPr>
          <a:xfrm>
            <a:off x="442913" y="2642725"/>
            <a:ext cx="3893113" cy="0"/>
          </a:xfrm>
          <a:prstGeom prst="line">
            <a:avLst/>
          </a:prstGeom>
          <a:ln cap="rnd">
            <a:solidFill>
              <a:schemeClr val="bg1">
                <a:alpha val="55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9558D1-F3A4-48A4-B0BD-DE83A4A4292C}"/>
              </a:ext>
            </a:extLst>
          </p:cNvPr>
          <p:cNvCxnSpPr>
            <a:cxnSpLocks/>
          </p:cNvCxnSpPr>
          <p:nvPr/>
        </p:nvCxnSpPr>
        <p:spPr>
          <a:xfrm rot="16200000">
            <a:off x="3974575" y="2281272"/>
            <a:ext cx="0" cy="722903"/>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42913" y="2903621"/>
            <a:ext cx="4273466" cy="2133600"/>
          </a:xfrm>
        </p:spPr>
        <p:txBody>
          <a:bodyPr>
            <a:normAutofit/>
          </a:bodyPr>
          <a:lstStyle/>
          <a:p>
            <a:pPr algn="just">
              <a:buFont typeface="Wingdings" panose="05000000000000000000" pitchFamily="2" charset="2"/>
              <a:buChar char="v"/>
            </a:pPr>
            <a:r>
              <a:rPr lang="en-US" dirty="0">
                <a:solidFill>
                  <a:schemeClr val="tx1"/>
                </a:solidFill>
              </a:rPr>
              <a:t>In above graph x-axis represents algorithm name and y-axis represents execution time. From above graph we can conclude that with genetic algorithm machine learning algorithms taking less time to build model. </a:t>
            </a:r>
            <a:endParaRPr lang="en-IN" dirty="0">
              <a:solidFill>
                <a:schemeClr val="tx1"/>
              </a:solidFill>
            </a:endParaRPr>
          </a:p>
        </p:txBody>
      </p:sp>
      <p:pic>
        <p:nvPicPr>
          <p:cNvPr id="10" name="Picture 9"/>
          <p:cNvPicPr/>
          <p:nvPr/>
        </p:nvPicPr>
        <p:blipFill>
          <a:blip r:embed="rId2" cstate="print"/>
          <a:srcRect b="5199"/>
          <a:stretch/>
        </p:blipFill>
        <p:spPr>
          <a:xfrm>
            <a:off x="5221992" y="1700463"/>
            <a:ext cx="6465664" cy="3785937"/>
          </a:xfrm>
          <a:prstGeom prst="rect">
            <a:avLst/>
          </a:prstGeom>
        </p:spPr>
      </p:pic>
    </p:spTree>
    <p:extLst>
      <p:ext uri="{BB962C8B-B14F-4D97-AF65-F5344CB8AC3E}">
        <p14:creationId xmlns:p14="http://schemas.microsoft.com/office/powerpoint/2010/main" val="2913941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58E82F8-1DE1-4B54-898D-DFF287959D70}"/>
              </a:ext>
            </a:extLst>
          </p:cNvPr>
          <p:cNvSpPr txBox="1">
            <a:spLocks/>
          </p:cNvSpPr>
          <p:nvPr/>
        </p:nvSpPr>
        <p:spPr>
          <a:xfrm>
            <a:off x="442913" y="2093195"/>
            <a:ext cx="3961939" cy="988636"/>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3600" b="1" kern="1200">
                <a:solidFill>
                  <a:schemeClr val="tx1">
                    <a:lumMod val="75000"/>
                    <a:lumOff val="25000"/>
                  </a:schemeClr>
                </a:solidFill>
                <a:latin typeface="+mj-lt"/>
                <a:ea typeface="+mj-ea"/>
                <a:cs typeface="+mj-cs"/>
              </a:defRPr>
            </a:lvl1pPr>
          </a:lstStyle>
          <a:p>
            <a:r>
              <a:rPr lang="en-US" sz="3200" dirty="0">
                <a:solidFill>
                  <a:schemeClr val="accent4"/>
                </a:solidFill>
              </a:rPr>
              <a:t>SCREENSHOTS</a:t>
            </a:r>
          </a:p>
        </p:txBody>
      </p:sp>
      <p:cxnSp>
        <p:nvCxnSpPr>
          <p:cNvPr id="23" name="Straight Connector 22">
            <a:extLst>
              <a:ext uri="{FF2B5EF4-FFF2-40B4-BE49-F238E27FC236}">
                <a16:creationId xmlns:a16="http://schemas.microsoft.com/office/drawing/2014/main" id="{729B3952-F149-4605-AEBA-5B7E40088FBA}"/>
              </a:ext>
            </a:extLst>
          </p:cNvPr>
          <p:cNvCxnSpPr>
            <a:cxnSpLocks/>
          </p:cNvCxnSpPr>
          <p:nvPr/>
        </p:nvCxnSpPr>
        <p:spPr>
          <a:xfrm>
            <a:off x="442913" y="2642725"/>
            <a:ext cx="3893113" cy="0"/>
          </a:xfrm>
          <a:prstGeom prst="line">
            <a:avLst/>
          </a:prstGeom>
          <a:ln cap="rnd">
            <a:solidFill>
              <a:schemeClr val="bg1">
                <a:alpha val="55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9558D1-F3A4-48A4-B0BD-DE83A4A4292C}"/>
              </a:ext>
            </a:extLst>
          </p:cNvPr>
          <p:cNvCxnSpPr>
            <a:cxnSpLocks/>
          </p:cNvCxnSpPr>
          <p:nvPr/>
        </p:nvCxnSpPr>
        <p:spPr>
          <a:xfrm rot="16200000">
            <a:off x="3974575" y="2281272"/>
            <a:ext cx="0" cy="722903"/>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42913" y="2903621"/>
            <a:ext cx="4273466" cy="2133600"/>
          </a:xfrm>
        </p:spPr>
        <p:txBody>
          <a:bodyPr>
            <a:normAutofit/>
          </a:bodyPr>
          <a:lstStyle/>
          <a:p>
            <a:pPr algn="just">
              <a:buFont typeface="Wingdings" panose="05000000000000000000" pitchFamily="2" charset="2"/>
              <a:buChar char="v"/>
            </a:pPr>
            <a:r>
              <a:rPr lang="en-US" dirty="0">
                <a:solidFill>
                  <a:schemeClr val="tx1"/>
                </a:solidFill>
              </a:rPr>
              <a:t>In above screen neural network also gave 98.64% accuracy. Now click on ‘Run Neural Network with Genetic Algorithm’ button to get NN accuracy with genetic algorithm</a:t>
            </a:r>
            <a:endParaRPr lang="en-IN" dirty="0">
              <a:solidFill>
                <a:schemeClr val="tx1"/>
              </a:solidFill>
            </a:endParaRPr>
          </a:p>
        </p:txBody>
      </p:sp>
      <p:pic>
        <p:nvPicPr>
          <p:cNvPr id="12" name="Picture 11"/>
          <p:cNvPicPr/>
          <p:nvPr/>
        </p:nvPicPr>
        <p:blipFill>
          <a:blip r:embed="rId2" cstate="print"/>
          <a:srcRect b="8139"/>
          <a:stretch/>
        </p:blipFill>
        <p:spPr>
          <a:xfrm>
            <a:off x="5159293" y="1604211"/>
            <a:ext cx="6796071" cy="3942479"/>
          </a:xfrm>
          <a:prstGeom prst="rect">
            <a:avLst/>
          </a:prstGeom>
        </p:spPr>
      </p:pic>
    </p:spTree>
    <p:extLst>
      <p:ext uri="{BB962C8B-B14F-4D97-AF65-F5344CB8AC3E}">
        <p14:creationId xmlns:p14="http://schemas.microsoft.com/office/powerpoint/2010/main" val="2912079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81F46-A795-48D3-831F-654B9817DA58}"/>
              </a:ext>
            </a:extLst>
          </p:cNvPr>
          <p:cNvSpPr>
            <a:spLocks noGrp="1"/>
          </p:cNvSpPr>
          <p:nvPr>
            <p:ph type="title"/>
          </p:nvPr>
        </p:nvSpPr>
        <p:spPr>
          <a:xfrm>
            <a:off x="192505" y="2808848"/>
            <a:ext cx="4267200" cy="1844675"/>
          </a:xfrm>
        </p:spPr>
        <p:txBody>
          <a:bodyPr/>
          <a:lstStyle/>
          <a:p>
            <a:r>
              <a:rPr lang="en-IN" sz="4400" dirty="0">
                <a:solidFill>
                  <a:schemeClr val="tx1"/>
                </a:solidFill>
                <a:latin typeface="Arial" panose="020B0604020202020204" pitchFamily="34" charset="0"/>
                <a:cs typeface="Arial" panose="020B0604020202020204" pitchFamily="34" charset="0"/>
              </a:rPr>
              <a:t>CONCLUSION</a:t>
            </a:r>
            <a:endParaRPr lang="en-US" sz="4400" dirty="0">
              <a:solidFill>
                <a:schemeClr val="tx1"/>
              </a:solidFill>
            </a:endParaRPr>
          </a:p>
        </p:txBody>
      </p:sp>
      <p:grpSp>
        <p:nvGrpSpPr>
          <p:cNvPr id="13" name="Group 12">
            <a:extLst>
              <a:ext uri="{FF2B5EF4-FFF2-40B4-BE49-F238E27FC236}">
                <a16:creationId xmlns:a16="http://schemas.microsoft.com/office/drawing/2014/main" id="{28AE1E76-00B5-448C-8C59-8E8F25FC360D}"/>
              </a:ext>
            </a:extLst>
          </p:cNvPr>
          <p:cNvGrpSpPr/>
          <p:nvPr/>
        </p:nvGrpSpPr>
        <p:grpSpPr>
          <a:xfrm>
            <a:off x="5352217" y="1238194"/>
            <a:ext cx="6631236" cy="4985980"/>
            <a:chOff x="-3421322" y="-1215798"/>
            <a:chExt cx="8054645" cy="3151597"/>
          </a:xfrm>
        </p:grpSpPr>
        <p:sp>
          <p:nvSpPr>
            <p:cNvPr id="14" name="TextBox 13">
              <a:extLst>
                <a:ext uri="{FF2B5EF4-FFF2-40B4-BE49-F238E27FC236}">
                  <a16:creationId xmlns:a16="http://schemas.microsoft.com/office/drawing/2014/main" id="{76B789FC-A019-409F-BB8F-A8BC4380A61F}"/>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5" name="TextBox 14">
              <a:extLst>
                <a:ext uri="{FF2B5EF4-FFF2-40B4-BE49-F238E27FC236}">
                  <a16:creationId xmlns:a16="http://schemas.microsoft.com/office/drawing/2014/main" id="{5F7CB561-FA68-49CB-BC5C-91FC3C7A53CA}"/>
                </a:ext>
              </a:extLst>
            </p:cNvPr>
            <p:cNvSpPr txBox="1"/>
            <p:nvPr/>
          </p:nvSpPr>
          <p:spPr>
            <a:xfrm>
              <a:off x="-3421322" y="-1215798"/>
              <a:ext cx="8054645" cy="3151597"/>
            </a:xfrm>
            <a:prstGeom prst="rect">
              <a:avLst/>
            </a:prstGeom>
            <a:noFill/>
          </p:spPr>
          <p:txBody>
            <a:bodyPr wrap="square" lIns="0" tIns="0" rIns="0" bIns="0" rtlCol="0" anchor="ctr">
              <a:spAutoFit/>
            </a:bodyPr>
            <a:lstStyle/>
            <a:p>
              <a:pPr marL="285750" indent="-285750" algn="just">
                <a:buFont typeface="Wingdings" panose="05000000000000000000" pitchFamily="2" charset="2"/>
                <a:buChar char="v"/>
              </a:pPr>
              <a:r>
                <a:rPr lang="en-US" dirty="0"/>
                <a:t>As the number of threats posed to Android platforms is increasing day to day, spreading mainly through malicious applications or malwares, therefore it is very important to design a framework which can detect such malwares with accurate results. Where signature-based approach fails to detect new variants of malware posing zero-day threats, machine learning based approaches are being used. The proposed methodology attempts to make use of evolutionary Genetic Algorithm to get most optimized feature subset which can be used to train machine learning algorithms in most efficient way. From experimentations, it can be seen that a decent classification accuracy of more than 94% is maintained using Support Vector Machine and Neural Network classifiers while working on lower dimension feature-set, thereby reducing the training complexity of the classifiers Further work can be enhanced using larger datasets for improved results and analyzing the effect on other machine learning algorithms when used in conjunction with Genetic Algorithm</a:t>
              </a:r>
              <a:endParaRPr lang="en-IN"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343712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7529659-AF94-7D67-5692-CB29922938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33224A-922B-08C5-EE74-BACE2CF874F6}"/>
              </a:ext>
            </a:extLst>
          </p:cNvPr>
          <p:cNvSpPr>
            <a:spLocks noGrp="1"/>
          </p:cNvSpPr>
          <p:nvPr>
            <p:ph type="title"/>
          </p:nvPr>
        </p:nvSpPr>
        <p:spPr>
          <a:xfrm>
            <a:off x="192505" y="2808848"/>
            <a:ext cx="4267200" cy="1844675"/>
          </a:xfrm>
        </p:spPr>
        <p:txBody>
          <a:bodyPr/>
          <a:lstStyle/>
          <a:p>
            <a:r>
              <a:rPr lang="en-US" sz="4400" dirty="0">
                <a:solidFill>
                  <a:schemeClr val="tx1"/>
                </a:solidFill>
              </a:rPr>
              <a:t>Future Scope</a:t>
            </a:r>
          </a:p>
        </p:txBody>
      </p:sp>
      <p:grpSp>
        <p:nvGrpSpPr>
          <p:cNvPr id="13" name="Group 12">
            <a:extLst>
              <a:ext uri="{FF2B5EF4-FFF2-40B4-BE49-F238E27FC236}">
                <a16:creationId xmlns:a16="http://schemas.microsoft.com/office/drawing/2014/main" id="{54399725-BD04-0833-6198-EA885C24AF36}"/>
              </a:ext>
            </a:extLst>
          </p:cNvPr>
          <p:cNvGrpSpPr/>
          <p:nvPr/>
        </p:nvGrpSpPr>
        <p:grpSpPr>
          <a:xfrm>
            <a:off x="4129873" y="1628506"/>
            <a:ext cx="7753097" cy="3600986"/>
            <a:chOff x="-4783993" y="-1081628"/>
            <a:chExt cx="9417316" cy="2276153"/>
          </a:xfrm>
        </p:grpSpPr>
        <p:sp>
          <p:nvSpPr>
            <p:cNvPr id="14" name="TextBox 13">
              <a:extLst>
                <a:ext uri="{FF2B5EF4-FFF2-40B4-BE49-F238E27FC236}">
                  <a16:creationId xmlns:a16="http://schemas.microsoft.com/office/drawing/2014/main" id="{810946D9-894D-AA6F-B258-1F66C1093B50}"/>
                </a:ext>
              </a:extLst>
            </p:cNvPr>
            <p:cNvSpPr txBox="1"/>
            <p:nvPr/>
          </p:nvSpPr>
          <p:spPr>
            <a:xfrm>
              <a:off x="1152977" y="824067"/>
              <a:ext cx="79" cy="175089"/>
            </a:xfrm>
            <a:prstGeom prst="rect">
              <a:avLst/>
            </a:prstGeom>
            <a:noFill/>
          </p:spPr>
          <p:txBody>
            <a:bodyPr wrap="none" lIns="0" tIns="0" rIns="0" bIns="0" rtlCol="0" anchor="ctr">
              <a:spAutoFit/>
            </a:bodyPr>
            <a:lstStyle/>
            <a:p>
              <a:endParaRPr lang="id-ID" b="1" i="1" dirty="0"/>
            </a:p>
          </p:txBody>
        </p:sp>
        <p:sp>
          <p:nvSpPr>
            <p:cNvPr id="15" name="TextBox 14">
              <a:extLst>
                <a:ext uri="{FF2B5EF4-FFF2-40B4-BE49-F238E27FC236}">
                  <a16:creationId xmlns:a16="http://schemas.microsoft.com/office/drawing/2014/main" id="{AF5EE5BF-0152-63BD-E2EC-93A7ACEEFAD2}"/>
                </a:ext>
              </a:extLst>
            </p:cNvPr>
            <p:cNvSpPr txBox="1"/>
            <p:nvPr/>
          </p:nvSpPr>
          <p:spPr>
            <a:xfrm>
              <a:off x="-4783993" y="-1081628"/>
              <a:ext cx="9417316" cy="2276153"/>
            </a:xfrm>
            <a:prstGeom prst="rect">
              <a:avLst/>
            </a:prstGeom>
            <a:noFill/>
          </p:spPr>
          <p:txBody>
            <a:bodyPr wrap="square" lIns="0" tIns="0" rIns="0" bIns="0" rtlCol="0" anchor="ctr">
              <a:spAutoFit/>
            </a:bodyPr>
            <a:lstStyle/>
            <a:p>
              <a:pPr marL="285750" indent="-285750" algn="just">
                <a:buFont typeface="Wingdings" panose="05000000000000000000" pitchFamily="2" charset="2"/>
                <a:buChar char="v"/>
              </a:pPr>
              <a:r>
                <a:rPr lang="en-US" dirty="0"/>
                <a:t>Enhanced Detection: More complex features (dynamic, code-level), hybrid optimization, deep learning integration, explainable AI for transparency.</a:t>
              </a:r>
            </a:p>
            <a:p>
              <a:pPr marL="285750" indent="-285750" algn="just">
                <a:buFont typeface="Wingdings" panose="05000000000000000000" pitchFamily="2" charset="2"/>
                <a:buChar char="v"/>
              </a:pPr>
              <a:r>
                <a:rPr lang="en-US" dirty="0"/>
                <a:t> Evasion Resistance: Better detection of obfuscated/polymorphic malware, robustness against adversarial attacks.</a:t>
              </a:r>
            </a:p>
            <a:p>
              <a:pPr marL="285750" indent="-285750" algn="just">
                <a:buFont typeface="Wingdings" panose="05000000000000000000" pitchFamily="2" charset="2"/>
                <a:buChar char="v"/>
              </a:pPr>
              <a:r>
                <a:rPr lang="en-US" dirty="0"/>
                <a:t>Real-world Impact: Real-time on-device detection, improved cloud analysis, integration into security frameworks, scalable big data handling.</a:t>
              </a:r>
            </a:p>
            <a:p>
              <a:pPr marL="285750" indent="-285750" algn="just">
                <a:buFont typeface="Wingdings" panose="05000000000000000000" pitchFamily="2" charset="2"/>
                <a:buChar char="v"/>
              </a:pPr>
              <a:r>
                <a:rPr lang="en-US" dirty="0"/>
                <a:t>Novel Analysis: User behavior analysis, reputation systems, cross-platform security (IoT).</a:t>
              </a:r>
            </a:p>
            <a:p>
              <a:pPr marL="285750" indent="-285750" algn="just">
                <a:buFont typeface="Wingdings" panose="05000000000000000000" pitchFamily="2" charset="2"/>
                <a:buChar char="v"/>
              </a:pPr>
              <a:r>
                <a:rPr lang="en-US" dirty="0"/>
                <a:t>Key Challenges: Adapting to dynamic features, managing computational cost, addressing dataset bias, balancing interpretability and </a:t>
              </a:r>
              <a:r>
                <a:rPr lang="en-US" dirty="0" err="1"/>
                <a:t>accuracy.Overall</a:t>
              </a:r>
              <a:r>
                <a:rPr lang="en-US" dirty="0"/>
                <a:t>, expect more accurate, efficient, and adaptable Android malware detection systems leveraging the power of genetic algorithms and machine learning to counter evolving threats.</a:t>
              </a:r>
              <a:endParaRPr lang="en-IN" dirty="0"/>
            </a:p>
          </p:txBody>
        </p:sp>
      </p:grpSp>
      <p:cxnSp>
        <p:nvCxnSpPr>
          <p:cNvPr id="3" name="Straight Connector 2">
            <a:extLst>
              <a:ext uri="{FF2B5EF4-FFF2-40B4-BE49-F238E27FC236}">
                <a16:creationId xmlns:a16="http://schemas.microsoft.com/office/drawing/2014/main" id="{19D57631-F06D-840A-9816-53978C0CBC83}"/>
              </a:ext>
            </a:extLst>
          </p:cNvPr>
          <p:cNvCxnSpPr>
            <a:cxnSpLocks/>
          </p:cNvCxnSpPr>
          <p:nvPr/>
        </p:nvCxnSpPr>
        <p:spPr>
          <a:xfrm rot="16200000">
            <a:off x="3321435" y="3067548"/>
            <a:ext cx="0" cy="722903"/>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250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81F46-A795-48D3-831F-654B9817DA58}"/>
              </a:ext>
            </a:extLst>
          </p:cNvPr>
          <p:cNvSpPr>
            <a:spLocks noGrp="1"/>
          </p:cNvSpPr>
          <p:nvPr>
            <p:ph type="title"/>
          </p:nvPr>
        </p:nvSpPr>
        <p:spPr>
          <a:xfrm>
            <a:off x="192505" y="2808848"/>
            <a:ext cx="4267200" cy="1844675"/>
          </a:xfrm>
        </p:spPr>
        <p:txBody>
          <a:bodyPr/>
          <a:lstStyle/>
          <a:p>
            <a:r>
              <a:rPr lang="en-US" sz="4400" dirty="0">
                <a:solidFill>
                  <a:schemeClr val="tx1"/>
                </a:solidFill>
              </a:rPr>
              <a:t>References</a:t>
            </a:r>
          </a:p>
        </p:txBody>
      </p:sp>
      <p:grpSp>
        <p:nvGrpSpPr>
          <p:cNvPr id="13" name="Group 12">
            <a:extLst>
              <a:ext uri="{FF2B5EF4-FFF2-40B4-BE49-F238E27FC236}">
                <a16:creationId xmlns:a16="http://schemas.microsoft.com/office/drawing/2014/main" id="{28AE1E76-00B5-448C-8C59-8E8F25FC360D}"/>
              </a:ext>
            </a:extLst>
          </p:cNvPr>
          <p:cNvGrpSpPr/>
          <p:nvPr/>
        </p:nvGrpSpPr>
        <p:grpSpPr>
          <a:xfrm>
            <a:off x="5352217" y="971359"/>
            <a:ext cx="6631236" cy="5262979"/>
            <a:chOff x="-3421322" y="-1303342"/>
            <a:chExt cx="8054645" cy="3326686"/>
          </a:xfrm>
        </p:grpSpPr>
        <p:sp>
          <p:nvSpPr>
            <p:cNvPr id="14" name="TextBox 13">
              <a:extLst>
                <a:ext uri="{FF2B5EF4-FFF2-40B4-BE49-F238E27FC236}">
                  <a16:creationId xmlns:a16="http://schemas.microsoft.com/office/drawing/2014/main" id="{76B789FC-A019-409F-BB8F-A8BC4380A61F}"/>
                </a:ext>
              </a:extLst>
            </p:cNvPr>
            <p:cNvSpPr txBox="1"/>
            <p:nvPr/>
          </p:nvSpPr>
          <p:spPr>
            <a:xfrm>
              <a:off x="1152977" y="824067"/>
              <a:ext cx="79" cy="175089"/>
            </a:xfrm>
            <a:prstGeom prst="rect">
              <a:avLst/>
            </a:prstGeom>
            <a:noFill/>
          </p:spPr>
          <p:txBody>
            <a:bodyPr wrap="none" lIns="0" tIns="0" rIns="0" bIns="0" rtlCol="0" anchor="ctr">
              <a:spAutoFit/>
            </a:bodyPr>
            <a:lstStyle/>
            <a:p>
              <a:endParaRPr lang="id-ID" b="1" i="1" dirty="0"/>
            </a:p>
          </p:txBody>
        </p:sp>
        <p:sp>
          <p:nvSpPr>
            <p:cNvPr id="15" name="TextBox 14">
              <a:extLst>
                <a:ext uri="{FF2B5EF4-FFF2-40B4-BE49-F238E27FC236}">
                  <a16:creationId xmlns:a16="http://schemas.microsoft.com/office/drawing/2014/main" id="{5F7CB561-FA68-49CB-BC5C-91FC3C7A53CA}"/>
                </a:ext>
              </a:extLst>
            </p:cNvPr>
            <p:cNvSpPr txBox="1"/>
            <p:nvPr/>
          </p:nvSpPr>
          <p:spPr>
            <a:xfrm>
              <a:off x="-3421322" y="-1303342"/>
              <a:ext cx="8054645" cy="3326686"/>
            </a:xfrm>
            <a:prstGeom prst="rect">
              <a:avLst/>
            </a:prstGeom>
            <a:noFill/>
          </p:spPr>
          <p:txBody>
            <a:bodyPr wrap="square" lIns="0" tIns="0" rIns="0" bIns="0" rtlCol="0" anchor="ctr">
              <a:spAutoFit/>
            </a:bodyPr>
            <a:lstStyle/>
            <a:p>
              <a:pPr marL="285750" indent="-285750" algn="just">
                <a:buFont typeface="Wingdings" panose="05000000000000000000" pitchFamily="2" charset="2"/>
                <a:buChar char="v"/>
              </a:pPr>
              <a:r>
                <a:rPr lang="en-US" dirty="0"/>
                <a:t>D. Arp, M. </a:t>
              </a:r>
              <a:r>
                <a:rPr lang="en-US" dirty="0" err="1"/>
                <a:t>Spreitzenbarth</a:t>
              </a:r>
              <a:r>
                <a:rPr lang="en-US" dirty="0"/>
                <a:t>, M. </a:t>
              </a:r>
              <a:r>
                <a:rPr lang="en-US" dirty="0" err="1"/>
                <a:t>Hübner</a:t>
              </a:r>
              <a:r>
                <a:rPr lang="en-US" dirty="0"/>
                <a:t>, H. </a:t>
              </a:r>
              <a:r>
                <a:rPr lang="en-US" dirty="0" err="1"/>
                <a:t>Gascon</a:t>
              </a:r>
              <a:r>
                <a:rPr lang="en-US" dirty="0"/>
                <a:t>, and K. </a:t>
              </a:r>
              <a:r>
                <a:rPr lang="en-US" dirty="0" err="1"/>
                <a:t>Rieck</a:t>
              </a:r>
              <a:r>
                <a:rPr lang="en-US" dirty="0"/>
                <a:t>, “</a:t>
              </a:r>
              <a:r>
                <a:rPr lang="en-US" dirty="0" err="1"/>
                <a:t>Drebin</a:t>
              </a:r>
              <a:r>
                <a:rPr lang="en-US" dirty="0"/>
                <a:t>: Effective and Explainable Detection of Android Malware in Your Pocket,” in Proceedings 2014 Network and Distributed System Security Symposium, 2014.</a:t>
              </a:r>
              <a:endParaRPr lang="en-IN" dirty="0"/>
            </a:p>
            <a:p>
              <a:pPr marL="285750" indent="-285750" algn="just">
                <a:buFont typeface="Wingdings" panose="05000000000000000000" pitchFamily="2" charset="2"/>
                <a:buChar char="v"/>
              </a:pPr>
              <a:r>
                <a:rPr lang="en-US" dirty="0"/>
                <a:t>[2] N. Milosevic, A. </a:t>
              </a:r>
              <a:r>
                <a:rPr lang="en-US" dirty="0" err="1"/>
                <a:t>Dehghantanha</a:t>
              </a:r>
              <a:r>
                <a:rPr lang="en-US" dirty="0"/>
                <a:t>, and K. K. R. Choo, “Machine learning aided Android malware classification,” </a:t>
              </a:r>
              <a:r>
                <a:rPr lang="en-US" dirty="0" err="1"/>
                <a:t>Comput.Electr.Eng</a:t>
              </a:r>
              <a:r>
                <a:rPr lang="en-US" dirty="0"/>
                <a:t>., vol. 61, pp. 266–274, 2017.</a:t>
              </a:r>
              <a:endParaRPr lang="en-IN" dirty="0"/>
            </a:p>
            <a:p>
              <a:pPr marL="285750" indent="-285750" algn="just">
                <a:buFont typeface="Wingdings" panose="05000000000000000000" pitchFamily="2" charset="2"/>
                <a:buChar char="v"/>
              </a:pPr>
              <a:r>
                <a:rPr lang="en-US" dirty="0"/>
                <a:t>[3] J. Li, L. Sun, Q. Yan, Z. Li, W. </a:t>
              </a:r>
              <a:r>
                <a:rPr lang="en-US" dirty="0" err="1"/>
                <a:t>Srisa</a:t>
              </a:r>
              <a:r>
                <a:rPr lang="en-US" dirty="0"/>
                <a:t>-An, and H. Ye, “Significant Permission Identification for Machine-Learning-Based Android Malware Detection,” IEEE Trans. Ind. Informatics, vol. 14, no. 7, pp. 3216–3225, 2018.</a:t>
              </a:r>
              <a:endParaRPr lang="en-IN" dirty="0"/>
            </a:p>
            <a:p>
              <a:pPr marL="285750" indent="-285750" algn="just">
                <a:buFont typeface="Wingdings" panose="05000000000000000000" pitchFamily="2" charset="2"/>
                <a:buChar char="v"/>
              </a:pPr>
              <a:r>
                <a:rPr lang="en-US" dirty="0"/>
                <a:t> [4] A. </a:t>
              </a:r>
              <a:r>
                <a:rPr lang="en-US" dirty="0" err="1"/>
                <a:t>Saracino</a:t>
              </a:r>
              <a:r>
                <a:rPr lang="en-US" dirty="0"/>
                <a:t>, D. </a:t>
              </a:r>
              <a:r>
                <a:rPr lang="en-US" dirty="0" err="1"/>
                <a:t>Sgandurra</a:t>
              </a:r>
              <a:r>
                <a:rPr lang="en-US" dirty="0"/>
                <a:t>, G. Dini, and F. </a:t>
              </a:r>
              <a:r>
                <a:rPr lang="en-US" dirty="0" err="1"/>
                <a:t>Martinelli</a:t>
              </a:r>
              <a:r>
                <a:rPr lang="en-US" dirty="0"/>
                <a:t>, “MADAM: Effective and Efficient Behavior-based Android Malware Detection and Prevention,” IEEE Trans. Dependable </a:t>
              </a:r>
              <a:r>
                <a:rPr lang="en-US" dirty="0" err="1"/>
                <a:t>Secur</a:t>
              </a:r>
              <a:r>
                <a:rPr lang="en-US" dirty="0"/>
                <a:t>. </a:t>
              </a:r>
              <a:r>
                <a:rPr lang="en-US" dirty="0" err="1"/>
                <a:t>Comput</a:t>
              </a:r>
              <a:r>
                <a:rPr lang="en-US" dirty="0"/>
                <a:t>., vol. 15, no. 1, pp. 83–97, 2018.</a:t>
              </a:r>
              <a:endParaRPr lang="en-IN" dirty="0"/>
            </a:p>
            <a:p>
              <a:pPr marL="285750" indent="-285750" algn="just">
                <a:buFont typeface="Wingdings" panose="05000000000000000000" pitchFamily="2" charset="2"/>
                <a:buChar char="v"/>
              </a:pPr>
              <a:r>
                <a:rPr lang="en-US" dirty="0"/>
                <a:t> [5] S. Arshad, M. A. Shah, A. Wahid, A. </a:t>
              </a:r>
              <a:r>
                <a:rPr lang="en-US" dirty="0" err="1"/>
                <a:t>Mehmood</a:t>
              </a:r>
              <a:r>
                <a:rPr lang="en-US" dirty="0"/>
                <a:t>, H. Song, and H. Yu, “</a:t>
              </a:r>
              <a:r>
                <a:rPr lang="en-US" dirty="0" err="1"/>
                <a:t>SAMADroid</a:t>
              </a:r>
              <a:r>
                <a:rPr lang="en-US" dirty="0"/>
                <a:t>: A Novel 3-Level Hybrid Malware Detection Model for Android Operating System,” IEEE Access, vol. 6, pp. 4321–4339, 2018. </a:t>
              </a:r>
              <a:endParaRPr lang="en-IN" dirty="0"/>
            </a:p>
          </p:txBody>
        </p:sp>
      </p:grpSp>
      <p:cxnSp>
        <p:nvCxnSpPr>
          <p:cNvPr id="3" name="Straight Connector 2">
            <a:extLst>
              <a:ext uri="{FF2B5EF4-FFF2-40B4-BE49-F238E27FC236}">
                <a16:creationId xmlns:a16="http://schemas.microsoft.com/office/drawing/2014/main" id="{FE01E198-DF88-37F9-EA12-30639ED10C09}"/>
              </a:ext>
            </a:extLst>
          </p:cNvPr>
          <p:cNvCxnSpPr>
            <a:cxnSpLocks/>
          </p:cNvCxnSpPr>
          <p:nvPr/>
        </p:nvCxnSpPr>
        <p:spPr>
          <a:xfrm rot="16200000">
            <a:off x="2758726" y="3067548"/>
            <a:ext cx="0" cy="722903"/>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332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Right Triangle 30">
            <a:extLst>
              <a:ext uri="{FF2B5EF4-FFF2-40B4-BE49-F238E27FC236}">
                <a16:creationId xmlns:a16="http://schemas.microsoft.com/office/drawing/2014/main" id="{6C4D1E73-1855-4938-A776-09A4676D6DAF}"/>
              </a:ext>
            </a:extLst>
          </p:cNvPr>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ight Triangle 34">
            <a:extLst>
              <a:ext uri="{FF2B5EF4-FFF2-40B4-BE49-F238E27FC236}">
                <a16:creationId xmlns:a16="http://schemas.microsoft.com/office/drawing/2014/main" id="{C81E30FB-57D3-40D4-A29E-F24F707F51D8}"/>
              </a:ext>
            </a:extLst>
          </p:cNvPr>
          <p:cNvSpPr/>
          <p:nvPr/>
        </p:nvSpPr>
        <p:spPr>
          <a:xfrm flipH="1" flipV="1">
            <a:off x="7810500" y="-6"/>
            <a:ext cx="4381498" cy="5422905"/>
          </a:xfrm>
          <a:prstGeom prst="rtTriangle">
            <a:avLst/>
          </a:prstGeom>
          <a:gradFill flip="none" rotWithShape="1">
            <a:gsLst>
              <a:gs pos="100000">
                <a:schemeClr val="accent4">
                  <a:alpha val="10000"/>
                </a:schemeClr>
              </a:gs>
              <a:gs pos="0">
                <a:schemeClr val="accent1">
                  <a:alpha val="4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0FD99-A133-4DDF-B7C5-04CA58D32AF2}"/>
              </a:ext>
            </a:extLst>
          </p:cNvPr>
          <p:cNvSpPr>
            <a:spLocks noGrp="1"/>
          </p:cNvSpPr>
          <p:nvPr>
            <p:ph type="title"/>
          </p:nvPr>
        </p:nvSpPr>
        <p:spPr>
          <a:xfrm>
            <a:off x="4816507" y="3167393"/>
            <a:ext cx="4546600" cy="625475"/>
          </a:xfrm>
        </p:spPr>
        <p:txBody>
          <a:bodyPr anchor="ctr"/>
          <a:lstStyle/>
          <a:p>
            <a:pPr>
              <a:lnSpc>
                <a:spcPct val="80000"/>
              </a:lnSpc>
            </a:pPr>
            <a:r>
              <a:rPr lang="en-US" sz="9600" i="1" dirty="0">
                <a:solidFill>
                  <a:schemeClr val="tx1"/>
                </a:solidFill>
              </a:rPr>
              <a:t>THANK YOU</a:t>
            </a:r>
          </a:p>
        </p:txBody>
      </p:sp>
      <p:grpSp>
        <p:nvGrpSpPr>
          <p:cNvPr id="13" name="Group 12">
            <a:extLst>
              <a:ext uri="{FF2B5EF4-FFF2-40B4-BE49-F238E27FC236}">
                <a16:creationId xmlns:a16="http://schemas.microsoft.com/office/drawing/2014/main" id="{5BF09152-57F0-4C56-B151-C0D20612B96E}"/>
              </a:ext>
            </a:extLst>
          </p:cNvPr>
          <p:cNvGrpSpPr/>
          <p:nvPr/>
        </p:nvGrpSpPr>
        <p:grpSpPr>
          <a:xfrm rot="10800000">
            <a:off x="474724" y="-2"/>
            <a:ext cx="3897859" cy="1098331"/>
            <a:chOff x="4203700" y="5759669"/>
            <a:chExt cx="3567824" cy="1098331"/>
          </a:xfrm>
        </p:grpSpPr>
        <p:cxnSp>
          <p:nvCxnSpPr>
            <p:cNvPr id="14" name="Straight Connector 13">
              <a:extLst>
                <a:ext uri="{FF2B5EF4-FFF2-40B4-BE49-F238E27FC236}">
                  <a16:creationId xmlns:a16="http://schemas.microsoft.com/office/drawing/2014/main" id="{E023F002-5C19-47CD-9E24-5C82DCCE7797}"/>
                </a:ext>
              </a:extLst>
            </p:cNvPr>
            <p:cNvCxnSpPr>
              <a:cxnSpLocks/>
            </p:cNvCxnSpPr>
            <p:nvPr/>
          </p:nvCxnSpPr>
          <p:spPr>
            <a:xfrm flipV="1">
              <a:off x="420370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F9B5FB-4EA9-4A21-939F-C5333983A504}"/>
                </a:ext>
              </a:extLst>
            </p:cNvPr>
            <p:cNvCxnSpPr>
              <a:cxnSpLocks/>
            </p:cNvCxnSpPr>
            <p:nvPr/>
          </p:nvCxnSpPr>
          <p:spPr>
            <a:xfrm flipV="1">
              <a:off x="563083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7EC06FF-89AE-4AEB-A0A4-93F7CE12E5BA}"/>
                </a:ext>
              </a:extLst>
            </p:cNvPr>
            <p:cNvCxnSpPr>
              <a:cxnSpLocks/>
            </p:cNvCxnSpPr>
            <p:nvPr/>
          </p:nvCxnSpPr>
          <p:spPr>
            <a:xfrm flipV="1">
              <a:off x="491726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AD423F6-5CE7-4454-8764-07A323D4AE48}"/>
                </a:ext>
              </a:extLst>
            </p:cNvPr>
            <p:cNvCxnSpPr>
              <a:cxnSpLocks/>
            </p:cNvCxnSpPr>
            <p:nvPr/>
          </p:nvCxnSpPr>
          <p:spPr>
            <a:xfrm flipV="1">
              <a:off x="634439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35BFFC-0C9F-4DE9-96EC-C77FD5A5CB83}"/>
                </a:ext>
              </a:extLst>
            </p:cNvPr>
            <p:cNvCxnSpPr>
              <a:cxnSpLocks/>
            </p:cNvCxnSpPr>
            <p:nvPr/>
          </p:nvCxnSpPr>
          <p:spPr>
            <a:xfrm flipV="1">
              <a:off x="7771524"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410F917-A11B-4FA2-BF6B-9019E7AE370C}"/>
                </a:ext>
              </a:extLst>
            </p:cNvPr>
            <p:cNvCxnSpPr>
              <a:cxnSpLocks/>
            </p:cNvCxnSpPr>
            <p:nvPr/>
          </p:nvCxnSpPr>
          <p:spPr>
            <a:xfrm flipV="1">
              <a:off x="705796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CE029A6B-73CF-40BA-85BD-075276F00A3A}"/>
              </a:ext>
            </a:extLst>
          </p:cNvPr>
          <p:cNvGrpSpPr/>
          <p:nvPr/>
        </p:nvGrpSpPr>
        <p:grpSpPr>
          <a:xfrm>
            <a:off x="4816507" y="4880315"/>
            <a:ext cx="4343045" cy="1"/>
            <a:chOff x="1523994" y="3509963"/>
            <a:chExt cx="16178966" cy="1"/>
          </a:xfrm>
        </p:grpSpPr>
        <p:cxnSp>
          <p:nvCxnSpPr>
            <p:cNvPr id="28" name="Straight Connector 27">
              <a:extLst>
                <a:ext uri="{FF2B5EF4-FFF2-40B4-BE49-F238E27FC236}">
                  <a16:creationId xmlns:a16="http://schemas.microsoft.com/office/drawing/2014/main" id="{9FD6CC8B-9C24-41CE-86BF-8BDD12DBCFEC}"/>
                </a:ext>
              </a:extLst>
            </p:cNvPr>
            <p:cNvCxnSpPr>
              <a:cxnSpLocks/>
            </p:cNvCxnSpPr>
            <p:nvPr/>
          </p:nvCxnSpPr>
          <p:spPr>
            <a:xfrm rot="10800000" flipH="1">
              <a:off x="2079810" y="3509963"/>
              <a:ext cx="15623150"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3D2EF69-4DDA-42C2-9508-58F4BCE1961C}"/>
                </a:ext>
              </a:extLst>
            </p:cNvPr>
            <p:cNvCxnSpPr>
              <a:cxnSpLocks/>
            </p:cNvCxnSpPr>
            <p:nvPr/>
          </p:nvCxnSpPr>
          <p:spPr>
            <a:xfrm>
              <a:off x="1523994" y="3509964"/>
              <a:ext cx="4340645"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9535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1D63-ED7E-6B09-DB8C-639E5E27B9FF}"/>
              </a:ext>
            </a:extLst>
          </p:cNvPr>
          <p:cNvSpPr>
            <a:spLocks noGrp="1"/>
          </p:cNvSpPr>
          <p:nvPr>
            <p:ph type="ctrTitle"/>
          </p:nvPr>
        </p:nvSpPr>
        <p:spPr>
          <a:xfrm>
            <a:off x="1524000" y="599849"/>
            <a:ext cx="9144000" cy="1048081"/>
          </a:xfrm>
        </p:spPr>
        <p:txBody>
          <a:bodyPr/>
          <a:lstStyle/>
          <a:p>
            <a:r>
              <a:rPr lang="en-US" sz="2800" dirty="0">
                <a:solidFill>
                  <a:schemeClr val="accent1"/>
                </a:solidFill>
              </a:rPr>
              <a:t>ABSTRACT</a:t>
            </a:r>
            <a:br>
              <a:rPr lang="en-US" sz="6000" dirty="0"/>
            </a:br>
            <a:endParaRPr lang="en-IN" dirty="0"/>
          </a:p>
        </p:txBody>
      </p:sp>
      <p:sp>
        <p:nvSpPr>
          <p:cNvPr id="3" name="Subtitle 2">
            <a:extLst>
              <a:ext uri="{FF2B5EF4-FFF2-40B4-BE49-F238E27FC236}">
                <a16:creationId xmlns:a16="http://schemas.microsoft.com/office/drawing/2014/main" id="{BB55348B-E136-5E4D-C696-A6687B502F6B}"/>
              </a:ext>
            </a:extLst>
          </p:cNvPr>
          <p:cNvSpPr>
            <a:spLocks noGrp="1"/>
          </p:cNvSpPr>
          <p:nvPr>
            <p:ph type="subTitle" idx="1"/>
          </p:nvPr>
        </p:nvSpPr>
        <p:spPr>
          <a:xfrm>
            <a:off x="504092" y="1065125"/>
            <a:ext cx="11183816" cy="5114611"/>
          </a:xfrm>
        </p:spPr>
        <p:txBody>
          <a:bodyPr>
            <a:normAutofit lnSpcReduction="10000"/>
          </a:bodyPr>
          <a:lstStyle/>
          <a:p>
            <a:pPr marL="285750" indent="-285750" algn="just">
              <a:lnSpc>
                <a:spcPct val="100000"/>
              </a:lnSpc>
              <a:buFont typeface="Wingdings" panose="05000000000000000000" pitchFamily="2" charset="2"/>
              <a:buChar char="Ø"/>
            </a:pPr>
            <a:r>
              <a:rPr lang="en-US" sz="2400" dirty="0"/>
              <a:t>Android is the most popular operating system in the world, but because of its open-source nature and large user base, it is a major target for cybercriminals. These attackers spread malware (harmful software) through malicious apps.</a:t>
            </a:r>
          </a:p>
          <a:p>
            <a:pPr marL="285750" indent="-285750" algn="just">
              <a:lnSpc>
                <a:spcPct val="100000"/>
              </a:lnSpc>
              <a:buFont typeface="Wingdings" panose="05000000000000000000" pitchFamily="2" charset="2"/>
              <a:buChar char="Ø"/>
            </a:pPr>
            <a:r>
              <a:rPr lang="en-US" sz="2400" dirty="0"/>
              <a:t>This project presents a smart way to detect Android malware using machine learning. It uses a Genetic Algorithm (an optimization technique inspired by natural selection) to pick the most important features (data points) for identifying malware. These selected features are then used to train machine learning models.</a:t>
            </a:r>
          </a:p>
          <a:p>
            <a:pPr marL="285750" indent="-285750" algn="just">
              <a:lnSpc>
                <a:spcPct val="100000"/>
              </a:lnSpc>
              <a:buFont typeface="Wingdings" panose="05000000000000000000" pitchFamily="2" charset="2"/>
              <a:buChar char="Ø"/>
            </a:pPr>
            <a:r>
              <a:rPr lang="en-US" sz="2400" dirty="0"/>
              <a:t>The study compares how well these models detect malware before and after selecting the key features. The results show that the Genetic Algorithm significantly reduces the number of features (by more than half) while still maintaining a high accuracy (above 94%) in malware detection. This not only improves accuracy but also reduces the computational effort needed for detection, making the process faster and more efficient</a:t>
            </a:r>
          </a:p>
          <a:p>
            <a:endParaRPr lang="en-IN" dirty="0"/>
          </a:p>
        </p:txBody>
      </p:sp>
    </p:spTree>
    <p:extLst>
      <p:ext uri="{BB962C8B-B14F-4D97-AF65-F5344CB8AC3E}">
        <p14:creationId xmlns:p14="http://schemas.microsoft.com/office/powerpoint/2010/main" val="398431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CD6F-A90E-BD9D-2B32-E877780AA958}"/>
              </a:ext>
            </a:extLst>
          </p:cNvPr>
          <p:cNvSpPr>
            <a:spLocks noGrp="1"/>
          </p:cNvSpPr>
          <p:nvPr>
            <p:ph type="ctrTitle"/>
          </p:nvPr>
        </p:nvSpPr>
        <p:spPr>
          <a:xfrm>
            <a:off x="1524000" y="80387"/>
            <a:ext cx="9144000" cy="1366576"/>
          </a:xfrm>
        </p:spPr>
        <p:txBody>
          <a:bodyPr/>
          <a:lstStyle/>
          <a:p>
            <a:r>
              <a:rPr lang="en-IN" sz="2400" dirty="0">
                <a:solidFill>
                  <a:schemeClr val="accent1"/>
                </a:solidFill>
                <a:latin typeface="Arial" panose="020B0604020202020204" pitchFamily="34" charset="0"/>
                <a:cs typeface="Arial" panose="020B0604020202020204" pitchFamily="34" charset="0"/>
              </a:rPr>
              <a:t>INTRODUCTION TO PROJECT</a:t>
            </a:r>
            <a:br>
              <a:rPr lang="en-US" dirty="0"/>
            </a:br>
            <a:endParaRPr lang="en-IN" dirty="0"/>
          </a:p>
        </p:txBody>
      </p:sp>
      <p:sp>
        <p:nvSpPr>
          <p:cNvPr id="3" name="Subtitle 2">
            <a:extLst>
              <a:ext uri="{FF2B5EF4-FFF2-40B4-BE49-F238E27FC236}">
                <a16:creationId xmlns:a16="http://schemas.microsoft.com/office/drawing/2014/main" id="{2FA379E9-3641-7F15-3FD8-05E304650A53}"/>
              </a:ext>
            </a:extLst>
          </p:cNvPr>
          <p:cNvSpPr>
            <a:spLocks noGrp="1"/>
          </p:cNvSpPr>
          <p:nvPr>
            <p:ph type="subTitle" idx="1"/>
          </p:nvPr>
        </p:nvSpPr>
        <p:spPr>
          <a:xfrm>
            <a:off x="1604387" y="5580373"/>
            <a:ext cx="9144000" cy="1047541"/>
          </a:xfrm>
        </p:spPr>
        <p:txBody>
          <a:bodyPr>
            <a:normAutofit/>
          </a:bodyPr>
          <a:lstStyle/>
          <a:p>
            <a:pPr marL="285750" indent="-285750">
              <a:buFont typeface="Wingdings" panose="05000000000000000000" pitchFamily="2" charset="2"/>
              <a:buChar char="Ø"/>
            </a:pPr>
            <a:r>
              <a:rPr lang="en-US" sz="2400" b="1" dirty="0">
                <a:solidFill>
                  <a:schemeClr val="bg1"/>
                </a:solidFill>
              </a:rPr>
              <a:t>Android apps can be downloaded from the official Google is </a:t>
            </a:r>
            <a:endParaRPr lang="en-IN" dirty="0"/>
          </a:p>
        </p:txBody>
      </p:sp>
      <p:sp>
        <p:nvSpPr>
          <p:cNvPr id="5" name="TextBox 4">
            <a:extLst>
              <a:ext uri="{FF2B5EF4-FFF2-40B4-BE49-F238E27FC236}">
                <a16:creationId xmlns:a16="http://schemas.microsoft.com/office/drawing/2014/main" id="{2BDAE406-530E-1CCD-B1DB-CD44F3871388}"/>
              </a:ext>
            </a:extLst>
          </p:cNvPr>
          <p:cNvSpPr txBox="1"/>
          <p:nvPr/>
        </p:nvSpPr>
        <p:spPr>
          <a:xfrm>
            <a:off x="271305" y="753856"/>
            <a:ext cx="11615895" cy="5632311"/>
          </a:xfrm>
          <a:prstGeom prst="rect">
            <a:avLst/>
          </a:prstGeom>
          <a:noFill/>
        </p:spPr>
        <p:txBody>
          <a:bodyPr wrap="square">
            <a:spAutoFit/>
          </a:bodyPr>
          <a:lstStyle/>
          <a:p>
            <a:pPr marL="285750" indent="-285750" algn="just">
              <a:buFont typeface="Wingdings" panose="05000000000000000000" pitchFamily="2" charset="2"/>
              <a:buChar char="Ø"/>
            </a:pPr>
            <a:r>
              <a:rPr lang="en-US" sz="2400" dirty="0"/>
              <a:t>Android apps can be downloaded from the official Google Play Store as well as third-party app stores. However, because Android is open-source and widely used, hackers create malicious apps to target users. Even though Google tries to block harmful apps, some still manage to reach users and cause damage. These apps can steal personal information like contacts, emails, and location or even take control of the device remotely.</a:t>
            </a:r>
          </a:p>
          <a:p>
            <a:pPr marL="285750" indent="-285750" algn="just">
              <a:buFont typeface="Wingdings" panose="05000000000000000000" pitchFamily="2" charset="2"/>
              <a:buChar char="Ø"/>
            </a:pPr>
            <a:r>
              <a:rPr lang="en-US" sz="2400" dirty="0"/>
              <a:t>To protect against such threats, experts analyze these malicious apps through malware analysis, which can be of two types:</a:t>
            </a:r>
          </a:p>
          <a:p>
            <a:pPr algn="just"/>
            <a:r>
              <a:rPr lang="en-US" sz="2400" b="1" dirty="0"/>
              <a:t>    1.Static Analysis – Examining the app’s code without running it.</a:t>
            </a:r>
          </a:p>
          <a:p>
            <a:pPr algn="just"/>
            <a:r>
              <a:rPr lang="en-US" sz="2400" b="1" dirty="0"/>
              <a:t>    2.Dynamic Analysis – Observing how the app behaves when it runs in a secure  environment.</a:t>
            </a:r>
            <a:endParaRPr lang="en-US" sz="2400" dirty="0"/>
          </a:p>
          <a:p>
            <a:pPr marL="285750" indent="-285750" algn="just">
              <a:buFont typeface="Wingdings" panose="05000000000000000000" pitchFamily="2" charset="2"/>
              <a:buChar char="Ø"/>
            </a:pPr>
            <a:r>
              <a:rPr lang="en-US" sz="2400" dirty="0"/>
              <a:t>Since new types of malware (zero-day threats) keep emerging, a strong and efficient detection method is needed. Unlike signature-based methods, which require constant updates, a smarter approach can help detect malware more effectively.</a:t>
            </a:r>
          </a:p>
        </p:txBody>
      </p:sp>
    </p:spTree>
    <p:extLst>
      <p:ext uri="{BB962C8B-B14F-4D97-AF65-F5344CB8AC3E}">
        <p14:creationId xmlns:p14="http://schemas.microsoft.com/office/powerpoint/2010/main" val="412567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FF3C7-4607-8C93-EB84-F10BF1C6B111}"/>
              </a:ext>
            </a:extLst>
          </p:cNvPr>
          <p:cNvSpPr>
            <a:spLocks noGrp="1"/>
          </p:cNvSpPr>
          <p:nvPr>
            <p:ph type="title"/>
          </p:nvPr>
        </p:nvSpPr>
        <p:spPr>
          <a:xfrm>
            <a:off x="731366" y="-1361901"/>
            <a:ext cx="10515600" cy="2130251"/>
          </a:xfrm>
        </p:spPr>
        <p:txBody>
          <a:bodyPr/>
          <a:lstStyle/>
          <a:p>
            <a:pPr algn="ctr"/>
            <a:r>
              <a:rPr lang="en-IN" sz="2400" dirty="0">
                <a:solidFill>
                  <a:schemeClr val="accent1"/>
                </a:solidFill>
                <a:latin typeface="Arial" panose="020B0604020202020204" pitchFamily="34" charset="0"/>
                <a:cs typeface="Arial" panose="020B0604020202020204" pitchFamily="34" charset="0"/>
              </a:rPr>
              <a:t>Existing System</a:t>
            </a:r>
            <a:endParaRPr lang="en-IN" sz="2400" dirty="0">
              <a:solidFill>
                <a:schemeClr val="accent1"/>
              </a:solidFill>
            </a:endParaRPr>
          </a:p>
        </p:txBody>
      </p:sp>
      <p:sp>
        <p:nvSpPr>
          <p:cNvPr id="3" name="Text Placeholder 2">
            <a:extLst>
              <a:ext uri="{FF2B5EF4-FFF2-40B4-BE49-F238E27FC236}">
                <a16:creationId xmlns:a16="http://schemas.microsoft.com/office/drawing/2014/main" id="{48C1A3E7-A75F-971E-56CD-9C08532964E6}"/>
              </a:ext>
            </a:extLst>
          </p:cNvPr>
          <p:cNvSpPr>
            <a:spLocks noGrp="1"/>
          </p:cNvSpPr>
          <p:nvPr>
            <p:ph type="body" idx="1"/>
          </p:nvPr>
        </p:nvSpPr>
        <p:spPr>
          <a:xfrm>
            <a:off x="831850" y="1467059"/>
            <a:ext cx="10515600" cy="4622592"/>
          </a:xfrm>
        </p:spPr>
        <p:txBody>
          <a:bodyPr>
            <a:normAutofit fontScale="47500" lnSpcReduction="20000"/>
          </a:bodyPr>
          <a:lstStyle/>
          <a:p>
            <a:pPr algn="just">
              <a:lnSpc>
                <a:spcPct val="120000"/>
              </a:lnSpc>
              <a:buFont typeface="Wingdings" panose="05000000000000000000" pitchFamily="2" charset="2"/>
              <a:buChar char="Ø"/>
            </a:pPr>
            <a:r>
              <a:rPr lang="en-US" sz="4400" dirty="0">
                <a:solidFill>
                  <a:schemeClr val="tx1"/>
                </a:solidFill>
              </a:rPr>
              <a:t> The main focus of this work is to reduce the number of features used for malware detection while still keeping the accuracy high. This is done using a Genetic Algorithm, which helps pick the most important features from a large set. By reducing the number of features to less than half, the machine learning models can train faster and with less complexity.</a:t>
            </a:r>
          </a:p>
          <a:p>
            <a:pPr algn="just">
              <a:buFont typeface="Wingdings" panose="05000000000000000000" pitchFamily="2" charset="2"/>
              <a:buChar char="Ø"/>
            </a:pPr>
            <a:r>
              <a:rPr lang="en-US" sz="4400" dirty="0">
                <a:solidFill>
                  <a:schemeClr val="tx1"/>
                </a:solidFill>
              </a:rPr>
              <a:t> Instead of testing every possible combination of features (which would take a huge amount of time), the Genetic Algorithm uses a smart searching method based on a fitness function to find the best feature set. This optimized feature set is then used to train two machine learning models:</a:t>
            </a:r>
          </a:p>
          <a:p>
            <a:pPr algn="just">
              <a:buFont typeface="Wingdings" panose="05000000000000000000" pitchFamily="2" charset="2"/>
              <a:buChar char="Ø"/>
            </a:pPr>
            <a:r>
              <a:rPr lang="en-US" sz="4400" dirty="0">
                <a:solidFill>
                  <a:schemeClr val="tx1"/>
                </a:solidFill>
              </a:rPr>
              <a:t> Support Vector Machine (SVM)</a:t>
            </a:r>
          </a:p>
          <a:p>
            <a:pPr algn="just">
              <a:buFont typeface="Wingdings" panose="05000000000000000000" pitchFamily="2" charset="2"/>
              <a:buChar char="Ø"/>
            </a:pPr>
            <a:r>
              <a:rPr lang="en-US" sz="4400" dirty="0">
                <a:solidFill>
                  <a:schemeClr val="tx1"/>
                </a:solidFill>
              </a:rPr>
              <a:t> Neural Network</a:t>
            </a:r>
          </a:p>
          <a:p>
            <a:pPr algn="just">
              <a:buFont typeface="Wingdings" panose="05000000000000000000" pitchFamily="2" charset="2"/>
              <a:buChar char="Ø"/>
            </a:pPr>
            <a:r>
              <a:rPr lang="en-US" sz="4400" dirty="0">
                <a:solidFill>
                  <a:schemeClr val="tx1"/>
                </a:solidFill>
              </a:rPr>
              <a:t> The results show that even with fewer features, the models still achieve more than 94% accuracy while reducing the training time, making the detection process faster and more efficient.</a:t>
            </a:r>
          </a:p>
          <a:p>
            <a:endParaRPr lang="en-IN" dirty="0">
              <a:solidFill>
                <a:schemeClr val="tx1"/>
              </a:solidFill>
            </a:endParaRPr>
          </a:p>
        </p:txBody>
      </p:sp>
    </p:spTree>
    <p:extLst>
      <p:ext uri="{BB962C8B-B14F-4D97-AF65-F5344CB8AC3E}">
        <p14:creationId xmlns:p14="http://schemas.microsoft.com/office/powerpoint/2010/main" val="1548926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38AB-0AF0-FB55-A8EA-D1CBAEE79706}"/>
              </a:ext>
            </a:extLst>
          </p:cNvPr>
          <p:cNvSpPr>
            <a:spLocks noGrp="1"/>
          </p:cNvSpPr>
          <p:nvPr>
            <p:ph type="title"/>
          </p:nvPr>
        </p:nvSpPr>
        <p:spPr>
          <a:xfrm>
            <a:off x="831850" y="-1637880"/>
            <a:ext cx="10515600" cy="2140298"/>
          </a:xfrm>
        </p:spPr>
        <p:txBody>
          <a:bodyPr/>
          <a:lstStyle/>
          <a:p>
            <a:pPr algn="ctr"/>
            <a:r>
              <a:rPr lang="en-IN" sz="2800" dirty="0">
                <a:solidFill>
                  <a:schemeClr val="accent1"/>
                </a:solidFill>
                <a:latin typeface="Arial" panose="020B0604020202020204" pitchFamily="34" charset="0"/>
                <a:cs typeface="Arial" panose="020B0604020202020204" pitchFamily="34" charset="0"/>
              </a:rPr>
              <a:t>Proposed System</a:t>
            </a:r>
            <a:endParaRPr lang="en-IN" sz="2800" dirty="0">
              <a:solidFill>
                <a:schemeClr val="accent1"/>
              </a:solidFill>
            </a:endParaRPr>
          </a:p>
        </p:txBody>
      </p:sp>
      <p:sp>
        <p:nvSpPr>
          <p:cNvPr id="3" name="Text Placeholder 2">
            <a:extLst>
              <a:ext uri="{FF2B5EF4-FFF2-40B4-BE49-F238E27FC236}">
                <a16:creationId xmlns:a16="http://schemas.microsoft.com/office/drawing/2014/main" id="{7DD8CF73-4CF2-4DAC-03AF-28BF2C71D403}"/>
              </a:ext>
            </a:extLst>
          </p:cNvPr>
          <p:cNvSpPr>
            <a:spLocks noGrp="1"/>
          </p:cNvSpPr>
          <p:nvPr>
            <p:ph type="body" idx="1"/>
          </p:nvPr>
        </p:nvSpPr>
        <p:spPr>
          <a:xfrm>
            <a:off x="372382" y="1012250"/>
            <a:ext cx="11447235" cy="1500187"/>
          </a:xfrm>
        </p:spPr>
        <p:txBody>
          <a:bodyPr>
            <a:normAutofit lnSpcReduction="10000"/>
          </a:bodyPr>
          <a:lstStyle/>
          <a:p>
            <a:pPr marL="342900" indent="-342900" algn="just">
              <a:buFont typeface="Wingdings" panose="05000000000000000000" pitchFamily="2" charset="2"/>
              <a:buChar char="Ø"/>
            </a:pPr>
            <a:r>
              <a:rPr lang="en-US" sz="2400" dirty="0">
                <a:solidFill>
                  <a:schemeClr val="tx1"/>
                </a:solidFill>
              </a:rPr>
              <a:t>Two set of Android Apps or APKs: Malware/</a:t>
            </a:r>
            <a:r>
              <a:rPr lang="en-US" sz="2400" dirty="0" err="1">
                <a:solidFill>
                  <a:schemeClr val="tx1"/>
                </a:solidFill>
              </a:rPr>
              <a:t>Goodware</a:t>
            </a:r>
            <a:r>
              <a:rPr lang="en-US" sz="2400" dirty="0">
                <a:solidFill>
                  <a:schemeClr val="tx1"/>
                </a:solidFill>
              </a:rPr>
              <a:t> are reverse engineered to extract features such as permissions and count of App Components such as Activity, Services, Content Providers, etc. These features are used as </a:t>
            </a:r>
            <a:r>
              <a:rPr lang="en-US" sz="2400" dirty="0" err="1">
                <a:solidFill>
                  <a:schemeClr val="tx1"/>
                </a:solidFill>
              </a:rPr>
              <a:t>featurevector</a:t>
            </a:r>
            <a:r>
              <a:rPr lang="en-US" sz="2400" dirty="0">
                <a:solidFill>
                  <a:schemeClr val="tx1"/>
                </a:solidFill>
              </a:rPr>
              <a:t> with class labels as Malware and </a:t>
            </a:r>
            <a:r>
              <a:rPr lang="en-US" sz="2400" dirty="0" err="1">
                <a:solidFill>
                  <a:schemeClr val="tx1"/>
                </a:solidFill>
              </a:rPr>
              <a:t>Goodware</a:t>
            </a:r>
            <a:r>
              <a:rPr lang="en-US" sz="2400" dirty="0">
                <a:solidFill>
                  <a:schemeClr val="tx1"/>
                </a:solidFill>
              </a:rPr>
              <a:t> represented by 0 and 1 respectively in CSV format.</a:t>
            </a:r>
          </a:p>
          <a:p>
            <a:endParaRPr lang="en-IN" dirty="0"/>
          </a:p>
        </p:txBody>
      </p:sp>
      <p:pic>
        <p:nvPicPr>
          <p:cNvPr id="4" name="Picture 3">
            <a:extLst>
              <a:ext uri="{FF2B5EF4-FFF2-40B4-BE49-F238E27FC236}">
                <a16:creationId xmlns:a16="http://schemas.microsoft.com/office/drawing/2014/main" id="{BD0E9F3D-4A5F-36DA-39C5-14CF07DC72E7}"/>
              </a:ext>
            </a:extLst>
          </p:cNvPr>
          <p:cNvPicPr>
            <a:picLocks noChangeAspect="1"/>
          </p:cNvPicPr>
          <p:nvPr/>
        </p:nvPicPr>
        <p:blipFill>
          <a:blip r:embed="rId2" cstate="print"/>
          <a:stretch>
            <a:fillRect/>
          </a:stretch>
        </p:blipFill>
        <p:spPr>
          <a:xfrm>
            <a:off x="4134352" y="2720196"/>
            <a:ext cx="3598295" cy="3929295"/>
          </a:xfrm>
          <a:prstGeom prst="rect">
            <a:avLst/>
          </a:prstGeom>
        </p:spPr>
      </p:pic>
    </p:spTree>
    <p:extLst>
      <p:ext uri="{BB962C8B-B14F-4D97-AF65-F5344CB8AC3E}">
        <p14:creationId xmlns:p14="http://schemas.microsoft.com/office/powerpoint/2010/main" val="3100091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432E-BA60-E950-9BA4-CBBFE51E652A}"/>
              </a:ext>
            </a:extLst>
          </p:cNvPr>
          <p:cNvSpPr>
            <a:spLocks noGrp="1"/>
          </p:cNvSpPr>
          <p:nvPr>
            <p:ph type="title"/>
          </p:nvPr>
        </p:nvSpPr>
        <p:spPr>
          <a:xfrm>
            <a:off x="671077" y="-1614801"/>
            <a:ext cx="10515600" cy="2240782"/>
          </a:xfrm>
        </p:spPr>
        <p:txBody>
          <a:bodyPr/>
          <a:lstStyle/>
          <a:p>
            <a:pPr algn="ctr"/>
            <a:r>
              <a:rPr lang="en-IN" sz="2800" dirty="0">
                <a:solidFill>
                  <a:schemeClr val="accent1"/>
                </a:solidFill>
                <a:latin typeface="Arial" panose="020B0604020202020204" pitchFamily="34" charset="0"/>
                <a:cs typeface="Arial" panose="020B0604020202020204" pitchFamily="34" charset="0"/>
              </a:rPr>
              <a:t>Proposed System(</a:t>
            </a:r>
            <a:r>
              <a:rPr lang="en-IN" sz="2800" dirty="0" err="1">
                <a:solidFill>
                  <a:schemeClr val="accent1"/>
                </a:solidFill>
                <a:latin typeface="Arial" panose="020B0604020202020204" pitchFamily="34" charset="0"/>
                <a:cs typeface="Arial" panose="020B0604020202020204" pitchFamily="34" charset="0"/>
              </a:rPr>
              <a:t>cont</a:t>
            </a:r>
            <a:r>
              <a:rPr lang="en-IN" sz="2800" dirty="0">
                <a:solidFill>
                  <a:schemeClr val="accent1"/>
                </a:solidFill>
                <a:latin typeface="Arial" panose="020B0604020202020204" pitchFamily="34" charset="0"/>
                <a:cs typeface="Arial" panose="020B0604020202020204" pitchFamily="34" charset="0"/>
              </a:rPr>
              <a:t>…)</a:t>
            </a:r>
            <a:endParaRPr lang="en-IN" sz="2800" dirty="0">
              <a:solidFill>
                <a:schemeClr val="accent1"/>
              </a:solidFill>
            </a:endParaRPr>
          </a:p>
        </p:txBody>
      </p:sp>
      <p:sp>
        <p:nvSpPr>
          <p:cNvPr id="3" name="Text Placeholder 2">
            <a:extLst>
              <a:ext uri="{FF2B5EF4-FFF2-40B4-BE49-F238E27FC236}">
                <a16:creationId xmlns:a16="http://schemas.microsoft.com/office/drawing/2014/main" id="{AD68CAE8-2F99-47B6-8BD6-979C541C24FC}"/>
              </a:ext>
            </a:extLst>
          </p:cNvPr>
          <p:cNvSpPr>
            <a:spLocks noGrp="1"/>
          </p:cNvSpPr>
          <p:nvPr>
            <p:ph type="body" idx="1"/>
          </p:nvPr>
        </p:nvSpPr>
        <p:spPr>
          <a:xfrm>
            <a:off x="831850" y="1276141"/>
            <a:ext cx="10515600" cy="4813509"/>
          </a:xfrm>
        </p:spPr>
        <p:txBody>
          <a:bodyPr>
            <a:normAutofit/>
          </a:bodyPr>
          <a:lstStyle/>
          <a:p>
            <a:pPr marL="285750" indent="-285750" algn="just">
              <a:lnSpc>
                <a:spcPct val="100000"/>
              </a:lnSpc>
              <a:buFont typeface="Wingdings" panose="05000000000000000000" pitchFamily="2" charset="2"/>
              <a:buChar char="Ø"/>
            </a:pPr>
            <a:r>
              <a:rPr lang="en-US" dirty="0">
                <a:solidFill>
                  <a:schemeClr val="tx1"/>
                </a:solidFill>
              </a:rPr>
              <a:t>To reduce dimensionality of feature-set, the CSV is fed to Genetic Algorithm to select the most optimized set of features. The optimized set of features obtained is used for training two machine learning classifiers: Support Vector Machine and Neural Network. </a:t>
            </a:r>
          </a:p>
          <a:p>
            <a:pPr marL="285750" indent="-285750" algn="just">
              <a:lnSpc>
                <a:spcPct val="100000"/>
              </a:lnSpc>
              <a:buFont typeface="Wingdings" panose="05000000000000000000" pitchFamily="2" charset="2"/>
              <a:buChar char="Ø"/>
            </a:pPr>
            <a:r>
              <a:rPr lang="en-US" dirty="0">
                <a:solidFill>
                  <a:schemeClr val="tx1"/>
                </a:solidFill>
              </a:rPr>
              <a:t>In the proposed methodology, static features are obtained from AndroidManifest.xml which contains all the important information needed by any Android platform about the Apps. </a:t>
            </a:r>
            <a:r>
              <a:rPr lang="en-US" dirty="0" err="1">
                <a:solidFill>
                  <a:schemeClr val="tx1"/>
                </a:solidFill>
              </a:rPr>
              <a:t>Androguard</a:t>
            </a:r>
            <a:r>
              <a:rPr lang="en-US" dirty="0">
                <a:solidFill>
                  <a:schemeClr val="tx1"/>
                </a:solidFill>
              </a:rPr>
              <a:t> tool has been used for disassembling of the APKs and getting the static features</a:t>
            </a:r>
            <a:endParaRPr lang="en-IN" dirty="0">
              <a:solidFill>
                <a:schemeClr val="tx1"/>
              </a:solidFill>
            </a:endParaRPr>
          </a:p>
        </p:txBody>
      </p:sp>
    </p:spTree>
    <p:extLst>
      <p:ext uri="{BB962C8B-B14F-4D97-AF65-F5344CB8AC3E}">
        <p14:creationId xmlns:p14="http://schemas.microsoft.com/office/powerpoint/2010/main" val="1843384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E5FF-3B8B-2A3C-4403-ADC0CAAA08D0}"/>
              </a:ext>
            </a:extLst>
          </p:cNvPr>
          <p:cNvSpPr>
            <a:spLocks noGrp="1"/>
          </p:cNvSpPr>
          <p:nvPr>
            <p:ph type="title"/>
          </p:nvPr>
        </p:nvSpPr>
        <p:spPr>
          <a:xfrm>
            <a:off x="831850" y="1065126"/>
            <a:ext cx="10515600" cy="80386"/>
          </a:xfrm>
        </p:spPr>
        <p:txBody>
          <a:bodyPr/>
          <a:lstStyle/>
          <a:p>
            <a:pPr algn="ctr"/>
            <a:r>
              <a:rPr lang="en-US" sz="2800" dirty="0">
                <a:solidFill>
                  <a:schemeClr val="accent1"/>
                </a:solidFill>
              </a:rPr>
              <a:t>SOFTWARE REQUIREMENTS</a:t>
            </a:r>
            <a:endParaRPr lang="en-IN" sz="2800" dirty="0">
              <a:solidFill>
                <a:schemeClr val="accent1"/>
              </a:solidFill>
            </a:endParaRPr>
          </a:p>
        </p:txBody>
      </p:sp>
      <p:sp>
        <p:nvSpPr>
          <p:cNvPr id="3" name="Text Placeholder 2">
            <a:extLst>
              <a:ext uri="{FF2B5EF4-FFF2-40B4-BE49-F238E27FC236}">
                <a16:creationId xmlns:a16="http://schemas.microsoft.com/office/drawing/2014/main" id="{77386E37-1144-16FB-F165-0BE65705F01A}"/>
              </a:ext>
            </a:extLst>
          </p:cNvPr>
          <p:cNvSpPr>
            <a:spLocks noGrp="1"/>
          </p:cNvSpPr>
          <p:nvPr>
            <p:ph type="body" idx="1"/>
          </p:nvPr>
        </p:nvSpPr>
        <p:spPr>
          <a:xfrm>
            <a:off x="831850" y="1999623"/>
            <a:ext cx="9769161" cy="2994409"/>
          </a:xfrm>
        </p:spPr>
        <p:txBody>
          <a:bodyPr>
            <a:normAutofit fontScale="32500" lnSpcReduction="20000"/>
          </a:bodyPr>
          <a:lstStyle/>
          <a:p>
            <a:pPr marL="342900" lvl="0" indent="-342900" algn="just">
              <a:buFont typeface="Wingdings" panose="05000000000000000000" pitchFamily="2" charset="2"/>
              <a:buChar char="Ø"/>
            </a:pPr>
            <a:r>
              <a:rPr lang="en-US" sz="9600" b="1" dirty="0">
                <a:solidFill>
                  <a:schemeClr val="tx1"/>
                </a:solidFill>
              </a:rPr>
              <a:t> </a:t>
            </a:r>
            <a:r>
              <a:rPr lang="en-US" sz="9000" dirty="0">
                <a:solidFill>
                  <a:schemeClr val="tx1"/>
                </a:solidFill>
              </a:rPr>
              <a:t>For developing the Application</a:t>
            </a:r>
          </a:p>
          <a:p>
            <a:pPr marL="342900" indent="-342900" algn="just">
              <a:buFont typeface="Wingdings" panose="05000000000000000000" pitchFamily="2" charset="2"/>
              <a:buChar char="Ø"/>
            </a:pPr>
            <a:r>
              <a:rPr lang="en-US" sz="9000" dirty="0">
                <a:solidFill>
                  <a:schemeClr val="tx1"/>
                </a:solidFill>
              </a:rPr>
              <a:t>      1.  Python</a:t>
            </a:r>
          </a:p>
          <a:p>
            <a:pPr marL="342900" indent="-342900" algn="just">
              <a:buFont typeface="Wingdings" panose="05000000000000000000" pitchFamily="2" charset="2"/>
              <a:buChar char="Ø"/>
            </a:pPr>
            <a:r>
              <a:rPr lang="en-US" sz="9000" dirty="0">
                <a:solidFill>
                  <a:schemeClr val="tx1"/>
                </a:solidFill>
              </a:rPr>
              <a:t>       2. Django</a:t>
            </a:r>
          </a:p>
          <a:p>
            <a:pPr marL="342900" indent="-342900" algn="just">
              <a:buFont typeface="Wingdings" panose="05000000000000000000" pitchFamily="2" charset="2"/>
              <a:buChar char="Ø"/>
            </a:pPr>
            <a:r>
              <a:rPr lang="en-US" sz="9000" dirty="0">
                <a:solidFill>
                  <a:schemeClr val="tx1"/>
                </a:solidFill>
              </a:rPr>
              <a:t>       3. </a:t>
            </a:r>
            <a:r>
              <a:rPr lang="en-US" sz="9000" dirty="0" err="1">
                <a:solidFill>
                  <a:schemeClr val="tx1"/>
                </a:solidFill>
              </a:rPr>
              <a:t>Mysql</a:t>
            </a:r>
            <a:endParaRPr lang="en-US" sz="9000" dirty="0">
              <a:solidFill>
                <a:schemeClr val="tx1"/>
              </a:solidFill>
            </a:endParaRPr>
          </a:p>
          <a:p>
            <a:pPr marL="342900" indent="-342900" algn="just">
              <a:buFont typeface="Wingdings" panose="05000000000000000000" pitchFamily="2" charset="2"/>
              <a:buChar char="Ø"/>
            </a:pPr>
            <a:r>
              <a:rPr lang="en-US" sz="9000" dirty="0">
                <a:solidFill>
                  <a:schemeClr val="tx1"/>
                </a:solidFill>
              </a:rPr>
              <a:t>       4. </a:t>
            </a:r>
            <a:r>
              <a:rPr lang="en-US" sz="9000" dirty="0" err="1">
                <a:solidFill>
                  <a:schemeClr val="tx1"/>
                </a:solidFill>
              </a:rPr>
              <a:t>Mysql</a:t>
            </a:r>
            <a:r>
              <a:rPr lang="en-US" sz="9000" dirty="0">
                <a:solidFill>
                  <a:schemeClr val="tx1"/>
                </a:solidFill>
              </a:rPr>
              <a:t> client</a:t>
            </a:r>
          </a:p>
          <a:p>
            <a:pPr marL="342900" indent="-342900" algn="just">
              <a:buFont typeface="Wingdings" panose="05000000000000000000" pitchFamily="2" charset="2"/>
              <a:buChar char="Ø"/>
            </a:pPr>
            <a:r>
              <a:rPr lang="en-US" sz="9000" dirty="0">
                <a:solidFill>
                  <a:schemeClr val="tx1"/>
                </a:solidFill>
              </a:rPr>
              <a:t>       5. Wamp Server 2.4</a:t>
            </a:r>
          </a:p>
          <a:p>
            <a:pPr marL="342900" lvl="0" indent="-342900" algn="just">
              <a:buFont typeface="Wingdings" panose="05000000000000000000" pitchFamily="2" charset="2"/>
              <a:buChar char="Ø"/>
            </a:pPr>
            <a:r>
              <a:rPr lang="en-US" sz="9000" dirty="0">
                <a:solidFill>
                  <a:schemeClr val="tx1"/>
                </a:solidFill>
              </a:rPr>
              <a:t>Technologies and  Languages used to Develop  Python  </a:t>
            </a:r>
            <a:endParaRPr lang="en-IN" sz="9000" dirty="0">
              <a:solidFill>
                <a:schemeClr val="tx1"/>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24734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F890-7E8C-1632-7E41-A21053FFBB7D}"/>
              </a:ext>
            </a:extLst>
          </p:cNvPr>
          <p:cNvSpPr>
            <a:spLocks noGrp="1"/>
          </p:cNvSpPr>
          <p:nvPr>
            <p:ph type="title"/>
          </p:nvPr>
        </p:nvSpPr>
        <p:spPr>
          <a:xfrm>
            <a:off x="831850" y="371788"/>
            <a:ext cx="10515600" cy="542611"/>
          </a:xfrm>
        </p:spPr>
        <p:txBody>
          <a:bodyPr/>
          <a:lstStyle/>
          <a:p>
            <a:pPr algn="ctr"/>
            <a:r>
              <a:rPr lang="en-IN" sz="2400" dirty="0">
                <a:solidFill>
                  <a:schemeClr val="accent1"/>
                </a:solidFill>
              </a:rPr>
              <a:t>HARDWARE REQUIREMENTS</a:t>
            </a:r>
          </a:p>
        </p:txBody>
      </p:sp>
      <p:sp>
        <p:nvSpPr>
          <p:cNvPr id="3" name="Text Placeholder 2">
            <a:extLst>
              <a:ext uri="{FF2B5EF4-FFF2-40B4-BE49-F238E27FC236}">
                <a16:creationId xmlns:a16="http://schemas.microsoft.com/office/drawing/2014/main" id="{5338E96C-61CF-C2BD-0091-09D7CA3062FB}"/>
              </a:ext>
            </a:extLst>
          </p:cNvPr>
          <p:cNvSpPr>
            <a:spLocks noGrp="1"/>
          </p:cNvSpPr>
          <p:nvPr>
            <p:ph type="body" idx="1"/>
          </p:nvPr>
        </p:nvSpPr>
        <p:spPr>
          <a:xfrm>
            <a:off x="831850" y="1959430"/>
            <a:ext cx="7046058" cy="2461845"/>
          </a:xfrm>
        </p:spPr>
        <p:txBody>
          <a:bodyPr>
            <a:normAutofit fontScale="85000" lnSpcReduction="20000"/>
          </a:bodyPr>
          <a:lstStyle/>
          <a:p>
            <a:pPr marL="571500" lvl="0" indent="-571500" algn="just">
              <a:buFont typeface="Wingdings" panose="05000000000000000000" pitchFamily="2" charset="2"/>
              <a:buChar char="Ø"/>
            </a:pPr>
            <a:r>
              <a:rPr lang="en-US" sz="3100" dirty="0">
                <a:solidFill>
                  <a:schemeClr val="tx1"/>
                </a:solidFill>
              </a:rPr>
              <a:t>Operating System supported by</a:t>
            </a:r>
          </a:p>
          <a:p>
            <a:pPr algn="just"/>
            <a:r>
              <a:rPr lang="en-US" sz="3100" dirty="0">
                <a:solidFill>
                  <a:schemeClr val="tx1"/>
                </a:solidFill>
              </a:rPr>
              <a:t>         1.Widndows 10</a:t>
            </a:r>
          </a:p>
          <a:p>
            <a:pPr algn="just"/>
            <a:r>
              <a:rPr lang="en-US" sz="3100" dirty="0">
                <a:solidFill>
                  <a:schemeClr val="tx1"/>
                </a:solidFill>
              </a:rPr>
              <a:t>         2.Windows 11</a:t>
            </a:r>
          </a:p>
          <a:p>
            <a:pPr marL="571500" lvl="0" indent="-571500" algn="just">
              <a:buFont typeface="Wingdings" panose="05000000000000000000" pitchFamily="2" charset="2"/>
              <a:buChar char="Ø"/>
            </a:pPr>
            <a:r>
              <a:rPr lang="en-US" sz="3100" dirty="0">
                <a:solidFill>
                  <a:schemeClr val="tx1"/>
                </a:solidFill>
              </a:rPr>
              <a:t>Processor – intel i5</a:t>
            </a:r>
          </a:p>
          <a:p>
            <a:pPr marL="571500" lvl="0" indent="-571500" algn="just">
              <a:buFont typeface="Wingdings" panose="05000000000000000000" pitchFamily="2" charset="2"/>
              <a:buChar char="Ø"/>
            </a:pPr>
            <a:r>
              <a:rPr lang="en-US" sz="3100" dirty="0">
                <a:solidFill>
                  <a:schemeClr val="tx1"/>
                </a:solidFill>
              </a:rPr>
              <a:t>RAM         -- 8GB/16GB</a:t>
            </a:r>
          </a:p>
          <a:p>
            <a:pPr marL="571500" lvl="0" indent="-571500" algn="just">
              <a:buFont typeface="Wingdings" panose="05000000000000000000" pitchFamily="2" charset="2"/>
              <a:buChar char="Ø"/>
            </a:pPr>
            <a:r>
              <a:rPr lang="en-US" sz="3100" dirty="0">
                <a:solidFill>
                  <a:schemeClr val="tx1"/>
                </a:solidFill>
              </a:rPr>
              <a:t>Space on Hard Disk --  Minimum 10GB SSD</a:t>
            </a:r>
            <a:endParaRPr lang="en-IN" sz="3100" dirty="0">
              <a:solidFill>
                <a:schemeClr val="tx1"/>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93381402"/>
      </p:ext>
    </p:extLst>
  </p:cSld>
  <p:clrMapOvr>
    <a:masterClrMapping/>
  </p:clrMapOvr>
</p:sld>
</file>

<file path=ppt/theme/theme1.xml><?xml version="1.0" encoding="utf-8"?>
<a:theme xmlns:a="http://schemas.openxmlformats.org/drawingml/2006/main" name="Office Theme">
  <a:themeElements>
    <a:clrScheme name="Custom 50">
      <a:dk1>
        <a:sysClr val="windowText" lastClr="000000"/>
      </a:dk1>
      <a:lt1>
        <a:sysClr val="window" lastClr="FFFFFF"/>
      </a:lt1>
      <a:dk2>
        <a:srgbClr val="44546A"/>
      </a:dk2>
      <a:lt2>
        <a:srgbClr val="E7E6E6"/>
      </a:lt2>
      <a:accent1>
        <a:srgbClr val="2B479D"/>
      </a:accent1>
      <a:accent2>
        <a:srgbClr val="07193A"/>
      </a:accent2>
      <a:accent3>
        <a:srgbClr val="00D9FB"/>
      </a:accent3>
      <a:accent4>
        <a:srgbClr val="F14E79"/>
      </a:accent4>
      <a:accent5>
        <a:srgbClr val="5C2163"/>
      </a:accent5>
      <a:accent6>
        <a:srgbClr val="2E3182"/>
      </a:accent6>
      <a:hlink>
        <a:srgbClr val="0563C1"/>
      </a:hlink>
      <a:folHlink>
        <a:srgbClr val="954F72"/>
      </a:folHlink>
    </a:clrScheme>
    <a:fontScheme name="Custom 1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bg1"/>
          </a:solidFill>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2012</Words>
  <Application>Microsoft Office PowerPoint</Application>
  <PresentationFormat>Widescreen</PresentationFormat>
  <Paragraphs>120</Paragraphs>
  <Slides>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Segoe UI</vt:lpstr>
      <vt:lpstr>Times New Roman</vt:lpstr>
      <vt:lpstr>Wingdings</vt:lpstr>
      <vt:lpstr>Office Theme</vt:lpstr>
      <vt:lpstr>Android Malware Detection Using Genetic Algorithm based Optimized Feature Selection and Machine Learning</vt:lpstr>
      <vt:lpstr>  CONTENT </vt:lpstr>
      <vt:lpstr>ABSTRACT </vt:lpstr>
      <vt:lpstr>INTRODUCTION TO PROJECT </vt:lpstr>
      <vt:lpstr>Existing System</vt:lpstr>
      <vt:lpstr>Proposed System</vt:lpstr>
      <vt:lpstr>Proposed System(cont…)</vt:lpstr>
      <vt:lpstr>SOFTWARE REQUIREMENTS</vt:lpstr>
      <vt:lpstr>HARDWARE REQUIREMENTS</vt:lpstr>
      <vt:lpstr>Algorithm</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Dhaniel</dc:creator>
  <cp:lastModifiedBy>nithya sree</cp:lastModifiedBy>
  <cp:revision>52</cp:revision>
  <dcterms:created xsi:type="dcterms:W3CDTF">2020-07-28T06:43:44Z</dcterms:created>
  <dcterms:modified xsi:type="dcterms:W3CDTF">2025-04-28T07:42:58Z</dcterms:modified>
</cp:coreProperties>
</file>