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4B62-1685-47F0-F9D4-2E907A20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9EDBA-E70A-6F2A-3EFC-CFAABA4C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E8FA-D106-9F51-CF11-353FC78B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167F-1122-C112-531A-43E3C848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8DDF-B1BE-F282-2B94-4774D7C1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D1A1-4A83-1DBC-2E80-F2F2E041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F2A72-2618-4995-AADE-01319958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DE1E-E9F6-059F-77BF-08C39006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B84C-6898-2CD6-0DA5-9899F733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24BD-E340-BC4B-395C-5E845222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222A4-6D02-6DC5-8E05-123ECDD3A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0376B-AAF2-06DE-BC7B-E8D65A15F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32A9-E369-21D9-1813-A54E2825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3F78-4614-E523-47D6-88C3361A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973A-60F1-A110-7D0A-EDDD7232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A6DC-662A-A8D0-E96F-C2483B7B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E0D5-630E-6410-4823-9ECB5CA7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58F0-94F1-BF1D-2F9E-AA198E2F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80A9-C926-0F9D-CD66-BE36EE9D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4C0D-5A32-92BB-B5C5-03385176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3E65-36D6-18B3-C672-D081E05F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EFFE-719F-A9E9-97A9-0AE49FAC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E7EC-BE8E-CE58-0B15-B7D1459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896C-9365-2360-CC31-59032A88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A14A-49CE-4835-74CA-06D3B13F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7160-615C-A5F9-C612-C54AF339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6FC6-7115-5BB7-1127-4EAE3715C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B802D-B265-77D9-229A-2566F446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0919-43CA-879C-5CFC-945417C2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29F33-35AE-F3A4-FE47-2C8D05CC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C459-42C0-3C8B-CD31-23AE9172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F3AA-EE7E-85AA-7308-B63CA6B7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F417B-6F1F-4FAD-A82F-8C4578CE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36503-151B-0526-496D-6CADF4ED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01E18-08BD-BCF6-2EBB-EBC3BAF49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92D53-3223-2416-9D5A-F5E28753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75C21-EF82-6808-1C95-C9497C6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234E4-F9DF-6820-3A72-DE51E5ED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F31C5-2D2B-F3DE-5983-8764AF2A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9951-BF69-49D1-A7FC-ED605FC6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301F5-7BAE-C1BE-E2F6-159BEEF8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DF1F8-AA28-FAEA-F31B-7EF20D05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0CC6-6A7A-DA8B-ED96-1AD708A1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BBD48-F9E7-12B9-1FEC-BEB3C626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535A5-2833-7C61-5C19-44D744CF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AFAC1-2C54-91A3-71E5-7CB87D0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13E8-E7D7-1A58-8B6A-C1A7D02B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0FB5-2756-1F77-6E37-42D8782A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0BD46-469D-81CD-8D8F-22C0B5355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5A456-21DE-57E6-CC7A-472238A3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F9E0F-3D74-6F30-18D6-606608FA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CAA0-046A-29CC-B544-B12CB0C7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9EF-5A74-F6A8-F8C3-E53565CD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C86C5-B8B7-18DF-E650-B9E1615C1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04E01-39AF-B3A0-CF60-0535828A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4C19-D072-4910-94BA-F3933870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97DE-44BF-83ED-7FB7-FA6EA0D0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913A-B18C-0E87-13A7-DC6E84E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4BE57-8F89-B9C4-AE83-3287DB5A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A2F8-2E72-7CE8-CA9F-A40618AC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C4EE-5104-2351-60D3-455253DA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5061-F96C-6A46-A82A-1C4695D3727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F253-FC1C-6CF8-B980-74B040610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5D8F-AD09-A3F6-D4F5-F59C54D2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3408-BE09-F249-BA59-83552192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C631-0C5B-D02D-CA97-26D227060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Pixel Classification using MLE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1C982-AE98-B56D-282B-AB9E87A14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Nien</a:t>
            </a:r>
            <a:r>
              <a:rPr lang="en-US" dirty="0"/>
              <a:t>-Shao Wang</a:t>
            </a:r>
          </a:p>
          <a:p>
            <a:r>
              <a:rPr lang="en-US" dirty="0"/>
              <a:t>COGS 118B</a:t>
            </a:r>
          </a:p>
        </p:txBody>
      </p:sp>
    </p:spTree>
    <p:extLst>
      <p:ext uri="{BB962C8B-B14F-4D97-AF65-F5344CB8AC3E}">
        <p14:creationId xmlns:p14="http://schemas.microsoft.com/office/powerpoint/2010/main" val="331293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144F-6268-C6CF-F943-AB0CF04A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7370-351A-4E9B-8E6E-FAE6578BA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that the optimal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found, each pixel of the images in the test set is determined using,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7370-351A-4E9B-8E6E-FAE6578BA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8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8934-69DE-120C-133A-B964AF7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F2CCF-55A5-05BB-706C-CA02365C6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determine accuracy, the following equation is used,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F2CCF-55A5-05BB-706C-CA02365C6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17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A67E-2707-8DA5-300A-69735CF4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CD2379-0A53-2422-1360-FA4999970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908" y="4682331"/>
            <a:ext cx="7288765" cy="4351338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D5D400-E037-E224-D9B6-E74787BEB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" b="74801"/>
          <a:stretch/>
        </p:blipFill>
        <p:spPr>
          <a:xfrm>
            <a:off x="4347090" y="3114675"/>
            <a:ext cx="7772400" cy="628649"/>
          </a:xfrm>
          <a:prstGeom prst="rect">
            <a:avLst/>
          </a:prstGeom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0C6BCB2-AA36-94FB-D6A1-6AEF75014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01" t="9284" r="23407" b="78232"/>
          <a:stretch/>
        </p:blipFill>
        <p:spPr>
          <a:xfrm>
            <a:off x="6154459" y="1645841"/>
            <a:ext cx="4157662" cy="51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6CBFF-728A-5B90-8266-77022AC26537}"/>
              </a:ext>
            </a:extLst>
          </p:cNvPr>
          <p:cNvSpPr txBox="1"/>
          <p:nvPr/>
        </p:nvSpPr>
        <p:spPr>
          <a:xfrm>
            <a:off x="1835530" y="1690687"/>
            <a:ext cx="278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F176F-9721-A122-3388-5021048353C9}"/>
              </a:ext>
            </a:extLst>
          </p:cNvPr>
          <p:cNvSpPr txBox="1"/>
          <p:nvPr/>
        </p:nvSpPr>
        <p:spPr>
          <a:xfrm>
            <a:off x="1835530" y="3322915"/>
            <a:ext cx="278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 Mask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31183-7AB6-9EBB-5C9C-CABE6095AC56}"/>
              </a:ext>
            </a:extLst>
          </p:cNvPr>
          <p:cNvSpPr txBox="1"/>
          <p:nvPr/>
        </p:nvSpPr>
        <p:spPr>
          <a:xfrm>
            <a:off x="1835530" y="5324475"/>
            <a:ext cx="278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Mask</a:t>
            </a:r>
          </a:p>
        </p:txBody>
      </p:sp>
    </p:spTree>
    <p:extLst>
      <p:ext uri="{BB962C8B-B14F-4D97-AF65-F5344CB8AC3E}">
        <p14:creationId xmlns:p14="http://schemas.microsoft.com/office/powerpoint/2010/main" val="325552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B58A-5F5C-EAFF-482F-A32F6DBF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BFDCE9-97ED-4BF7-E63A-D587D8FA5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68843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52482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09481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 (# of 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3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9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9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82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CC11-0F7F-D046-BEB1-0B30A39E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ACF1-BDA1-20A1-B9E8-72D64279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accuracy when increasing training size</a:t>
            </a:r>
          </a:p>
          <a:p>
            <a:pPr lvl="1"/>
            <a:r>
              <a:rPr lang="en-US" dirty="0"/>
              <a:t>Overfitting?</a:t>
            </a:r>
          </a:p>
          <a:p>
            <a:pPr lvl="1"/>
            <a:r>
              <a:rPr lang="en-US" dirty="0"/>
              <a:t>The ratio between “single” and “co-label” are not the same across all images</a:t>
            </a:r>
          </a:p>
          <a:p>
            <a:pPr lvl="1"/>
            <a:r>
              <a:rPr lang="en-US" dirty="0"/>
              <a:t>Underfitting?</a:t>
            </a:r>
          </a:p>
        </p:txBody>
      </p:sp>
    </p:spTree>
    <p:extLst>
      <p:ext uri="{BB962C8B-B14F-4D97-AF65-F5344CB8AC3E}">
        <p14:creationId xmlns:p14="http://schemas.microsoft.com/office/powerpoint/2010/main" val="136448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F815-3027-CACE-E763-9A1F4323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/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F08E-78C2-52EB-7A58-F31B0DA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Possibly examine the 2 layers individually</a:t>
            </a:r>
          </a:p>
          <a:p>
            <a:r>
              <a:rPr lang="en-US" dirty="0"/>
              <a:t>Bayesian Method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1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2E18-44C2-4ACA-C1AF-A13B1045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FEFF-19ED-158D-AC8B-EB0A63E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Steven Shabel</a:t>
            </a:r>
          </a:p>
          <a:p>
            <a:r>
              <a:rPr lang="en-US" dirty="0"/>
              <a:t>Roberto </a:t>
            </a:r>
            <a:r>
              <a:rPr lang="en-US" dirty="0" err="1"/>
              <a:t>Malinow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Sambaran</a:t>
            </a:r>
            <a:endParaRPr lang="en-US" dirty="0"/>
          </a:p>
          <a:p>
            <a:r>
              <a:rPr lang="en-US" dirty="0"/>
              <a:t>Prof. De 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B7A9-C967-CEE3-D1A8-14B4B94F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1640-D693-D632-37E8-772FF452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sz="2800" dirty="0">
                <a:effectLst/>
              </a:rPr>
              <a:t>Shabel, Steven J, et al. “Mood Regulation. GABA/Glutamate Co-Release Controls Habenula Output and Is Modified by Antidepressant Treatment.” </a:t>
            </a:r>
            <a:r>
              <a:rPr lang="en-US" sz="2800" i="1" dirty="0">
                <a:effectLst/>
              </a:rPr>
              <a:t>Science (New York, N.Y.)</a:t>
            </a:r>
            <a:r>
              <a:rPr lang="en-US" sz="2800" dirty="0">
                <a:effectLst/>
              </a:rPr>
              <a:t>, U.S. National Library of Medicine, 19 Sept. 2014, https://</a:t>
            </a:r>
            <a:r>
              <a:rPr lang="en-US" sz="2800" dirty="0" err="1">
                <a:effectLst/>
              </a:rPr>
              <a:t>www.ncbi.nlm.nih.gov</a:t>
            </a:r>
            <a:r>
              <a:rPr lang="en-US" sz="2800" dirty="0">
                <a:effectLst/>
              </a:rPr>
              <a:t>/</a:t>
            </a:r>
            <a:r>
              <a:rPr lang="en-US" sz="2800" dirty="0" err="1">
                <a:effectLst/>
              </a:rPr>
              <a:t>pmc</a:t>
            </a:r>
            <a:r>
              <a:rPr lang="en-US" sz="2800" dirty="0">
                <a:effectLst/>
              </a:rPr>
              <a:t>/articles/PMC4305433/. </a:t>
            </a:r>
          </a:p>
          <a:p>
            <a:r>
              <a:rPr lang="en-US" dirty="0"/>
              <a:t>2. </a:t>
            </a:r>
            <a:r>
              <a:rPr lang="en-US" sz="2800" dirty="0" err="1">
                <a:effectLst/>
              </a:rPr>
              <a:t>Xie</a:t>
            </a:r>
            <a:r>
              <a:rPr lang="en-US" sz="2800" dirty="0">
                <a:effectLst/>
              </a:rPr>
              <a:t>, J, and H.T </a:t>
            </a:r>
            <a:r>
              <a:rPr lang="en-US" sz="2800" dirty="0" err="1">
                <a:effectLst/>
              </a:rPr>
              <a:t>Tsui</a:t>
            </a:r>
            <a:r>
              <a:rPr lang="en-US" sz="2800" dirty="0">
                <a:effectLst/>
              </a:rPr>
              <a:t>. “Image Segmentation Based on Maximum-Likelihood Estimation and Optimum Entropy-Distribution (</a:t>
            </a:r>
            <a:r>
              <a:rPr lang="en-US" sz="2800" dirty="0" err="1">
                <a:effectLst/>
              </a:rPr>
              <a:t>Mle</a:t>
            </a:r>
            <a:r>
              <a:rPr lang="en-US" sz="2800" dirty="0">
                <a:effectLst/>
              </a:rPr>
              <a:t>–OED).” </a:t>
            </a:r>
            <a:r>
              <a:rPr lang="en-US" sz="2800" i="1" dirty="0">
                <a:effectLst/>
              </a:rPr>
              <a:t>Pattern Recognition Letters</a:t>
            </a:r>
            <a:r>
              <a:rPr lang="en-US" sz="2800" dirty="0">
                <a:effectLst/>
              </a:rPr>
              <a:t>, vol. 25, no. 10, 2004, pp. 1133–1141., https://</a:t>
            </a:r>
            <a:r>
              <a:rPr lang="en-US" sz="2800" dirty="0" err="1">
                <a:effectLst/>
              </a:rPr>
              <a:t>doi.org</a:t>
            </a:r>
            <a:r>
              <a:rPr lang="en-US" sz="2800" dirty="0">
                <a:effectLst/>
              </a:rPr>
              <a:t>/10.1016/j.patrec.2004.03.013. </a:t>
            </a:r>
          </a:p>
          <a:p>
            <a:endParaRPr lang="en-US" sz="2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4FF4-C705-C2F4-E2D9-90E93F90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Introduction/Motivations</a:t>
            </a:r>
          </a:p>
        </p:txBody>
      </p:sp>
      <p:pic>
        <p:nvPicPr>
          <p:cNvPr id="4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620A5A6-F2AB-A619-A805-E57583A93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4" r="23423" b="70725"/>
          <a:stretch/>
        </p:blipFill>
        <p:spPr>
          <a:xfrm>
            <a:off x="3278148" y="4001294"/>
            <a:ext cx="8658225" cy="2512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9229-76B0-2D59-0379-55745A30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Identifying certain neurotransmitter activities in the lateral habenula</a:t>
            </a:r>
          </a:p>
          <a:p>
            <a:pPr>
              <a:lnSpc>
                <a:spcPct val="150000"/>
              </a:lnSpc>
            </a:pPr>
            <a:r>
              <a:rPr lang="en-US" dirty="0"/>
              <a:t>Two neurotransmitters: GABA (controlled by enzyme GAD) and glutamate (controlled by transporter vlugt2)</a:t>
            </a:r>
          </a:p>
          <a:p>
            <a:pPr>
              <a:lnSpc>
                <a:spcPct val="150000"/>
              </a:lnSpc>
            </a:pPr>
            <a:r>
              <a:rPr lang="en-US" dirty="0"/>
              <a:t>low GABA = depression </a:t>
            </a:r>
          </a:p>
          <a:p>
            <a:pPr>
              <a:lnSpc>
                <a:spcPct val="150000"/>
              </a:lnSpc>
            </a:pPr>
            <a:r>
              <a:rPr lang="en-US" dirty="0"/>
              <a:t>Source</a:t>
            </a:r>
            <a:r>
              <a:rPr lang="en-US" baseline="30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F5F5-A3A0-E8A6-BFF3-11427E7B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Introduction/Motivations</a:t>
            </a: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D944BA2-8221-5D38-F5A1-44ACD7156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94" r="23423" b="70725"/>
          <a:stretch/>
        </p:blipFill>
        <p:spPr>
          <a:xfrm>
            <a:off x="1663289" y="4345781"/>
            <a:ext cx="8658225" cy="251221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82B366-BA76-45CC-7954-D3CFAAA42E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Identify “single” and “co-label”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(red) = vglut2 activity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 co-label = both</a:t>
            </a:r>
          </a:p>
          <a:p>
            <a:pPr>
              <a:lnSpc>
                <a:spcPct val="150000"/>
              </a:lnSpc>
            </a:pPr>
            <a:r>
              <a:rPr lang="en-US" dirty="0"/>
              <a:t>2 dimension (R, G). Blue already set to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8CBAC-FB77-034A-1AD3-D529B61F4706}"/>
              </a:ext>
            </a:extLst>
          </p:cNvPr>
          <p:cNvCxnSpPr/>
          <p:nvPr/>
        </p:nvCxnSpPr>
        <p:spPr>
          <a:xfrm>
            <a:off x="3182587" y="5601890"/>
            <a:ext cx="213756" cy="2550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17E4EB-D8E8-BC54-4470-1C7FA7A1B84C}"/>
              </a:ext>
            </a:extLst>
          </p:cNvPr>
          <p:cNvCxnSpPr>
            <a:cxnSpLocks/>
          </p:cNvCxnSpPr>
          <p:nvPr/>
        </p:nvCxnSpPr>
        <p:spPr>
          <a:xfrm flipV="1">
            <a:off x="10094026" y="5415000"/>
            <a:ext cx="0" cy="1868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617BE-5B87-AF38-3047-4E1CB2FE701A}"/>
              </a:ext>
            </a:extLst>
          </p:cNvPr>
          <p:cNvCxnSpPr>
            <a:cxnSpLocks/>
          </p:cNvCxnSpPr>
          <p:nvPr/>
        </p:nvCxnSpPr>
        <p:spPr>
          <a:xfrm>
            <a:off x="10200904" y="5856916"/>
            <a:ext cx="0" cy="1861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CFC2E-C000-703A-FCEC-6D92191CDC97}"/>
              </a:ext>
            </a:extLst>
          </p:cNvPr>
          <p:cNvCxnSpPr>
            <a:cxnSpLocks/>
          </p:cNvCxnSpPr>
          <p:nvPr/>
        </p:nvCxnSpPr>
        <p:spPr>
          <a:xfrm>
            <a:off x="8393875" y="5205542"/>
            <a:ext cx="393866" cy="93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3DE900-EE16-A7DF-D834-BC4F8500EA56}"/>
              </a:ext>
            </a:extLst>
          </p:cNvPr>
          <p:cNvCxnSpPr>
            <a:cxnSpLocks/>
          </p:cNvCxnSpPr>
          <p:nvPr/>
        </p:nvCxnSpPr>
        <p:spPr>
          <a:xfrm>
            <a:off x="8000009" y="5555273"/>
            <a:ext cx="393866" cy="93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9BB1D5-9EAC-E3BD-653E-ED3B7B32E336}"/>
              </a:ext>
            </a:extLst>
          </p:cNvPr>
          <p:cNvCxnSpPr>
            <a:cxnSpLocks/>
          </p:cNvCxnSpPr>
          <p:nvPr/>
        </p:nvCxnSpPr>
        <p:spPr>
          <a:xfrm flipH="1" flipV="1">
            <a:off x="8853057" y="5648507"/>
            <a:ext cx="407720" cy="1040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1E69-F73C-EA2B-AA35-D9A0D4E0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25-9AFF-8311-3A90-832624C6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segmentation on brain images</a:t>
            </a:r>
          </a:p>
          <a:p>
            <a:r>
              <a:rPr lang="en-US" dirty="0"/>
              <a:t>Source</a:t>
            </a:r>
            <a:r>
              <a:rPr lang="en-US" baseline="30000" dirty="0"/>
              <a:t>2</a:t>
            </a:r>
            <a:r>
              <a:rPr lang="en-US" dirty="0"/>
              <a:t>: (</a:t>
            </a:r>
            <a:r>
              <a:rPr lang="en-US" dirty="0" err="1"/>
              <a:t>Xie</a:t>
            </a:r>
            <a:r>
              <a:rPr lang="en-US" dirty="0"/>
              <a:t> and </a:t>
            </a:r>
            <a:r>
              <a:rPr lang="en-US" dirty="0" err="1"/>
              <a:t>Tsui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C57EB8B-B1AF-E27F-58F6-DFD21A96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2" y="3060907"/>
            <a:ext cx="3466288" cy="3431968"/>
          </a:xfrm>
          <a:prstGeom prst="rect">
            <a:avLst/>
          </a:prstGeom>
        </p:spPr>
      </p:pic>
      <p:pic>
        <p:nvPicPr>
          <p:cNvPr id="7" name="Picture 6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F89283A1-D27C-97AC-797F-F22DCD53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62" y="3060907"/>
            <a:ext cx="3251302" cy="3483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B74BF-8708-6677-465B-234A8B3B843C}"/>
              </a:ext>
            </a:extLst>
          </p:cNvPr>
          <p:cNvSpPr txBox="1"/>
          <p:nvPr/>
        </p:nvSpPr>
        <p:spPr>
          <a:xfrm>
            <a:off x="5622171" y="4592225"/>
            <a:ext cx="6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94814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56E6-A15B-F0B6-8588-EB7AC18E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3B70-5B9D-7B6A-E3CF-14B36E2D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30, 50, 100, 200 training images</a:t>
            </a:r>
          </a:p>
          <a:p>
            <a:r>
              <a:rPr lang="en-US" dirty="0"/>
              <a:t>30 testing images</a:t>
            </a:r>
          </a:p>
          <a:p>
            <a:r>
              <a:rPr lang="en-US" dirty="0"/>
              <a:t>Dimension: 32 x 256</a:t>
            </a:r>
          </a:p>
          <a:p>
            <a:r>
              <a:rPr lang="en-US" dirty="0"/>
              <a:t>RGB images but B channel set to 0</a:t>
            </a:r>
          </a:p>
        </p:txBody>
      </p:sp>
      <p:pic>
        <p:nvPicPr>
          <p:cNvPr id="4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220AED3-02FF-3DEA-E12F-180EB8825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4" t="6060" r="23423" b="75368"/>
          <a:stretch/>
        </p:blipFill>
        <p:spPr>
          <a:xfrm>
            <a:off x="5463578" y="427831"/>
            <a:ext cx="6520109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36D-D228-2FBE-EEFE-672211C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CE42C-78E1-D4E6-9674-BF03745F9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labels: “single”, “co-label”, “background”</a:t>
                </a:r>
              </a:p>
              <a:p>
                <a:r>
                  <a:rPr lang="en-US" dirty="0"/>
                  <a:t>Each with their own Multivariate Gaussian,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is the label, {1, 2, 3}</a:t>
                </a:r>
              </a:p>
              <a:p>
                <a:r>
                  <a:rPr lang="en-US" dirty="0"/>
                  <a:t>Each pixel is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CE42C-78E1-D4E6-9674-BF03745F9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36D-D228-2FBE-EEFE-672211C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Distribution (MLE)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CE42C-78E1-D4E6-9674-BF03745F9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the data is the product of the individual pixel, x</a:t>
                </a:r>
                <a:r>
                  <a:rPr lang="en-US" baseline="-25000" dirty="0"/>
                  <a:t>i</a:t>
                </a:r>
              </a:p>
              <a:p>
                <a:endParaRPr lang="en-US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maximum likelihood estimation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maximize the log-likelihood function,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CE42C-78E1-D4E6-9674-BF03745F9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69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6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2E9F-ECCE-523B-A8AF-F834A73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 (Mean)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9A269-369D-6AD7-F690-190567210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 the partial derivatives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0 and 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yields,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is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labelled as k and 0 otherwise.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9A269-369D-6AD7-F690-190567210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6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634661-E030-C444-FD03-A6FFA3E99A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Estimation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634661-E030-C444-FD03-A6FFA3E99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4E1CC-1A97-633B-851C-C01ED0CA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the mean found, the covariance matrix can be calculated using,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4E1CC-1A97-633B-851C-C01ED0CA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1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556</Words>
  <Application>Microsoft Macintosh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Pixel Classification using MLE</vt:lpstr>
      <vt:lpstr>Introduction/Motivations</vt:lpstr>
      <vt:lpstr>Introduction/Motivations</vt:lpstr>
      <vt:lpstr>Related Work</vt:lpstr>
      <vt:lpstr>Image Overview</vt:lpstr>
      <vt:lpstr>Multivariate Gaussian Distribution</vt:lpstr>
      <vt:lpstr>Multivariate Gaussian Distribution (MLE)</vt:lpstr>
      <vt:lpstr>Maximum Likelihood Estimation (Mean)</vt:lpstr>
      <vt:lpstr>Maximum Likelihood Estimation (Σ)</vt:lpstr>
      <vt:lpstr>Classification</vt:lpstr>
      <vt:lpstr>How accurate is it?</vt:lpstr>
      <vt:lpstr>Results </vt:lpstr>
      <vt:lpstr>Results</vt:lpstr>
      <vt:lpstr>Observations</vt:lpstr>
      <vt:lpstr>Improvements / Other models</vt:lpstr>
      <vt:lpstr>Acknowledgement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Nien-Shao Wang</dc:creator>
  <cp:lastModifiedBy>Nien-Shao Wang</cp:lastModifiedBy>
  <cp:revision>6</cp:revision>
  <dcterms:created xsi:type="dcterms:W3CDTF">2022-12-06T05:49:45Z</dcterms:created>
  <dcterms:modified xsi:type="dcterms:W3CDTF">2022-12-06T11:55:48Z</dcterms:modified>
</cp:coreProperties>
</file>