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09" r:id="rId3"/>
    <p:sldId id="278" r:id="rId4"/>
    <p:sldId id="279" r:id="rId5"/>
    <p:sldId id="281" r:id="rId6"/>
    <p:sldId id="282" r:id="rId7"/>
    <p:sldId id="283" r:id="rId8"/>
    <p:sldId id="284" r:id="rId9"/>
    <p:sldId id="288" r:id="rId10"/>
    <p:sldId id="289" r:id="rId11"/>
    <p:sldId id="290" r:id="rId12"/>
    <p:sldId id="299" r:id="rId13"/>
    <p:sldId id="270" r:id="rId14"/>
    <p:sldId id="287" r:id="rId15"/>
    <p:sldId id="271" r:id="rId16"/>
    <p:sldId id="272" r:id="rId17"/>
    <p:sldId id="310" r:id="rId18"/>
    <p:sldId id="301" r:id="rId19"/>
    <p:sldId id="300" r:id="rId20"/>
    <p:sldId id="302" r:id="rId21"/>
    <p:sldId id="306" r:id="rId22"/>
    <p:sldId id="285" r:id="rId23"/>
    <p:sldId id="308" r:id="rId24"/>
    <p:sldId id="30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135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ABC6D-FCA2-4662-B3AB-8B20961C266E}" type="datetimeFigureOut">
              <a:rPr lang="en-US" smtClean="0"/>
              <a:t>10/17/2018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91545-A024-409B-8A21-2C58AAED3297}" type="slidenum">
              <a:rPr lang="en-US" smtClean="0"/>
              <a:t>‹#›</a:t>
            </a:fld>
            <a:endParaRPr lang="en-US"/>
          </a:p>
        </p:txBody>
      </p:sp>
    </p:spTree>
    <p:extLst>
      <p:ext uri="{BB962C8B-B14F-4D97-AF65-F5344CB8AC3E}">
        <p14:creationId xmlns:p14="http://schemas.microsoft.com/office/powerpoint/2010/main" val="305931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503065" y="4039820"/>
            <a:ext cx="5650085" cy="1068935"/>
          </a:xfrm>
          <a:effectLst/>
        </p:spPr>
        <p:txBody>
          <a:bodyPr>
            <a:normAutofit/>
          </a:bodyPr>
          <a:lstStyle>
            <a:lvl1pPr algn="l">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503066" y="5108755"/>
            <a:ext cx="5640934" cy="1068935"/>
          </a:xfrm>
        </p:spPr>
        <p:txBody>
          <a:bodyPr>
            <a:normAutofit/>
          </a:bodyPr>
          <a:lstStyle>
            <a:lvl1pPr marL="0" indent="0" algn="l">
              <a:buNone/>
              <a:defRPr sz="2800">
                <a:solidFill>
                  <a:srgbClr val="6096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138424"/>
            <a:ext cx="8229600" cy="458115"/>
          </a:xfrm>
        </p:spPr>
        <p:txBody>
          <a:bodyPr>
            <a:normAutofit/>
          </a:bodyPr>
          <a:lstStyle>
            <a:lvl1pPr algn="r">
              <a:defRPr sz="3600">
                <a:solidFill>
                  <a:srgbClr val="0070C0"/>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1596540"/>
            <a:ext cx="8229600" cy="3970330"/>
          </a:xfrm>
        </p:spPr>
        <p:txBody>
          <a:bodyPr/>
          <a:lstStyle>
            <a:lvl1pPr>
              <a:defRPr sz="2800">
                <a:solidFill>
                  <a:srgbClr val="253600"/>
                </a:solidFill>
              </a:defRPr>
            </a:lvl1pPr>
            <a:lvl2pPr>
              <a:defRPr>
                <a:solidFill>
                  <a:srgbClr val="253600"/>
                </a:solidFill>
              </a:defRPr>
            </a:lvl2pPr>
            <a:lvl3pPr>
              <a:defRPr>
                <a:solidFill>
                  <a:srgbClr val="253600"/>
                </a:solidFill>
              </a:defRPr>
            </a:lvl3pPr>
            <a:lvl4pPr>
              <a:defRPr>
                <a:solidFill>
                  <a:srgbClr val="253600"/>
                </a:solidFill>
              </a:defRPr>
            </a:lvl4pPr>
            <a:lvl5pPr>
              <a:defRPr>
                <a:solidFill>
                  <a:srgbClr val="2536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09" y="527605"/>
            <a:ext cx="6871724" cy="763525"/>
          </a:xfrm>
        </p:spPr>
        <p:txBody>
          <a:bodyPr>
            <a:normAutofit/>
          </a:bodyPr>
          <a:lstStyle>
            <a:lvl1pPr algn="l">
              <a:defRPr sz="3600">
                <a:solidFill>
                  <a:srgbClr val="0070C0"/>
                </a:solidFill>
              </a:defRPr>
            </a:lvl1pPr>
          </a:lstStyle>
          <a:p>
            <a:r>
              <a:rPr lang="en-US"/>
              <a:t>Click to edit Master title style</a:t>
            </a:r>
            <a:endParaRPr lang="en-US" dirty="0"/>
          </a:p>
        </p:txBody>
      </p:sp>
      <p:sp>
        <p:nvSpPr>
          <p:cNvPr id="3" name="Content Placeholder 2"/>
          <p:cNvSpPr>
            <a:spLocks noGrp="1"/>
          </p:cNvSpPr>
          <p:nvPr>
            <p:ph idx="1"/>
          </p:nvPr>
        </p:nvSpPr>
        <p:spPr>
          <a:xfrm>
            <a:off x="1823310" y="1291130"/>
            <a:ext cx="6871724" cy="4428445"/>
          </a:xfrm>
        </p:spPr>
        <p:txBody>
          <a:bodyPr/>
          <a:lstStyle>
            <a:lvl1pPr>
              <a:defRPr sz="2800">
                <a:solidFill>
                  <a:srgbClr val="253600"/>
                </a:solidFill>
              </a:defRPr>
            </a:lvl1pPr>
            <a:lvl2pPr>
              <a:defRPr>
                <a:solidFill>
                  <a:srgbClr val="253600"/>
                </a:solidFill>
              </a:defRPr>
            </a:lvl2pPr>
            <a:lvl3pPr>
              <a:defRPr>
                <a:solidFill>
                  <a:srgbClr val="253600"/>
                </a:solidFill>
              </a:defRPr>
            </a:lvl3pPr>
            <a:lvl4pPr>
              <a:defRPr>
                <a:solidFill>
                  <a:srgbClr val="253600"/>
                </a:solidFill>
              </a:defRPr>
            </a:lvl4pPr>
            <a:lvl5pPr>
              <a:defRPr>
                <a:solidFill>
                  <a:srgbClr val="2536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985720"/>
            <a:ext cx="8229600" cy="532180"/>
          </a:xfrm>
        </p:spPr>
        <p:txBody>
          <a:bodyPr>
            <a:normAutofit/>
          </a:bodyPr>
          <a:lstStyle>
            <a:lvl1pPr algn="r">
              <a:defRPr sz="3600">
                <a:solidFill>
                  <a:srgbClr val="0070C0"/>
                </a:solidFill>
              </a:defRPr>
            </a:lvl1pPr>
          </a:lstStyle>
          <a:p>
            <a:r>
              <a:rPr lang="en-US"/>
              <a:t>Click to edit Master title style</a:t>
            </a:r>
            <a:endParaRPr lang="en-US" dirty="0"/>
          </a:p>
        </p:txBody>
      </p:sp>
      <p:sp>
        <p:nvSpPr>
          <p:cNvPr id="3" name="Text Placeholder 2"/>
          <p:cNvSpPr>
            <a:spLocks noGrp="1"/>
          </p:cNvSpPr>
          <p:nvPr>
            <p:ph type="body" idx="1"/>
          </p:nvPr>
        </p:nvSpPr>
        <p:spPr>
          <a:xfrm>
            <a:off x="448965" y="1749244"/>
            <a:ext cx="4040188" cy="639762"/>
          </a:xfrm>
        </p:spPr>
        <p:txBody>
          <a:bodyPr anchor="b"/>
          <a:lstStyle>
            <a:lvl1pPr marL="0" indent="0">
              <a:buNone/>
              <a:defRPr sz="2400" b="1">
                <a:solidFill>
                  <a:srgbClr val="FF9E1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8965" y="2379107"/>
            <a:ext cx="4040188" cy="3035058"/>
          </a:xfrm>
        </p:spPr>
        <p:txBody>
          <a:bodyPr/>
          <a:lstStyle>
            <a:lvl1pPr>
              <a:defRPr sz="2400">
                <a:solidFill>
                  <a:srgbClr val="253600"/>
                </a:solidFill>
              </a:defRPr>
            </a:lvl1pPr>
            <a:lvl2pPr>
              <a:defRPr sz="2000">
                <a:solidFill>
                  <a:srgbClr val="253600"/>
                </a:solidFill>
              </a:defRPr>
            </a:lvl2pPr>
            <a:lvl3pPr>
              <a:defRPr sz="1800">
                <a:solidFill>
                  <a:srgbClr val="253600"/>
                </a:solidFill>
              </a:defRPr>
            </a:lvl3pPr>
            <a:lvl4pPr>
              <a:defRPr sz="1600">
                <a:solidFill>
                  <a:srgbClr val="253600"/>
                </a:solidFill>
              </a:defRPr>
            </a:lvl4pPr>
            <a:lvl5pPr>
              <a:defRPr sz="1600">
                <a:solidFill>
                  <a:srgbClr val="253600"/>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6790" y="1749244"/>
            <a:ext cx="4041775" cy="639762"/>
          </a:xfrm>
        </p:spPr>
        <p:txBody>
          <a:bodyPr anchor="b"/>
          <a:lstStyle>
            <a:lvl1pPr marL="0" indent="0">
              <a:buNone/>
              <a:defRPr sz="2400" b="1">
                <a:solidFill>
                  <a:srgbClr val="FF9E1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6790" y="2379107"/>
            <a:ext cx="4041775" cy="3035058"/>
          </a:xfrm>
        </p:spPr>
        <p:txBody>
          <a:bodyPr/>
          <a:lstStyle>
            <a:lvl1pPr>
              <a:defRPr sz="2400">
                <a:solidFill>
                  <a:srgbClr val="253600"/>
                </a:solidFill>
              </a:defRPr>
            </a:lvl1pPr>
            <a:lvl2pPr>
              <a:defRPr sz="2000">
                <a:solidFill>
                  <a:srgbClr val="253600"/>
                </a:solidFill>
              </a:defRPr>
            </a:lvl2pPr>
            <a:lvl3pPr>
              <a:defRPr sz="1800">
                <a:solidFill>
                  <a:srgbClr val="253600"/>
                </a:solidFill>
              </a:defRPr>
            </a:lvl3pPr>
            <a:lvl4pPr>
              <a:defRPr sz="1600">
                <a:solidFill>
                  <a:srgbClr val="253600"/>
                </a:solidFill>
              </a:defRPr>
            </a:lvl4pPr>
            <a:lvl5pPr>
              <a:defRPr sz="1600">
                <a:solidFill>
                  <a:srgbClr val="253600"/>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10/17/2018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edium.com/@ssaurel/implement-the-adapter-design-pattern-in-java-f9adb6a8828f" TargetMode="External"/><Relationship Id="rId2" Type="http://schemas.openxmlformats.org/officeDocument/2006/relationships/hyperlink" Target="https://www.tutorialspoint.com/design_pattern/adapter_pattern.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Adapter Design Pattern	</a:t>
            </a:r>
          </a:p>
        </p:txBody>
      </p:sp>
      <p:sp>
        <p:nvSpPr>
          <p:cNvPr id="3" name="Subtitle 2"/>
          <p:cNvSpPr>
            <a:spLocks noGrp="1"/>
          </p:cNvSpPr>
          <p:nvPr>
            <p:ph type="subTitle" idx="1"/>
          </p:nvPr>
        </p:nvSpPr>
        <p:spPr/>
        <p:txBody>
          <a:bodyPr>
            <a:normAutofit fontScale="77500" lnSpcReduction="20000"/>
          </a:bodyPr>
          <a:lstStyle/>
          <a:p>
            <a:r>
              <a:rPr lang="en-US" dirty="0"/>
              <a:t>CECS 470</a:t>
            </a:r>
          </a:p>
          <a:p>
            <a:r>
              <a:rPr lang="en-US" dirty="0"/>
              <a:t>Fall 2017</a:t>
            </a:r>
          </a:p>
          <a:p>
            <a:r>
              <a:rPr lang="en-US" dirty="0"/>
              <a:t>Mimi Opkins</a:t>
            </a:r>
          </a:p>
        </p:txBody>
      </p:sp>
    </p:spTree>
    <p:extLst>
      <p:ext uri="{BB962C8B-B14F-4D97-AF65-F5344CB8AC3E}">
        <p14:creationId xmlns:p14="http://schemas.microsoft.com/office/powerpoint/2010/main" val="1323949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5327" y="2825328"/>
            <a:ext cx="7306490" cy="1200329"/>
          </a:xfrm>
          <a:prstGeom prst="rect">
            <a:avLst/>
          </a:prstGeom>
        </p:spPr>
        <p:txBody>
          <a:bodyPr wrap="square">
            <a:spAutoFit/>
          </a:bodyPr>
          <a:lstStyle/>
          <a:p>
            <a:endParaRPr lang="en-US" dirty="0"/>
          </a:p>
          <a:p>
            <a:r>
              <a:rPr lang="en-US" dirty="0"/>
              <a:t>Execution trace:</a:t>
            </a:r>
          </a:p>
          <a:p>
            <a:r>
              <a:rPr lang="en-US" dirty="0" err="1"/>
              <a:t>SquarePeg</a:t>
            </a:r>
            <a:r>
              <a:rPr lang="en-US" dirty="0"/>
              <a:t> insert(): Inserting square peg...</a:t>
            </a:r>
          </a:p>
          <a:p>
            <a:r>
              <a:rPr lang="en-US" dirty="0" err="1"/>
              <a:t>RoundPeg</a:t>
            </a:r>
            <a:r>
              <a:rPr lang="en-US" dirty="0"/>
              <a:t> </a:t>
            </a:r>
            <a:r>
              <a:rPr lang="en-US" dirty="0" err="1"/>
              <a:t>insertIntoHole</a:t>
            </a:r>
            <a:r>
              <a:rPr lang="en-US" dirty="0"/>
              <a:t>(): Inserting round peg...</a:t>
            </a:r>
          </a:p>
        </p:txBody>
      </p:sp>
      <p:sp>
        <p:nvSpPr>
          <p:cNvPr id="3" name="Title 2"/>
          <p:cNvSpPr>
            <a:spLocks noGrp="1"/>
          </p:cNvSpPr>
          <p:nvPr>
            <p:ph type="title"/>
          </p:nvPr>
        </p:nvSpPr>
        <p:spPr/>
        <p:txBody>
          <a:bodyPr>
            <a:normAutofit fontScale="90000"/>
          </a:bodyPr>
          <a:lstStyle/>
          <a:p>
            <a:r>
              <a:rPr lang="en-US" dirty="0"/>
              <a:t>Example 3</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405950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 Adapters</a:t>
            </a:r>
          </a:p>
        </p:txBody>
      </p:sp>
      <p:sp>
        <p:nvSpPr>
          <p:cNvPr id="3" name="Content Placeholder 2"/>
          <p:cNvSpPr>
            <a:spLocks noGrp="1"/>
          </p:cNvSpPr>
          <p:nvPr>
            <p:ph idx="1"/>
          </p:nvPr>
        </p:nvSpPr>
        <p:spPr>
          <a:xfrm>
            <a:off x="448965" y="1596539"/>
            <a:ext cx="8229600" cy="4673631"/>
          </a:xfrm>
        </p:spPr>
        <p:txBody>
          <a:bodyPr>
            <a:normAutofit fontScale="92500" lnSpcReduction="20000"/>
          </a:bodyPr>
          <a:lstStyle/>
          <a:p>
            <a:r>
              <a:rPr lang="en-US" dirty="0"/>
              <a:t>Class adapters use multiple interfaces to achieve their goals. </a:t>
            </a:r>
          </a:p>
          <a:p>
            <a:r>
              <a:rPr lang="en-US" dirty="0"/>
              <a:t>As in the object adapter, the class adapter inherits the interface of the client's target. However, it also inherits the interface of the </a:t>
            </a:r>
            <a:r>
              <a:rPr lang="en-US" dirty="0" err="1"/>
              <a:t>adaptee</a:t>
            </a:r>
            <a:r>
              <a:rPr lang="en-US" dirty="0"/>
              <a:t> as well.   </a:t>
            </a:r>
          </a:p>
          <a:p>
            <a:r>
              <a:rPr lang="en-US" dirty="0"/>
              <a:t>Since Java does not support true multiple inheritance, this means that one of the interfaces must be inherited from a Java Interface type. </a:t>
            </a:r>
          </a:p>
          <a:p>
            <a:r>
              <a:rPr lang="en-US" dirty="0"/>
              <a:t>Both of the target or </a:t>
            </a:r>
            <a:r>
              <a:rPr lang="en-US" dirty="0" err="1"/>
              <a:t>adaptee</a:t>
            </a:r>
            <a:r>
              <a:rPr lang="en-US" dirty="0"/>
              <a:t> interfaces could be Java Interfaces.   </a:t>
            </a:r>
          </a:p>
          <a:p>
            <a:r>
              <a:rPr lang="en-US" dirty="0"/>
              <a:t>The request to the target is simply rerouted to the specific request that was inherited from the </a:t>
            </a:r>
            <a:r>
              <a:rPr lang="en-US" dirty="0" err="1"/>
              <a:t>adaptee</a:t>
            </a:r>
            <a:r>
              <a:rPr lang="en-US" dirty="0"/>
              <a:t> interface.</a:t>
            </a:r>
          </a:p>
        </p:txBody>
      </p:sp>
    </p:spTree>
    <p:extLst>
      <p:ext uri="{BB962C8B-B14F-4D97-AF65-F5344CB8AC3E}">
        <p14:creationId xmlns:p14="http://schemas.microsoft.com/office/powerpoint/2010/main" val="325143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Consequences of the Adapter Pattern</a:t>
            </a:r>
            <a:br>
              <a:rPr lang="en-US" dirty="0"/>
            </a:br>
            <a:endParaRPr lang="en-US" dirty="0"/>
          </a:p>
        </p:txBody>
      </p:sp>
      <p:sp>
        <p:nvSpPr>
          <p:cNvPr id="3" name="Content Placeholder 2"/>
          <p:cNvSpPr>
            <a:spLocks noGrp="1"/>
          </p:cNvSpPr>
          <p:nvPr>
            <p:ph idx="1"/>
          </p:nvPr>
        </p:nvSpPr>
        <p:spPr>
          <a:xfrm>
            <a:off x="448965" y="1596539"/>
            <a:ext cx="8229600" cy="5030684"/>
          </a:xfrm>
        </p:spPr>
        <p:txBody>
          <a:bodyPr>
            <a:normAutofit fontScale="70000" lnSpcReduction="20000"/>
          </a:bodyPr>
          <a:lstStyle/>
          <a:p>
            <a:pPr marL="0" indent="0">
              <a:buNone/>
            </a:pPr>
            <a:r>
              <a:rPr lang="en-US" sz="3200" dirty="0"/>
              <a:t>Class and object adapters have different trade-offs. </a:t>
            </a:r>
          </a:p>
          <a:p>
            <a:pPr marL="0" indent="0">
              <a:buNone/>
            </a:pPr>
            <a:r>
              <a:rPr lang="en-US" sz="3200" dirty="0"/>
              <a:t>A class adapter:</a:t>
            </a:r>
          </a:p>
          <a:p>
            <a:r>
              <a:rPr lang="en-US" sz="3200" dirty="0"/>
              <a:t>adapts </a:t>
            </a:r>
            <a:r>
              <a:rPr lang="en-US" sz="3200" dirty="0" err="1"/>
              <a:t>Adaptee</a:t>
            </a:r>
            <a:r>
              <a:rPr lang="en-US" sz="3200" dirty="0"/>
              <a:t> to Target by committing to a concrete Adapter class; </a:t>
            </a:r>
          </a:p>
          <a:p>
            <a:r>
              <a:rPr lang="en-US" sz="3200" dirty="0"/>
              <a:t>lets Adapter override some of </a:t>
            </a:r>
            <a:r>
              <a:rPr lang="en-US" sz="3200" dirty="0" err="1"/>
              <a:t>Adaptee's</a:t>
            </a:r>
            <a:r>
              <a:rPr lang="en-US" sz="3200" dirty="0"/>
              <a:t> behavior, since Adapter is a subclass of </a:t>
            </a:r>
            <a:r>
              <a:rPr lang="en-US" sz="3200" dirty="0" err="1"/>
              <a:t>Adaptee</a:t>
            </a:r>
            <a:r>
              <a:rPr lang="en-US" sz="3200" dirty="0"/>
              <a:t>; </a:t>
            </a:r>
          </a:p>
          <a:p>
            <a:r>
              <a:rPr lang="en-US" sz="3200" dirty="0"/>
              <a:t>introduces only one object, and no additional indirection is needed to get to the </a:t>
            </a:r>
            <a:r>
              <a:rPr lang="en-US" sz="3200" dirty="0" err="1"/>
              <a:t>adaptee</a:t>
            </a:r>
            <a:r>
              <a:rPr lang="en-US" sz="3200" dirty="0"/>
              <a:t>. </a:t>
            </a:r>
          </a:p>
          <a:p>
            <a:endParaRPr lang="en-US" sz="3200" dirty="0"/>
          </a:p>
          <a:p>
            <a:pPr marL="0" indent="0">
              <a:buNone/>
            </a:pPr>
            <a:r>
              <a:rPr lang="en-US" sz="3200" dirty="0"/>
              <a:t>An object adapter</a:t>
            </a:r>
          </a:p>
          <a:p>
            <a:r>
              <a:rPr lang="en-US" sz="3200" dirty="0"/>
              <a:t>Let’s a single Adapter work with many </a:t>
            </a:r>
            <a:r>
              <a:rPr lang="en-US" sz="3200" dirty="0" err="1"/>
              <a:t>Adaptees</a:t>
            </a:r>
            <a:r>
              <a:rPr lang="en-US" sz="3200" dirty="0"/>
              <a:t> - that is, the </a:t>
            </a:r>
            <a:r>
              <a:rPr lang="en-US" sz="3200" dirty="0" err="1"/>
              <a:t>Adaptee</a:t>
            </a:r>
            <a:r>
              <a:rPr lang="en-US" sz="3200" dirty="0"/>
              <a:t> itself and all of its subclasses (if any). The Adapter can also add functionality to all </a:t>
            </a:r>
            <a:r>
              <a:rPr lang="en-US" sz="3200" dirty="0" err="1"/>
              <a:t>Adaptees</a:t>
            </a:r>
            <a:r>
              <a:rPr lang="en-US" sz="3200" dirty="0"/>
              <a:t> at once. </a:t>
            </a:r>
          </a:p>
          <a:p>
            <a:r>
              <a:rPr lang="en-US" sz="3200" dirty="0"/>
              <a:t>Makes it harder to override </a:t>
            </a:r>
            <a:r>
              <a:rPr lang="en-US" sz="3200" dirty="0" err="1"/>
              <a:t>Adaptee</a:t>
            </a:r>
            <a:r>
              <a:rPr lang="en-US" sz="3200" dirty="0"/>
              <a:t> behavior. It will require </a:t>
            </a:r>
            <a:r>
              <a:rPr lang="en-US" sz="3200" dirty="0" err="1"/>
              <a:t>subclassing</a:t>
            </a:r>
            <a:r>
              <a:rPr lang="en-US" sz="3200" dirty="0"/>
              <a:t> </a:t>
            </a:r>
            <a:r>
              <a:rPr lang="en-US" sz="3200" dirty="0" err="1"/>
              <a:t>Adaptee</a:t>
            </a:r>
            <a:r>
              <a:rPr lang="en-US" sz="3200" dirty="0"/>
              <a:t> and making Adapter refer to the subclass rather than the </a:t>
            </a:r>
            <a:r>
              <a:rPr lang="en-US" sz="3200" dirty="0" err="1"/>
              <a:t>Adaptee</a:t>
            </a:r>
            <a:r>
              <a:rPr lang="en-US" sz="3200" dirty="0"/>
              <a:t> itself.</a:t>
            </a:r>
          </a:p>
          <a:p>
            <a:endParaRPr lang="en-US" dirty="0"/>
          </a:p>
        </p:txBody>
      </p:sp>
    </p:spTree>
    <p:extLst>
      <p:ext uri="{BB962C8B-B14F-4D97-AF65-F5344CB8AC3E}">
        <p14:creationId xmlns:p14="http://schemas.microsoft.com/office/powerpoint/2010/main" val="10952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335846"/>
            <a:ext cx="4572000" cy="369332"/>
          </a:xfrm>
          <a:prstGeom prst="rect">
            <a:avLst/>
          </a:prstGeom>
        </p:spPr>
        <p:txBody>
          <a:bodyPr>
            <a:spAutoFit/>
          </a:bodyPr>
          <a:lstStyle/>
          <a:p>
            <a:r>
              <a:rPr lang="en-US" dirty="0"/>
              <a:t>.</a:t>
            </a:r>
          </a:p>
        </p:txBody>
      </p:sp>
      <p:sp>
        <p:nvSpPr>
          <p:cNvPr id="3" name="Title 2"/>
          <p:cNvSpPr>
            <a:spLocks noGrp="1"/>
          </p:cNvSpPr>
          <p:nvPr>
            <p:ph type="title"/>
          </p:nvPr>
        </p:nvSpPr>
        <p:spPr>
          <a:xfrm>
            <a:off x="457200" y="1181967"/>
            <a:ext cx="8229600" cy="458115"/>
          </a:xfrm>
        </p:spPr>
        <p:txBody>
          <a:bodyPr>
            <a:normAutofit fontScale="90000"/>
          </a:bodyPr>
          <a:lstStyle/>
          <a:p>
            <a:r>
              <a:rPr lang="en-US" dirty="0"/>
              <a:t>Adapter Pattern – Another Example</a:t>
            </a:r>
          </a:p>
        </p:txBody>
      </p:sp>
      <p:sp>
        <p:nvSpPr>
          <p:cNvPr id="4" name="Content Placeholder 3"/>
          <p:cNvSpPr>
            <a:spLocks noGrp="1"/>
          </p:cNvSpPr>
          <p:nvPr>
            <p:ph idx="1"/>
          </p:nvPr>
        </p:nvSpPr>
        <p:spPr>
          <a:xfrm>
            <a:off x="436376" y="1910049"/>
            <a:ext cx="8229600" cy="3970330"/>
          </a:xfrm>
        </p:spPr>
        <p:txBody>
          <a:bodyPr>
            <a:normAutofit fontScale="70000" lnSpcReduction="20000"/>
          </a:bodyPr>
          <a:lstStyle/>
          <a:p>
            <a:r>
              <a:rPr lang="en-US" dirty="0"/>
              <a:t>Adapter pattern works as a bridge between two incompatible interfaces. This type of design pattern comes under structural pattern as this pattern combines the capability of two independent interfaces.</a:t>
            </a:r>
          </a:p>
          <a:p>
            <a:endParaRPr lang="en-US" dirty="0"/>
          </a:p>
          <a:p>
            <a:r>
              <a:rPr lang="en-US" dirty="0"/>
              <a:t>This pattern involves a single class which is responsible to join functionalities of independent or incompatible interfaces. A real life example could be a case of card reader which acts as an adapter between memory card and a laptop. You plugin the memory card into card reader and card reader into the laptop so that memory card can be read via laptop.</a:t>
            </a:r>
          </a:p>
          <a:p>
            <a:endParaRPr lang="en-US" dirty="0"/>
          </a:p>
          <a:p>
            <a:r>
              <a:rPr lang="en-US" dirty="0"/>
              <a:t>We are demonstrating use of Adapter pattern via following example in which an audio player device can play mp3 files only and wants to use an advanced audio player capable of playing </a:t>
            </a:r>
            <a:r>
              <a:rPr lang="en-US" dirty="0" err="1"/>
              <a:t>vlc</a:t>
            </a:r>
            <a:r>
              <a:rPr lang="en-US" dirty="0"/>
              <a:t> and mp4 files. </a:t>
            </a:r>
          </a:p>
        </p:txBody>
      </p:sp>
    </p:spTree>
    <p:extLst>
      <p:ext uri="{BB962C8B-B14F-4D97-AF65-F5344CB8AC3E}">
        <p14:creationId xmlns:p14="http://schemas.microsoft.com/office/powerpoint/2010/main" val="381267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a:t>
            </a:r>
          </a:p>
        </p:txBody>
      </p:sp>
      <p:sp>
        <p:nvSpPr>
          <p:cNvPr id="3" name="Content Placeholder 2"/>
          <p:cNvSpPr>
            <a:spLocks noGrp="1"/>
          </p:cNvSpPr>
          <p:nvPr>
            <p:ph idx="1"/>
          </p:nvPr>
        </p:nvSpPr>
        <p:spPr>
          <a:xfrm>
            <a:off x="448965" y="1857796"/>
            <a:ext cx="8229600" cy="4882637"/>
          </a:xfrm>
        </p:spPr>
        <p:txBody>
          <a:bodyPr>
            <a:normAutofit fontScale="70000" lnSpcReduction="20000"/>
          </a:bodyPr>
          <a:lstStyle/>
          <a:p>
            <a:r>
              <a:rPr lang="en-US" dirty="0"/>
              <a:t>We have a </a:t>
            </a:r>
            <a:r>
              <a:rPr lang="en-US" dirty="0" err="1"/>
              <a:t>MediaPlayer</a:t>
            </a:r>
            <a:r>
              <a:rPr lang="en-US" dirty="0"/>
              <a:t> interface and a concrete class MP3 implementing the </a:t>
            </a:r>
            <a:r>
              <a:rPr lang="en-US" dirty="0" err="1"/>
              <a:t>MediaPlayer</a:t>
            </a:r>
            <a:r>
              <a:rPr lang="en-US" dirty="0"/>
              <a:t> interface. MP3 can play mp3 format audio files by default.</a:t>
            </a:r>
          </a:p>
          <a:p>
            <a:endParaRPr lang="en-US" dirty="0"/>
          </a:p>
          <a:p>
            <a:r>
              <a:rPr lang="en-US" dirty="0"/>
              <a:t>We are having another interface </a:t>
            </a:r>
            <a:r>
              <a:rPr lang="en-US" dirty="0" err="1"/>
              <a:t>MediaPackage</a:t>
            </a:r>
            <a:r>
              <a:rPr lang="en-US" dirty="0"/>
              <a:t> and concrete classes implementing the </a:t>
            </a:r>
            <a:r>
              <a:rPr lang="en-US" dirty="0" err="1"/>
              <a:t>MediaPackage</a:t>
            </a:r>
            <a:r>
              <a:rPr lang="en-US" dirty="0"/>
              <a:t> interface. These classes can play </a:t>
            </a:r>
            <a:r>
              <a:rPr lang="en-US" dirty="0" err="1"/>
              <a:t>vlc</a:t>
            </a:r>
            <a:r>
              <a:rPr lang="en-US" dirty="0"/>
              <a:t> and mp4 format files.</a:t>
            </a:r>
          </a:p>
          <a:p>
            <a:endParaRPr lang="en-US" dirty="0"/>
          </a:p>
          <a:p>
            <a:r>
              <a:rPr lang="en-US" dirty="0"/>
              <a:t>We want to make MP3 to play other formats as well. To attain this, we have created an adapter class </a:t>
            </a:r>
            <a:r>
              <a:rPr lang="en-US" dirty="0" err="1"/>
              <a:t>FormatAdapter</a:t>
            </a:r>
            <a:r>
              <a:rPr lang="en-US" dirty="0"/>
              <a:t> which implements the </a:t>
            </a:r>
            <a:r>
              <a:rPr lang="en-US" dirty="0" err="1"/>
              <a:t>MediaPlayer</a:t>
            </a:r>
            <a:r>
              <a:rPr lang="en-US" dirty="0"/>
              <a:t> interface and uses </a:t>
            </a:r>
            <a:r>
              <a:rPr lang="en-US" dirty="0" err="1"/>
              <a:t>MediaPackage</a:t>
            </a:r>
            <a:r>
              <a:rPr lang="en-US" dirty="0"/>
              <a:t> objects to play the required format.</a:t>
            </a:r>
          </a:p>
          <a:p>
            <a:endParaRPr lang="en-US" dirty="0"/>
          </a:p>
          <a:p>
            <a:r>
              <a:rPr lang="en-US" dirty="0"/>
              <a:t>MP3 uses the adapter class </a:t>
            </a:r>
            <a:r>
              <a:rPr lang="en-US" dirty="0" err="1"/>
              <a:t>FormatAdapter</a:t>
            </a:r>
            <a:r>
              <a:rPr lang="en-US" dirty="0"/>
              <a:t> passing it the desired audio type without knowing the actual class which can play the desired format. Main, our demo class will use MP3 class to play various formats.</a:t>
            </a:r>
          </a:p>
          <a:p>
            <a:endParaRPr lang="en-US" dirty="0"/>
          </a:p>
        </p:txBody>
      </p:sp>
    </p:spTree>
    <p:extLst>
      <p:ext uri="{BB962C8B-B14F-4D97-AF65-F5344CB8AC3E}">
        <p14:creationId xmlns:p14="http://schemas.microsoft.com/office/powerpoint/2010/main" val="3061479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9F36F1-21D2-4089-BF8B-FDDC04C61CD2}"/>
              </a:ext>
            </a:extLst>
          </p:cNvPr>
          <p:cNvPicPr>
            <a:picLocks noChangeAspect="1"/>
          </p:cNvPicPr>
          <p:nvPr/>
        </p:nvPicPr>
        <p:blipFill>
          <a:blip r:embed="rId2"/>
          <a:stretch>
            <a:fillRect/>
          </a:stretch>
        </p:blipFill>
        <p:spPr>
          <a:xfrm>
            <a:off x="357546" y="2175459"/>
            <a:ext cx="8382393" cy="2909888"/>
          </a:xfrm>
          <a:prstGeom prst="rect">
            <a:avLst/>
          </a:prstGeom>
        </p:spPr>
      </p:pic>
    </p:spTree>
    <p:extLst>
      <p:ext uri="{BB962C8B-B14F-4D97-AF65-F5344CB8AC3E}">
        <p14:creationId xmlns:p14="http://schemas.microsoft.com/office/powerpoint/2010/main" val="1365881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Step 1</a:t>
            </a:r>
          </a:p>
        </p:txBody>
      </p:sp>
      <p:sp>
        <p:nvSpPr>
          <p:cNvPr id="8" name="Content Placeholder 7"/>
          <p:cNvSpPr>
            <a:spLocks noGrp="1"/>
          </p:cNvSpPr>
          <p:nvPr>
            <p:ph idx="1"/>
          </p:nvPr>
        </p:nvSpPr>
        <p:spPr>
          <a:xfrm>
            <a:off x="448965" y="1596539"/>
            <a:ext cx="8229600" cy="4795551"/>
          </a:xfrm>
        </p:spPr>
        <p:txBody>
          <a:bodyPr>
            <a:normAutofit fontScale="77500" lnSpcReduction="20000"/>
          </a:bodyPr>
          <a:lstStyle/>
          <a:p>
            <a:pPr marL="0" indent="0">
              <a:buNone/>
            </a:pPr>
            <a:endParaRPr lang="en-US" dirty="0"/>
          </a:p>
          <a:p>
            <a:pPr marL="0" indent="0">
              <a:buNone/>
            </a:pPr>
            <a:r>
              <a:rPr lang="en-US" dirty="0"/>
              <a:t>Create interfaces for </a:t>
            </a:r>
            <a:r>
              <a:rPr lang="en-US" dirty="0" err="1"/>
              <a:t>MediaPlayer</a:t>
            </a:r>
            <a:r>
              <a:rPr lang="en-US" dirty="0"/>
              <a:t> and </a:t>
            </a:r>
            <a:r>
              <a:rPr lang="en-US" dirty="0" err="1"/>
              <a:t>MediaPackage</a:t>
            </a:r>
            <a:r>
              <a:rPr lang="en-US" dirty="0"/>
              <a:t>.</a:t>
            </a:r>
          </a:p>
          <a:p>
            <a:pPr marL="0" indent="0">
              <a:buNone/>
            </a:pPr>
            <a:endParaRPr lang="en-US" dirty="0"/>
          </a:p>
          <a:p>
            <a:pPr marL="0" indent="0">
              <a:buNone/>
            </a:pPr>
            <a:r>
              <a:rPr lang="en-US" dirty="0"/>
              <a:t>MediaPlayer.java</a:t>
            </a:r>
          </a:p>
          <a:p>
            <a:pPr marL="0" indent="0">
              <a:buNone/>
            </a:pPr>
            <a:endParaRPr lang="en-US" dirty="0"/>
          </a:p>
          <a:p>
            <a:pPr marL="0" indent="0">
              <a:buNone/>
            </a:pPr>
            <a:r>
              <a:rPr lang="en-US" dirty="0"/>
              <a:t>public interface </a:t>
            </a:r>
            <a:r>
              <a:rPr lang="en-US" dirty="0" err="1"/>
              <a:t>MediaPlayer</a:t>
            </a:r>
            <a:r>
              <a:rPr lang="en-US" dirty="0"/>
              <a:t> {</a:t>
            </a:r>
          </a:p>
          <a:p>
            <a:pPr marL="0" indent="0">
              <a:buNone/>
            </a:pPr>
            <a:r>
              <a:rPr lang="en-US" dirty="0"/>
              <a:t>   public void play(String </a:t>
            </a:r>
            <a:r>
              <a:rPr lang="en-US" dirty="0" err="1"/>
              <a:t>fileName</a:t>
            </a:r>
            <a:r>
              <a:rPr lang="en-US" dirty="0"/>
              <a:t>);</a:t>
            </a:r>
          </a:p>
          <a:p>
            <a:pPr marL="0" indent="0">
              <a:buNone/>
            </a:pPr>
            <a:r>
              <a:rPr lang="en-US" dirty="0"/>
              <a:t>}</a:t>
            </a:r>
          </a:p>
          <a:p>
            <a:pPr marL="0" indent="0">
              <a:buNone/>
            </a:pPr>
            <a:endParaRPr lang="en-US" dirty="0"/>
          </a:p>
          <a:p>
            <a:pPr marL="0" indent="0">
              <a:buNone/>
            </a:pPr>
            <a:r>
              <a:rPr lang="en-US" dirty="0"/>
              <a:t>MediaPackage.java</a:t>
            </a:r>
          </a:p>
          <a:p>
            <a:pPr marL="0" indent="0">
              <a:buNone/>
            </a:pPr>
            <a:endParaRPr lang="en-US" dirty="0"/>
          </a:p>
          <a:p>
            <a:pPr marL="0" indent="0">
              <a:buNone/>
            </a:pPr>
            <a:r>
              <a:rPr lang="en-US" dirty="0"/>
              <a:t>public interface </a:t>
            </a:r>
            <a:r>
              <a:rPr lang="en-US" dirty="0" err="1"/>
              <a:t>MediaPackage</a:t>
            </a:r>
            <a:r>
              <a:rPr lang="en-US" dirty="0"/>
              <a:t> {	</a:t>
            </a:r>
          </a:p>
          <a:p>
            <a:pPr marL="0" indent="0">
              <a:buNone/>
            </a:pPr>
            <a:r>
              <a:rPr lang="en-US" dirty="0"/>
              <a:t>   public void </a:t>
            </a:r>
            <a:r>
              <a:rPr lang="en-US" dirty="0" err="1"/>
              <a:t>playFile</a:t>
            </a:r>
            <a:r>
              <a:rPr lang="en-US" dirty="0"/>
              <a:t>(String </a:t>
            </a:r>
            <a:r>
              <a:rPr lang="en-US" dirty="0" err="1"/>
              <a:t>fileName</a:t>
            </a:r>
            <a:r>
              <a:rPr lang="en-US" dirty="0"/>
              <a:t>);</a:t>
            </a:r>
          </a:p>
          <a:p>
            <a:pPr marL="0" indent="0">
              <a:buNone/>
            </a:pPr>
            <a:r>
              <a:rPr lang="en-US" dirty="0"/>
              <a:t>}</a:t>
            </a:r>
          </a:p>
          <a:p>
            <a:endParaRPr lang="en-US" dirty="0"/>
          </a:p>
        </p:txBody>
      </p:sp>
      <p:sp>
        <p:nvSpPr>
          <p:cNvPr id="2" name="Rectangle 1">
            <a:extLst>
              <a:ext uri="{FF2B5EF4-FFF2-40B4-BE49-F238E27FC236}">
                <a16:creationId xmlns:a16="http://schemas.microsoft.com/office/drawing/2014/main" id="{773F4DF0-9CA3-4287-A066-3C84C6A1928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panose="020B0604020202020204" pitchFamily="34" charset="-128"/>
              </a:rPr>
              <a:t>public interface MediaPlayer { void play(String filename);}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DF6F17F3-9BB0-4F38-9685-76BB26413D85}"/>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panose="020B0604020202020204" pitchFamily="34" charset="-128"/>
              </a:rPr>
              <a:t>void play(String filename);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4776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59CF-E1AA-4CDD-B3F6-4C4A54CBF2A8}"/>
              </a:ext>
            </a:extLst>
          </p:cNvPr>
          <p:cNvSpPr>
            <a:spLocks noGrp="1"/>
          </p:cNvSpPr>
          <p:nvPr>
            <p:ph type="title"/>
          </p:nvPr>
        </p:nvSpPr>
        <p:spPr/>
        <p:txBody>
          <a:bodyPr>
            <a:normAutofit fontScale="90000"/>
          </a:bodyPr>
          <a:lstStyle/>
          <a:p>
            <a:r>
              <a:rPr lang="en-US" dirty="0"/>
              <a:t>Step 2</a:t>
            </a:r>
          </a:p>
        </p:txBody>
      </p:sp>
      <p:sp>
        <p:nvSpPr>
          <p:cNvPr id="4" name="Rectangle 1">
            <a:extLst>
              <a:ext uri="{FF2B5EF4-FFF2-40B4-BE49-F238E27FC236}">
                <a16:creationId xmlns:a16="http://schemas.microsoft.com/office/drawing/2014/main" id="{663634BD-4623-4D7A-8E8D-B5254E60C201}"/>
              </a:ext>
            </a:extLst>
          </p:cNvPr>
          <p:cNvSpPr>
            <a:spLocks noGrp="1" noChangeArrowheads="1"/>
          </p:cNvSpPr>
          <p:nvPr>
            <p:ph idx="1"/>
          </p:nvPr>
        </p:nvSpPr>
        <p:spPr bwMode="auto">
          <a:xfrm>
            <a:off x="448965" y="2115795"/>
            <a:ext cx="757208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None/>
            </a:pPr>
            <a:r>
              <a:rPr lang="en-US" sz="2000" dirty="0"/>
              <a:t>Create concrete classes implementing the </a:t>
            </a:r>
            <a:r>
              <a:rPr lang="en-US" sz="2000" dirty="0" err="1"/>
              <a:t>MediaPlayer</a:t>
            </a:r>
            <a:r>
              <a:rPr lang="en-US" sz="2000" dirty="0"/>
              <a:t> interface</a:t>
            </a:r>
          </a:p>
          <a:p>
            <a:pPr marL="0" lvl="0" indent="0" eaLnBrk="0" fontAlgn="base" hangingPunct="0">
              <a:spcBef>
                <a:spcPct val="0"/>
              </a:spcBef>
              <a:spcAft>
                <a:spcPct val="0"/>
              </a:spcAft>
              <a:buNone/>
            </a:pPr>
            <a:endParaRPr lang="en-US" altLang="en-US" sz="20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public class MP3 implements </a:t>
            </a:r>
            <a:r>
              <a:rPr kumimoji="0" lang="en-US" altLang="en-US" sz="2000" b="0" i="0" u="none" strike="noStrike" cap="none" normalizeH="0" baseline="0" dirty="0" err="1">
                <a:ln>
                  <a:noFill/>
                </a:ln>
                <a:solidFill>
                  <a:schemeClr val="tx1"/>
                </a:solidFill>
                <a:effectLst/>
              </a:rPr>
              <a:t>MediaPlayer</a:t>
            </a:r>
            <a:r>
              <a:rPr kumimoji="0" lang="en-US" altLang="en-US" sz="2000" b="0" i="0" u="none" strike="noStrike" cap="none" normalizeH="0" baseline="0" dirty="0">
                <a:ln>
                  <a:noFill/>
                </a:ln>
                <a:solidFill>
                  <a:schemeClr val="tx1"/>
                </a:solidFill>
                <a:effectLst/>
              </a:rPr>
              <a:t> { </a:t>
            </a:r>
          </a:p>
          <a:p>
            <a:pPr marL="400050" lvl="1" indent="0" eaLnBrk="0" fontAlgn="base" hangingPunct="0">
              <a:spcBef>
                <a:spcPct val="0"/>
              </a:spcBef>
              <a:spcAft>
                <a:spcPct val="0"/>
              </a:spcAft>
              <a:buNone/>
            </a:pPr>
            <a:r>
              <a:rPr kumimoji="0" lang="en-US" altLang="en-US" sz="2000" b="0" i="0" u="none" strike="noStrike" cap="none" normalizeH="0" baseline="0" dirty="0">
                <a:ln>
                  <a:noFill/>
                </a:ln>
                <a:solidFill>
                  <a:schemeClr val="tx1"/>
                </a:solidFill>
                <a:effectLst/>
              </a:rPr>
              <a:t>@Override</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public void play(String filename) {</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System.out.println</a:t>
            </a:r>
            <a:r>
              <a:rPr kumimoji="0" lang="en-US" altLang="en-US" sz="2000" b="0" i="0" u="none" strike="noStrike" cap="none" normalizeH="0" baseline="0" dirty="0">
                <a:ln>
                  <a:noFill/>
                </a:ln>
                <a:solidFill>
                  <a:schemeClr val="tx1"/>
                </a:solidFill>
                <a:effectLst/>
              </a:rPr>
              <a:t>("Playing MP3 File " + filename);</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547114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Step 3</a:t>
            </a:r>
          </a:p>
        </p:txBody>
      </p:sp>
      <p:sp>
        <p:nvSpPr>
          <p:cNvPr id="5" name="Content Placeholder 4"/>
          <p:cNvSpPr>
            <a:spLocks noGrp="1"/>
          </p:cNvSpPr>
          <p:nvPr>
            <p:ph idx="1"/>
          </p:nvPr>
        </p:nvSpPr>
        <p:spPr/>
        <p:txBody>
          <a:bodyPr>
            <a:normAutofit fontScale="25000" lnSpcReduction="20000"/>
          </a:bodyPr>
          <a:lstStyle/>
          <a:p>
            <a:pPr marL="0" indent="0">
              <a:buNone/>
            </a:pPr>
            <a:endParaRPr lang="en-US" sz="7200" dirty="0"/>
          </a:p>
          <a:p>
            <a:pPr marL="0" indent="0">
              <a:buNone/>
            </a:pPr>
            <a:r>
              <a:rPr lang="en-US" sz="8000" dirty="0"/>
              <a:t>Create concrete classes implementing the </a:t>
            </a:r>
            <a:r>
              <a:rPr lang="en-US" sz="8000" dirty="0" err="1"/>
              <a:t>MediaPackage</a:t>
            </a:r>
            <a:r>
              <a:rPr lang="en-US" sz="8000" dirty="0"/>
              <a:t> interface.</a:t>
            </a:r>
          </a:p>
          <a:p>
            <a:pPr marL="0" indent="0">
              <a:buNone/>
            </a:pPr>
            <a:endParaRPr lang="en-US" sz="8000" dirty="0"/>
          </a:p>
          <a:p>
            <a:pPr marL="0" indent="0">
              <a:buNone/>
            </a:pPr>
            <a:r>
              <a:rPr lang="en-US" sz="8000" dirty="0"/>
              <a:t>VlcPlayer.java</a:t>
            </a:r>
          </a:p>
          <a:p>
            <a:pPr marL="0" indent="0">
              <a:buNone/>
            </a:pPr>
            <a:endParaRPr lang="en-US" sz="8000" dirty="0"/>
          </a:p>
          <a:p>
            <a:pPr marL="0" indent="0">
              <a:buNone/>
            </a:pPr>
            <a:r>
              <a:rPr lang="en-US" sz="8000" dirty="0"/>
              <a:t>public class </a:t>
            </a:r>
            <a:r>
              <a:rPr lang="en-US" sz="8000" dirty="0" err="1"/>
              <a:t>VlcPlayer</a:t>
            </a:r>
            <a:r>
              <a:rPr lang="en-US" sz="8000" dirty="0"/>
              <a:t> implements </a:t>
            </a:r>
            <a:r>
              <a:rPr lang="en-US" sz="8000" dirty="0" err="1"/>
              <a:t>MediaPackage</a:t>
            </a:r>
            <a:r>
              <a:rPr lang="en-US" sz="8000" dirty="0"/>
              <a:t>{</a:t>
            </a:r>
          </a:p>
          <a:p>
            <a:pPr marL="0" indent="0">
              <a:buNone/>
            </a:pPr>
            <a:r>
              <a:rPr lang="en-US" sz="8000" dirty="0"/>
              <a:t>   @Override</a:t>
            </a:r>
          </a:p>
          <a:p>
            <a:pPr marL="0" indent="0">
              <a:buNone/>
            </a:pPr>
            <a:r>
              <a:rPr lang="en-US" sz="8000" dirty="0"/>
              <a:t>   public void </a:t>
            </a:r>
            <a:r>
              <a:rPr lang="en-US" sz="8000" dirty="0" err="1"/>
              <a:t>playFile</a:t>
            </a:r>
            <a:r>
              <a:rPr lang="en-US" sz="8000" dirty="0"/>
              <a:t>(String </a:t>
            </a:r>
            <a:r>
              <a:rPr lang="en-US" sz="8000" dirty="0" err="1"/>
              <a:t>fileName</a:t>
            </a:r>
            <a:r>
              <a:rPr lang="en-US" sz="8000" dirty="0"/>
              <a:t>) {</a:t>
            </a:r>
          </a:p>
          <a:p>
            <a:pPr marL="0" indent="0">
              <a:buNone/>
            </a:pPr>
            <a:r>
              <a:rPr lang="en-US" sz="8000" dirty="0"/>
              <a:t>      </a:t>
            </a:r>
            <a:r>
              <a:rPr lang="en-US" sz="8000" dirty="0" err="1"/>
              <a:t>System.out.println</a:t>
            </a:r>
            <a:r>
              <a:rPr lang="en-US" sz="8000" dirty="0"/>
              <a:t>("Playing </a:t>
            </a:r>
            <a:r>
              <a:rPr lang="en-US" sz="8000" dirty="0" err="1"/>
              <a:t>vlc</a:t>
            </a:r>
            <a:r>
              <a:rPr lang="en-US" sz="8000" dirty="0"/>
              <a:t> file. Name: "+ </a:t>
            </a:r>
            <a:r>
              <a:rPr lang="en-US" sz="8000" dirty="0" err="1"/>
              <a:t>fileName</a:t>
            </a:r>
            <a:r>
              <a:rPr lang="en-US" sz="8000" dirty="0"/>
              <a:t>);		</a:t>
            </a:r>
          </a:p>
          <a:p>
            <a:pPr marL="0" indent="0">
              <a:buNone/>
            </a:pPr>
            <a:r>
              <a:rPr lang="en-US" sz="8000" dirty="0"/>
              <a:t>   }</a:t>
            </a:r>
          </a:p>
          <a:p>
            <a:pPr marL="0" indent="0">
              <a:buNone/>
            </a:pPr>
            <a:r>
              <a:rPr lang="en-US" sz="8000" dirty="0"/>
              <a:t>}</a:t>
            </a:r>
          </a:p>
          <a:p>
            <a:pPr marL="0" indent="0">
              <a:buNone/>
            </a:pPr>
            <a:endParaRPr lang="en-US" sz="7200" dirty="0"/>
          </a:p>
        </p:txBody>
      </p:sp>
    </p:spTree>
    <p:extLst>
      <p:ext uri="{BB962C8B-B14F-4D97-AF65-F5344CB8AC3E}">
        <p14:creationId xmlns:p14="http://schemas.microsoft.com/office/powerpoint/2010/main" val="3208103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Step 3</a:t>
            </a:r>
          </a:p>
        </p:txBody>
      </p:sp>
      <p:sp>
        <p:nvSpPr>
          <p:cNvPr id="5" name="Content Placeholder 4"/>
          <p:cNvSpPr>
            <a:spLocks noGrp="1"/>
          </p:cNvSpPr>
          <p:nvPr>
            <p:ph idx="1"/>
          </p:nvPr>
        </p:nvSpPr>
        <p:spPr/>
        <p:txBody>
          <a:bodyPr>
            <a:normAutofit fontScale="25000" lnSpcReduction="20000"/>
          </a:bodyPr>
          <a:lstStyle/>
          <a:p>
            <a:pPr marL="0" indent="0">
              <a:buNone/>
            </a:pPr>
            <a:endParaRPr lang="en-US" sz="7200" dirty="0"/>
          </a:p>
          <a:p>
            <a:pPr marL="0" indent="0">
              <a:buNone/>
            </a:pPr>
            <a:r>
              <a:rPr lang="en-US" sz="9600" dirty="0"/>
              <a:t>Mp4Player.java</a:t>
            </a:r>
          </a:p>
          <a:p>
            <a:pPr marL="0" indent="0">
              <a:buNone/>
            </a:pPr>
            <a:endParaRPr lang="en-US" sz="9600" dirty="0"/>
          </a:p>
          <a:p>
            <a:pPr marL="0" indent="0">
              <a:buNone/>
            </a:pPr>
            <a:r>
              <a:rPr lang="en-US" sz="9600" dirty="0"/>
              <a:t>public class Mp4Player implements </a:t>
            </a:r>
            <a:r>
              <a:rPr lang="en-US" sz="9600" dirty="0" err="1"/>
              <a:t>MediaPackage</a:t>
            </a:r>
            <a:r>
              <a:rPr lang="en-US" sz="9600" dirty="0"/>
              <a:t> {</a:t>
            </a:r>
          </a:p>
          <a:p>
            <a:pPr marL="0" indent="0">
              <a:buNone/>
            </a:pPr>
            <a:endParaRPr lang="en-US" sz="9600" dirty="0"/>
          </a:p>
          <a:p>
            <a:pPr marL="0" indent="0">
              <a:buNone/>
            </a:pPr>
            <a:endParaRPr lang="en-US" sz="9600" dirty="0"/>
          </a:p>
          <a:p>
            <a:pPr marL="0" indent="0">
              <a:buNone/>
            </a:pPr>
            <a:r>
              <a:rPr lang="en-US" sz="9600" dirty="0"/>
              <a:t>   @Override</a:t>
            </a:r>
          </a:p>
          <a:p>
            <a:pPr marL="0" indent="0">
              <a:buNone/>
            </a:pPr>
            <a:r>
              <a:rPr lang="en-US" sz="9600" dirty="0"/>
              <a:t>   public void </a:t>
            </a:r>
            <a:r>
              <a:rPr lang="en-US" sz="9600" dirty="0" err="1"/>
              <a:t>playFile</a:t>
            </a:r>
            <a:r>
              <a:rPr lang="en-US" sz="9600" dirty="0"/>
              <a:t>(String </a:t>
            </a:r>
            <a:r>
              <a:rPr lang="en-US" sz="9600" dirty="0" err="1"/>
              <a:t>fileName</a:t>
            </a:r>
            <a:r>
              <a:rPr lang="en-US" sz="9600" dirty="0"/>
              <a:t>) {</a:t>
            </a:r>
          </a:p>
          <a:p>
            <a:pPr marL="0" indent="0">
              <a:buNone/>
            </a:pPr>
            <a:r>
              <a:rPr lang="en-US" sz="9600" dirty="0"/>
              <a:t>      </a:t>
            </a:r>
            <a:r>
              <a:rPr lang="en-US" sz="9600" dirty="0" err="1"/>
              <a:t>System.out.println</a:t>
            </a:r>
            <a:r>
              <a:rPr lang="en-US" sz="9600" dirty="0"/>
              <a:t>("Playing mp4 file. Name: "+ </a:t>
            </a:r>
            <a:r>
              <a:rPr lang="en-US" sz="9600" dirty="0" err="1"/>
              <a:t>fileName</a:t>
            </a:r>
            <a:r>
              <a:rPr lang="en-US" sz="9600" dirty="0"/>
              <a:t>);		</a:t>
            </a:r>
          </a:p>
          <a:p>
            <a:pPr marL="0" indent="0">
              <a:buNone/>
            </a:pPr>
            <a:r>
              <a:rPr lang="en-US" sz="9600" dirty="0"/>
              <a:t>   }</a:t>
            </a:r>
          </a:p>
          <a:p>
            <a:pPr marL="0" indent="0">
              <a:buNone/>
            </a:pPr>
            <a:r>
              <a:rPr lang="en-US" sz="9600" dirty="0"/>
              <a:t>}</a:t>
            </a:r>
          </a:p>
          <a:p>
            <a:endParaRPr lang="en-US" dirty="0"/>
          </a:p>
        </p:txBody>
      </p:sp>
    </p:spTree>
    <p:extLst>
      <p:ext uri="{BB962C8B-B14F-4D97-AF65-F5344CB8AC3E}">
        <p14:creationId xmlns:p14="http://schemas.microsoft.com/office/powerpoint/2010/main" val="288989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Adapter Pattern</a:t>
            </a:r>
          </a:p>
        </p:txBody>
      </p:sp>
      <p:sp>
        <p:nvSpPr>
          <p:cNvPr id="3" name="Content Placeholder 2"/>
          <p:cNvSpPr>
            <a:spLocks noGrp="1"/>
          </p:cNvSpPr>
          <p:nvPr>
            <p:ph idx="1"/>
          </p:nvPr>
        </p:nvSpPr>
        <p:spPr/>
        <p:txBody>
          <a:bodyPr>
            <a:normAutofit/>
          </a:bodyPr>
          <a:lstStyle/>
          <a:p>
            <a:r>
              <a:rPr lang="en-US" dirty="0"/>
              <a:t>Adapter is a structural design pattern, which allows incompatible objects to cooperate.</a:t>
            </a:r>
          </a:p>
          <a:p>
            <a:r>
              <a:rPr lang="en-US" dirty="0"/>
              <a:t>Adapter acts as a wrapper between two objects, It catches calls for one object and transforms them to format and interface recognizable by the second object.</a:t>
            </a:r>
          </a:p>
          <a:p>
            <a:r>
              <a:rPr lang="en-US" dirty="0"/>
              <a:t>In other words, how we put a square peg in a round hole.</a:t>
            </a:r>
          </a:p>
          <a:p>
            <a:endParaRPr lang="en-US" dirty="0"/>
          </a:p>
        </p:txBody>
      </p:sp>
    </p:spTree>
    <p:extLst>
      <p:ext uri="{BB962C8B-B14F-4D97-AF65-F5344CB8AC3E}">
        <p14:creationId xmlns:p14="http://schemas.microsoft.com/office/powerpoint/2010/main" val="1743974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Step 4</a:t>
            </a:r>
          </a:p>
        </p:txBody>
      </p:sp>
      <p:sp>
        <p:nvSpPr>
          <p:cNvPr id="5" name="Content Placeholder 4"/>
          <p:cNvSpPr>
            <a:spLocks noGrp="1"/>
          </p:cNvSpPr>
          <p:nvPr>
            <p:ph idx="1"/>
          </p:nvPr>
        </p:nvSpPr>
        <p:spPr/>
        <p:txBody>
          <a:bodyPr>
            <a:noAutofit/>
          </a:bodyPr>
          <a:lstStyle/>
          <a:p>
            <a:pPr marL="0" indent="0">
              <a:buNone/>
            </a:pPr>
            <a:r>
              <a:rPr lang="en-US" sz="1800" dirty="0"/>
              <a:t>Create adapter class implementing the </a:t>
            </a:r>
            <a:r>
              <a:rPr lang="en-US" sz="1800" dirty="0" err="1"/>
              <a:t>MediaPlayer</a:t>
            </a:r>
            <a:r>
              <a:rPr lang="en-US" sz="1800" dirty="0"/>
              <a:t> interface.</a:t>
            </a:r>
          </a:p>
          <a:p>
            <a:pPr marL="0" indent="0">
              <a:buNone/>
            </a:pPr>
            <a:endParaRPr lang="en-US" sz="1800" dirty="0"/>
          </a:p>
          <a:p>
            <a:pPr marL="0" indent="0">
              <a:buNone/>
            </a:pPr>
            <a:r>
              <a:rPr lang="en-US" sz="1800" dirty="0"/>
              <a:t>    </a:t>
            </a:r>
          </a:p>
          <a:p>
            <a:pPr marL="0" indent="0">
              <a:buNone/>
            </a:pPr>
            <a:r>
              <a:rPr lang="en-US" sz="1800" dirty="0"/>
              <a:t>   </a:t>
            </a:r>
          </a:p>
        </p:txBody>
      </p:sp>
      <p:sp>
        <p:nvSpPr>
          <p:cNvPr id="2" name="Rectangle 1">
            <a:extLst>
              <a:ext uri="{FF2B5EF4-FFF2-40B4-BE49-F238E27FC236}">
                <a16:creationId xmlns:a16="http://schemas.microsoft.com/office/drawing/2014/main" id="{F43DAB2C-04A1-430A-9E0E-5A1F52226C1F}"/>
              </a:ext>
            </a:extLst>
          </p:cNvPr>
          <p:cNvSpPr>
            <a:spLocks noChangeArrowheads="1"/>
          </p:cNvSpPr>
          <p:nvPr/>
        </p:nvSpPr>
        <p:spPr bwMode="auto">
          <a:xfrm>
            <a:off x="561475" y="2262481"/>
            <a:ext cx="745957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public class </a:t>
            </a:r>
            <a:r>
              <a:rPr kumimoji="0" lang="en-US" altLang="en-US" sz="2400" b="0" i="0" u="none" strike="noStrike" cap="none" normalizeH="0" baseline="0" dirty="0" err="1">
                <a:ln>
                  <a:noFill/>
                </a:ln>
                <a:solidFill>
                  <a:schemeClr val="tx1"/>
                </a:solidFill>
                <a:effectLst/>
              </a:rPr>
              <a:t>FormatAdapter</a:t>
            </a:r>
            <a:r>
              <a:rPr kumimoji="0" lang="en-US" altLang="en-US" sz="2400" b="0" i="0" u="none" strike="noStrike" cap="none" normalizeH="0" baseline="0" dirty="0">
                <a:ln>
                  <a:noFill/>
                </a:ln>
                <a:solidFill>
                  <a:schemeClr val="tx1"/>
                </a:solidFill>
                <a:effectLst/>
              </a:rPr>
              <a:t> implements </a:t>
            </a:r>
            <a:r>
              <a:rPr kumimoji="0" lang="en-US" altLang="en-US" sz="2400" b="0" i="0" u="none" strike="noStrike" cap="none" normalizeH="0" baseline="0" dirty="0" err="1">
                <a:ln>
                  <a:noFill/>
                </a:ln>
                <a:solidFill>
                  <a:schemeClr val="tx1"/>
                </a:solidFill>
                <a:effectLst/>
              </a:rPr>
              <a:t>MediaPlayer</a:t>
            </a:r>
            <a:r>
              <a:rPr kumimoji="0" lang="en-US" altLang="en-US" sz="2400" b="0" i="0" u="none" strike="noStrike" cap="none" normalizeH="0" baseline="0" dirty="0">
                <a:ln>
                  <a:noFill/>
                </a:ln>
                <a:solidFill>
                  <a:schemeClr val="tx1"/>
                </a:solidFill>
                <a:effectLst/>
              </a:rPr>
              <a:t> { private </a:t>
            </a:r>
            <a:r>
              <a:rPr kumimoji="0" lang="en-US" altLang="en-US" sz="2400" b="0" i="0" u="none" strike="noStrike" cap="none" normalizeH="0" baseline="0" dirty="0" err="1">
                <a:ln>
                  <a:noFill/>
                </a:ln>
                <a:solidFill>
                  <a:schemeClr val="tx1"/>
                </a:solidFill>
                <a:effectLst/>
              </a:rPr>
              <a:t>MediaPackage</a:t>
            </a:r>
            <a:r>
              <a:rPr kumimoji="0" lang="en-US" altLang="en-US" sz="2400" b="0" i="0" u="none" strike="noStrike" cap="none" normalizeH="0" baseline="0" dirty="0">
                <a:ln>
                  <a:noFill/>
                </a:ln>
                <a:solidFill>
                  <a:schemeClr val="tx1"/>
                </a:solidFill>
                <a:effectLst/>
              </a:rPr>
              <a:t> media; </a:t>
            </a:r>
          </a:p>
          <a:p>
            <a:pPr lvl="1"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public </a:t>
            </a:r>
            <a:r>
              <a:rPr kumimoji="0" lang="en-US" altLang="en-US" sz="2400" b="0" i="0" u="none" strike="noStrike" cap="none" normalizeH="0" baseline="0" dirty="0" err="1">
                <a:ln>
                  <a:noFill/>
                </a:ln>
                <a:solidFill>
                  <a:schemeClr val="tx1"/>
                </a:solidFill>
                <a:effectLst/>
              </a:rPr>
              <a:t>FormatAdapter</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err="1">
                <a:ln>
                  <a:noFill/>
                </a:ln>
                <a:solidFill>
                  <a:schemeClr val="tx1"/>
                </a:solidFill>
                <a:effectLst/>
              </a:rPr>
              <a:t>MediaPackage</a:t>
            </a:r>
            <a:r>
              <a:rPr kumimoji="0" lang="en-US" altLang="en-US" sz="2400" b="0" i="0" u="none" strike="noStrike" cap="none" normalizeH="0" baseline="0" dirty="0">
                <a:ln>
                  <a:noFill/>
                </a:ln>
                <a:solidFill>
                  <a:schemeClr val="tx1"/>
                </a:solidFill>
                <a:effectLst/>
              </a:rPr>
              <a:t> m) {</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media = m;</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 </a:t>
            </a:r>
          </a:p>
          <a:p>
            <a:pPr lvl="1"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@Override</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public void play(String filename) {</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System.out.print</a:t>
            </a:r>
            <a:r>
              <a:rPr kumimoji="0" lang="en-US" altLang="en-US" sz="2400" b="0" i="0" u="none" strike="noStrike" cap="none" normalizeH="0" baseline="0" dirty="0">
                <a:ln>
                  <a:noFill/>
                </a:ln>
                <a:solidFill>
                  <a:schemeClr val="tx1"/>
                </a:solidFill>
                <a:effectLst/>
              </a:rPr>
              <a:t>("Using Adapter --&gt; ");</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media.playFile</a:t>
            </a:r>
            <a:r>
              <a:rPr kumimoji="0" lang="en-US" altLang="en-US" sz="2400" b="0" i="0" u="none" strike="noStrike" cap="none" normalizeH="0" baseline="0" dirty="0">
                <a:ln>
                  <a:noFill/>
                </a:ln>
                <a:solidFill>
                  <a:schemeClr val="tx1"/>
                </a:solidFill>
                <a:effectLst/>
              </a:rPr>
              <a:t>(filename);</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898451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5</a:t>
            </a:r>
          </a:p>
        </p:txBody>
      </p:sp>
      <p:sp>
        <p:nvSpPr>
          <p:cNvPr id="3" name="Content Placeholder 2"/>
          <p:cNvSpPr>
            <a:spLocks noGrp="1"/>
          </p:cNvSpPr>
          <p:nvPr>
            <p:ph idx="1"/>
          </p:nvPr>
        </p:nvSpPr>
        <p:spPr/>
        <p:txBody>
          <a:bodyPr>
            <a:normAutofit/>
          </a:bodyPr>
          <a:lstStyle/>
          <a:p>
            <a:pPr marL="0" indent="0">
              <a:buNone/>
            </a:pPr>
            <a:r>
              <a:rPr lang="en-US" dirty="0"/>
              <a:t>Use the </a:t>
            </a:r>
            <a:r>
              <a:rPr lang="en-US" dirty="0" err="1"/>
              <a:t>MediaPlayer</a:t>
            </a:r>
            <a:r>
              <a:rPr lang="en-US" dirty="0"/>
              <a:t> to play different types of audio formats.</a:t>
            </a:r>
          </a:p>
          <a:p>
            <a:pPr marL="0" indent="0">
              <a:buNone/>
            </a:pPr>
            <a:endParaRPr lang="en-US" dirty="0"/>
          </a:p>
          <a:p>
            <a:endParaRPr lang="en-US" dirty="0"/>
          </a:p>
        </p:txBody>
      </p:sp>
      <p:sp>
        <p:nvSpPr>
          <p:cNvPr id="4" name="Rectangle 1">
            <a:extLst>
              <a:ext uri="{FF2B5EF4-FFF2-40B4-BE49-F238E27FC236}">
                <a16:creationId xmlns:a16="http://schemas.microsoft.com/office/drawing/2014/main" id="{0659DBB7-CF55-43F5-A2B0-671ACFB88DF3}"/>
              </a:ext>
            </a:extLst>
          </p:cNvPr>
          <p:cNvSpPr>
            <a:spLocks noChangeArrowheads="1"/>
          </p:cNvSpPr>
          <p:nvPr/>
        </p:nvSpPr>
        <p:spPr bwMode="auto">
          <a:xfrm>
            <a:off x="327605" y="2519882"/>
            <a:ext cx="717895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public class Main { public static void main(String[] </a:t>
            </a:r>
            <a:r>
              <a:rPr kumimoji="0" lang="en-US" altLang="en-US" sz="2400" b="0" i="0" u="none" strike="noStrike" cap="none" normalizeH="0" baseline="0" dirty="0" err="1">
                <a:ln>
                  <a:noFill/>
                </a:ln>
                <a:solidFill>
                  <a:schemeClr val="tx1"/>
                </a:solidFill>
                <a:effectLst/>
              </a:rPr>
              <a:t>args</a:t>
            </a:r>
            <a:r>
              <a:rPr kumimoji="0" lang="en-US" altLang="en-US" sz="2400" b="0" i="0" u="none" strike="noStrike" cap="none" normalizeH="0" baseline="0" dirty="0">
                <a:ln>
                  <a:noFill/>
                </a:ln>
                <a:solidFill>
                  <a:schemeClr val="tx1"/>
                </a:solidFill>
                <a:effectLst/>
              </a:rPr>
              <a:t>) {</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MediaPlayer</a:t>
            </a:r>
            <a:r>
              <a:rPr kumimoji="0" lang="en-US" altLang="en-US" sz="2400" b="0" i="0" u="none" strike="noStrike" cap="none" normalizeH="0" baseline="0" dirty="0">
                <a:ln>
                  <a:noFill/>
                </a:ln>
                <a:solidFill>
                  <a:schemeClr val="tx1"/>
                </a:solidFill>
                <a:effectLst/>
              </a:rPr>
              <a:t> player = new MP3();</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player.play</a:t>
            </a:r>
            <a:r>
              <a:rPr kumimoji="0" lang="en-US" altLang="en-US" sz="2400" b="0" i="0" u="none" strike="noStrike" cap="none" normalizeH="0" baseline="0" dirty="0">
                <a:ln>
                  <a:noFill/>
                </a:ln>
                <a:solidFill>
                  <a:schemeClr val="tx1"/>
                </a:solidFill>
                <a:effectLst/>
              </a:rPr>
              <a:t>("file.mp3"); </a:t>
            </a:r>
          </a:p>
          <a:p>
            <a:pPr eaLnBrk="0" fontAlgn="base" hangingPunct="0">
              <a:spcBef>
                <a:spcPct val="0"/>
              </a:spcBef>
              <a:spcAft>
                <a:spcPct val="0"/>
              </a:spcAft>
            </a:pPr>
            <a:r>
              <a:rPr lang="en-US" altLang="en-US" sz="2400" dirty="0"/>
              <a:t>   </a:t>
            </a:r>
            <a:r>
              <a:rPr kumimoji="0" lang="en-US" altLang="en-US" sz="2400" b="0" i="0" u="none" strike="noStrike" cap="none" normalizeH="0" baseline="0" dirty="0">
                <a:ln>
                  <a:noFill/>
                </a:ln>
                <a:solidFill>
                  <a:schemeClr val="tx1"/>
                </a:solidFill>
                <a:effectLst/>
              </a:rPr>
              <a:t>player = new </a:t>
            </a:r>
            <a:r>
              <a:rPr kumimoji="0" lang="en-US" altLang="en-US" sz="2400" b="0" i="0" u="none" strike="noStrike" cap="none" normalizeH="0" baseline="0" dirty="0" err="1">
                <a:ln>
                  <a:noFill/>
                </a:ln>
                <a:solidFill>
                  <a:schemeClr val="tx1"/>
                </a:solidFill>
                <a:effectLst/>
              </a:rPr>
              <a:t>FormatAdapter</a:t>
            </a:r>
            <a:r>
              <a:rPr kumimoji="0" lang="en-US" altLang="en-US" sz="2400" b="0" i="0" u="none" strike="noStrike" cap="none" normalizeH="0" baseline="0" dirty="0">
                <a:ln>
                  <a:noFill/>
                </a:ln>
                <a:solidFill>
                  <a:schemeClr val="tx1"/>
                </a:solidFill>
                <a:effectLst/>
              </a:rPr>
              <a:t>(new MP4());</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player.play</a:t>
            </a:r>
            <a:r>
              <a:rPr kumimoji="0" lang="en-US" altLang="en-US" sz="2400" b="0" i="0" u="none" strike="noStrike" cap="none" normalizeH="0" baseline="0" dirty="0">
                <a:ln>
                  <a:noFill/>
                </a:ln>
                <a:solidFill>
                  <a:schemeClr val="tx1"/>
                </a:solidFill>
                <a:effectLst/>
              </a:rPr>
              <a:t>("file.mp4"); </a:t>
            </a:r>
          </a:p>
          <a:p>
            <a:pPr eaLnBrk="0" fontAlgn="base" hangingPunct="0">
              <a:spcBef>
                <a:spcPct val="0"/>
              </a:spcBef>
              <a:spcAft>
                <a:spcPct val="0"/>
              </a:spcAft>
            </a:pPr>
            <a:r>
              <a:rPr lang="en-US" altLang="en-US" sz="2400" dirty="0"/>
              <a:t>   </a:t>
            </a:r>
            <a:r>
              <a:rPr kumimoji="0" lang="en-US" altLang="en-US" sz="2400" b="0" i="0" u="none" strike="noStrike" cap="none" normalizeH="0" baseline="0" dirty="0">
                <a:ln>
                  <a:noFill/>
                </a:ln>
                <a:solidFill>
                  <a:schemeClr val="tx1"/>
                </a:solidFill>
                <a:effectLst/>
              </a:rPr>
              <a:t>player = new </a:t>
            </a:r>
            <a:r>
              <a:rPr kumimoji="0" lang="en-US" altLang="en-US" sz="2400" b="0" i="0" u="none" strike="noStrike" cap="none" normalizeH="0" baseline="0" dirty="0" err="1">
                <a:ln>
                  <a:noFill/>
                </a:ln>
                <a:solidFill>
                  <a:schemeClr val="tx1"/>
                </a:solidFill>
                <a:effectLst/>
              </a:rPr>
              <a:t>FormatAdapter</a:t>
            </a:r>
            <a:r>
              <a:rPr kumimoji="0" lang="en-US" altLang="en-US" sz="2400" b="0" i="0" u="none" strike="noStrike" cap="none" normalizeH="0" baseline="0" dirty="0">
                <a:ln>
                  <a:noFill/>
                </a:ln>
                <a:solidFill>
                  <a:schemeClr val="tx1"/>
                </a:solidFill>
                <a:effectLst/>
              </a:rPr>
              <a:t>(new VLC());</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player.play</a:t>
            </a:r>
            <a:r>
              <a:rPr kumimoji="0" lang="en-US" altLang="en-US" sz="2400" b="0" i="0" u="none" strike="noStrike" cap="none" normalizeH="0" baseline="0" dirty="0">
                <a:ln>
                  <a:noFill/>
                </a:ln>
                <a:solidFill>
                  <a:schemeClr val="tx1"/>
                </a:solidFill>
                <a:effectLst/>
              </a:rPr>
              <a:t>("file.avi");</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4175239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6</a:t>
            </a:r>
          </a:p>
        </p:txBody>
      </p:sp>
      <p:sp>
        <p:nvSpPr>
          <p:cNvPr id="3" name="Content Placeholder 2"/>
          <p:cNvSpPr>
            <a:spLocks noGrp="1"/>
          </p:cNvSpPr>
          <p:nvPr>
            <p:ph idx="1"/>
          </p:nvPr>
        </p:nvSpPr>
        <p:spPr/>
        <p:txBody>
          <a:bodyPr>
            <a:normAutofit/>
          </a:bodyPr>
          <a:lstStyle/>
          <a:p>
            <a:pPr marL="0" indent="0">
              <a:buNone/>
            </a:pPr>
            <a:r>
              <a:rPr lang="en-US" dirty="0"/>
              <a:t>Verify the output.</a:t>
            </a:r>
          </a:p>
          <a:p>
            <a:pPr marL="0" indent="0">
              <a:buNone/>
            </a:pPr>
            <a:endParaRPr lang="en-US" dirty="0"/>
          </a:p>
          <a:p>
            <a:endParaRPr lang="en-US" dirty="0"/>
          </a:p>
        </p:txBody>
      </p:sp>
      <p:pic>
        <p:nvPicPr>
          <p:cNvPr id="6" name="Picture 5">
            <a:extLst>
              <a:ext uri="{FF2B5EF4-FFF2-40B4-BE49-F238E27FC236}">
                <a16:creationId xmlns:a16="http://schemas.microsoft.com/office/drawing/2014/main" id="{7401B181-0959-43AA-BDEE-D7088A33AAB6}"/>
              </a:ext>
            </a:extLst>
          </p:cNvPr>
          <p:cNvPicPr>
            <a:picLocks noChangeAspect="1"/>
          </p:cNvPicPr>
          <p:nvPr/>
        </p:nvPicPr>
        <p:blipFill>
          <a:blip r:embed="rId2"/>
          <a:stretch>
            <a:fillRect/>
          </a:stretch>
        </p:blipFill>
        <p:spPr>
          <a:xfrm>
            <a:off x="706140" y="2518108"/>
            <a:ext cx="7715250" cy="3257049"/>
          </a:xfrm>
          <a:prstGeom prst="rect">
            <a:avLst/>
          </a:prstGeom>
        </p:spPr>
      </p:pic>
    </p:spTree>
    <p:extLst>
      <p:ext uri="{BB962C8B-B14F-4D97-AF65-F5344CB8AC3E}">
        <p14:creationId xmlns:p14="http://schemas.microsoft.com/office/powerpoint/2010/main" val="2583280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Summary</a:t>
            </a:r>
          </a:p>
        </p:txBody>
      </p:sp>
      <p:sp>
        <p:nvSpPr>
          <p:cNvPr id="5" name="Content Placeholder 4"/>
          <p:cNvSpPr>
            <a:spLocks noGrp="1"/>
          </p:cNvSpPr>
          <p:nvPr>
            <p:ph idx="1"/>
          </p:nvPr>
        </p:nvSpPr>
        <p:spPr>
          <a:xfrm>
            <a:off x="448965" y="2214849"/>
            <a:ext cx="8229600" cy="3970330"/>
          </a:xfrm>
        </p:spPr>
        <p:txBody>
          <a:bodyPr>
            <a:normAutofit fontScale="85000" lnSpcReduction="10000"/>
          </a:bodyPr>
          <a:lstStyle/>
          <a:p>
            <a:r>
              <a:rPr lang="en-US" dirty="0"/>
              <a:t>When you need to use an existing class and its interface is not the one you need, use an adapter: allows collaboration between classes with incompatible interfaces.</a:t>
            </a:r>
          </a:p>
          <a:p>
            <a:r>
              <a:rPr lang="en-US" dirty="0"/>
              <a:t>An adapter changes an interface into one a client expects.</a:t>
            </a:r>
          </a:p>
          <a:p>
            <a:r>
              <a:rPr lang="en-US" dirty="0"/>
              <a:t>Implementing an adapter may require little work or a great deal of work depending on the size and complexity of the target interface.</a:t>
            </a:r>
          </a:p>
          <a:p>
            <a:r>
              <a:rPr lang="en-US" dirty="0"/>
              <a:t>There are two forms of adapter patterns: object and class adapters.</a:t>
            </a:r>
          </a:p>
          <a:p>
            <a:r>
              <a:rPr lang="en-US" dirty="0"/>
              <a:t>Class adapters require multiple inheritance.</a:t>
            </a:r>
          </a:p>
          <a:p>
            <a:endParaRPr lang="en-US" dirty="0"/>
          </a:p>
        </p:txBody>
      </p:sp>
    </p:spTree>
    <p:extLst>
      <p:ext uri="{BB962C8B-B14F-4D97-AF65-F5344CB8AC3E}">
        <p14:creationId xmlns:p14="http://schemas.microsoft.com/office/powerpoint/2010/main" val="3331685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Credits</a:t>
            </a:r>
          </a:p>
        </p:txBody>
      </p:sp>
      <p:sp>
        <p:nvSpPr>
          <p:cNvPr id="3" name="Content Placeholder 2"/>
          <p:cNvSpPr>
            <a:spLocks noGrp="1"/>
          </p:cNvSpPr>
          <p:nvPr>
            <p:ph idx="1"/>
          </p:nvPr>
        </p:nvSpPr>
        <p:spPr/>
        <p:txBody>
          <a:bodyPr>
            <a:normAutofit/>
          </a:bodyPr>
          <a:lstStyle/>
          <a:p>
            <a:r>
              <a:rPr lang="en-US" sz="2400" dirty="0"/>
              <a:t>Java Design Patterns - DEPARTMENT OF COMPUTER SCIENCE AND SOFTWARE ENGINEERING CONCORDIA UNIVERSITY - </a:t>
            </a:r>
            <a:r>
              <a:rPr lang="en-US" altLang="en-US" sz="2400" dirty="0">
                <a:latin typeface="Tahoma" panose="020B0604030504040204" pitchFamily="34" charset="0"/>
              </a:rPr>
              <a:t>Emil </a:t>
            </a:r>
            <a:r>
              <a:rPr lang="en-US" altLang="en-US" sz="2400" dirty="0" err="1">
                <a:latin typeface="Tahoma" panose="020B0604030504040204" pitchFamily="34" charset="0"/>
              </a:rPr>
              <a:t>Vassev</a:t>
            </a:r>
            <a:r>
              <a:rPr lang="en-US" altLang="en-US" sz="2400" dirty="0">
                <a:latin typeface="Tahoma" panose="020B0604030504040204" pitchFamily="34" charset="0"/>
              </a:rPr>
              <a:t>, Joey </a:t>
            </a:r>
            <a:r>
              <a:rPr lang="en-US" altLang="en-US" sz="2400" dirty="0" err="1">
                <a:latin typeface="Tahoma" panose="020B0604030504040204" pitchFamily="34" charset="0"/>
              </a:rPr>
              <a:t>Paquet</a:t>
            </a:r>
            <a:r>
              <a:rPr lang="en-US" altLang="en-US" sz="2400" dirty="0">
                <a:latin typeface="Tahoma" panose="020B0604030504040204" pitchFamily="34" charset="0"/>
              </a:rPr>
              <a:t> : 2006-2012</a:t>
            </a:r>
          </a:p>
          <a:p>
            <a:r>
              <a:rPr lang="en-US" altLang="en-US" sz="2400" dirty="0">
                <a:latin typeface="Tahoma" panose="020B0604030504040204" pitchFamily="34" charset="0"/>
              </a:rPr>
              <a:t>Tutorials Point Design Patterns – Adapter Pattern - </a:t>
            </a:r>
            <a:r>
              <a:rPr lang="en-US" altLang="en-US" sz="2400" dirty="0">
                <a:latin typeface="Tahoma" panose="020B0604030504040204" pitchFamily="34" charset="0"/>
                <a:hlinkClick r:id="rId2"/>
              </a:rPr>
              <a:t>https://www.tutorialspoint.com/design_pattern/adapter_pattern.htm</a:t>
            </a:r>
            <a:endParaRPr lang="en-US" altLang="en-US" sz="2400" dirty="0">
              <a:latin typeface="Tahoma" panose="020B0604030504040204" pitchFamily="34" charset="0"/>
            </a:endParaRPr>
          </a:p>
          <a:p>
            <a:r>
              <a:rPr lang="en-US" sz="2400" b="1" dirty="0"/>
              <a:t>Implement the Adapter Design Pattern in Java</a:t>
            </a:r>
          </a:p>
          <a:p>
            <a:pPr marL="400050" lvl="1" indent="0">
              <a:buNone/>
            </a:pPr>
            <a:r>
              <a:rPr lang="en-US" altLang="en-US" sz="2400" dirty="0">
                <a:latin typeface="Tahoma" panose="020B0604030504040204" pitchFamily="34" charset="0"/>
                <a:hlinkClick r:id="rId3"/>
              </a:rPr>
              <a:t>https://medium.com/@ssaurel/implement-the-adapter-design-pattern-in-java-f9adb6a8828f</a:t>
            </a:r>
            <a:endParaRPr lang="en-US" altLang="en-US" sz="2400" dirty="0">
              <a:latin typeface="Tahoma" panose="020B0604030504040204" pitchFamily="34" charset="0"/>
            </a:endParaRPr>
          </a:p>
          <a:p>
            <a:endParaRPr lang="en-US" dirty="0"/>
          </a:p>
          <a:p>
            <a:endParaRPr lang="en-US" dirty="0"/>
          </a:p>
        </p:txBody>
      </p:sp>
    </p:spTree>
    <p:extLst>
      <p:ext uri="{BB962C8B-B14F-4D97-AF65-F5344CB8AC3E}">
        <p14:creationId xmlns:p14="http://schemas.microsoft.com/office/powerpoint/2010/main" val="1542208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Definition </a:t>
            </a:r>
            <a:r>
              <a:rPr lang="en-US" altLang="en-US" dirty="0">
                <a:solidFill>
                  <a:srgbClr val="FF9900"/>
                </a:solidFill>
              </a:rPr>
              <a:t>&amp; Applicability</a:t>
            </a:r>
            <a:r>
              <a:rPr lang="en-US" dirty="0"/>
              <a:t> </a:t>
            </a:r>
          </a:p>
        </p:txBody>
      </p:sp>
      <p:sp>
        <p:nvSpPr>
          <p:cNvPr id="3" name="Content Placeholder 2"/>
          <p:cNvSpPr>
            <a:spLocks noGrp="1"/>
          </p:cNvSpPr>
          <p:nvPr>
            <p:ph idx="1"/>
          </p:nvPr>
        </p:nvSpPr>
        <p:spPr>
          <a:xfrm>
            <a:off x="448965" y="1901340"/>
            <a:ext cx="8229600" cy="3970330"/>
          </a:xfrm>
        </p:spPr>
        <p:txBody>
          <a:bodyPr>
            <a:normAutofit fontScale="62500" lnSpcReduction="20000"/>
          </a:bodyPr>
          <a:lstStyle/>
          <a:p>
            <a:r>
              <a:rPr lang="en-US" dirty="0"/>
              <a:t>Adapters are used to enable objects with different interfaces to communicate with each other.</a:t>
            </a:r>
          </a:p>
          <a:p>
            <a:r>
              <a:rPr lang="en-US" dirty="0"/>
              <a:t>The Adapter pattern is used to convert the programming interface of one class into that of another. </a:t>
            </a:r>
          </a:p>
          <a:p>
            <a:r>
              <a:rPr lang="en-US" dirty="0"/>
              <a:t>We use adapters whenever we want unrelated classes to work together in a single program.</a:t>
            </a:r>
          </a:p>
          <a:p>
            <a:r>
              <a:rPr lang="en-US" dirty="0"/>
              <a:t>Adapters come in two flavors, </a:t>
            </a:r>
          </a:p>
          <a:p>
            <a:pPr lvl="1"/>
            <a:r>
              <a:rPr lang="en-US" dirty="0"/>
              <a:t>object adapters and </a:t>
            </a:r>
          </a:p>
          <a:p>
            <a:pPr lvl="1"/>
            <a:r>
              <a:rPr lang="en-US" dirty="0"/>
              <a:t>class adapters. </a:t>
            </a:r>
          </a:p>
          <a:p>
            <a:r>
              <a:rPr lang="en-US" dirty="0"/>
              <a:t>The concept of an adapter is thus pretty simple; we write a class that has the desired interface and then make it communicate with the class that has a different interface.</a:t>
            </a:r>
          </a:p>
          <a:p>
            <a:r>
              <a:rPr lang="en-US" dirty="0"/>
              <a:t>Adapters in Java can be implemented in two ways: </a:t>
            </a:r>
          </a:p>
          <a:p>
            <a:pPr lvl="1"/>
            <a:r>
              <a:rPr lang="en-US" dirty="0"/>
              <a:t>by inheritance, and </a:t>
            </a:r>
          </a:p>
          <a:p>
            <a:pPr lvl="1"/>
            <a:r>
              <a:rPr lang="en-US" dirty="0"/>
              <a:t>by object composition. </a:t>
            </a:r>
          </a:p>
          <a:p>
            <a:endParaRPr lang="en-US" dirty="0"/>
          </a:p>
        </p:txBody>
      </p:sp>
    </p:spTree>
    <p:extLst>
      <p:ext uri="{BB962C8B-B14F-4D97-AF65-F5344CB8AC3E}">
        <p14:creationId xmlns:p14="http://schemas.microsoft.com/office/powerpoint/2010/main" val="8116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 Adapters</a:t>
            </a:r>
          </a:p>
        </p:txBody>
      </p:sp>
      <p:sp>
        <p:nvSpPr>
          <p:cNvPr id="3" name="Content Placeholder 2"/>
          <p:cNvSpPr>
            <a:spLocks noGrp="1"/>
          </p:cNvSpPr>
          <p:nvPr>
            <p:ph idx="1"/>
          </p:nvPr>
        </p:nvSpPr>
        <p:spPr>
          <a:xfrm>
            <a:off x="448965" y="1883922"/>
            <a:ext cx="8229600" cy="3970330"/>
          </a:xfrm>
        </p:spPr>
        <p:txBody>
          <a:bodyPr>
            <a:normAutofit fontScale="92500" lnSpcReduction="20000"/>
          </a:bodyPr>
          <a:lstStyle/>
          <a:p>
            <a:r>
              <a:rPr lang="en-US" dirty="0"/>
              <a:t>Object adapters use a compositional technique to adapt one interface to another.    </a:t>
            </a:r>
          </a:p>
          <a:p>
            <a:r>
              <a:rPr lang="en-US" dirty="0"/>
              <a:t>The adapter inherits the target interface that the client expects to see, while it holds an instance of the </a:t>
            </a:r>
            <a:r>
              <a:rPr lang="en-US" dirty="0" err="1"/>
              <a:t>adaptee</a:t>
            </a:r>
            <a:r>
              <a:rPr lang="en-US" dirty="0"/>
              <a:t>.   </a:t>
            </a:r>
          </a:p>
          <a:p>
            <a:r>
              <a:rPr lang="en-US" dirty="0"/>
              <a:t>When the client calls the request() method on its target object (the adapter), the request is translated into the corresponding specific request on the </a:t>
            </a:r>
            <a:r>
              <a:rPr lang="en-US" dirty="0" err="1"/>
              <a:t>adaptee</a:t>
            </a:r>
            <a:r>
              <a:rPr lang="en-US" dirty="0"/>
              <a:t>.</a:t>
            </a:r>
          </a:p>
          <a:p>
            <a:r>
              <a:rPr lang="en-US" dirty="0"/>
              <a:t>Object adapters enable the client and the </a:t>
            </a:r>
            <a:r>
              <a:rPr lang="en-US" dirty="0" err="1"/>
              <a:t>adaptee</a:t>
            </a:r>
            <a:r>
              <a:rPr lang="en-US" dirty="0"/>
              <a:t> to be completely decoupled from each other. Only the adapter knows about both of them. </a:t>
            </a:r>
          </a:p>
        </p:txBody>
      </p:sp>
    </p:spTree>
    <p:extLst>
      <p:ext uri="{BB962C8B-B14F-4D97-AF65-F5344CB8AC3E}">
        <p14:creationId xmlns:p14="http://schemas.microsoft.com/office/powerpoint/2010/main" val="118600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1</a:t>
            </a:r>
          </a:p>
        </p:txBody>
      </p:sp>
      <p:sp>
        <p:nvSpPr>
          <p:cNvPr id="3" name="Content Placeholder 2"/>
          <p:cNvSpPr>
            <a:spLocks noGrp="1"/>
          </p:cNvSpPr>
          <p:nvPr>
            <p:ph idx="1"/>
          </p:nvPr>
        </p:nvSpPr>
        <p:spPr>
          <a:xfrm>
            <a:off x="448965" y="1709093"/>
            <a:ext cx="8229600" cy="4404324"/>
          </a:xfrm>
        </p:spPr>
        <p:txBody>
          <a:bodyPr>
            <a:noAutofit/>
          </a:bodyPr>
          <a:lstStyle/>
          <a:p>
            <a:pPr marL="0" indent="0">
              <a:buNone/>
            </a:pPr>
            <a:r>
              <a:rPr lang="en-US" sz="1600" dirty="0"/>
              <a:t>/**</a:t>
            </a:r>
          </a:p>
          <a:p>
            <a:pPr marL="0" indent="0">
              <a:buNone/>
            </a:pPr>
            <a:r>
              <a:rPr lang="en-US" sz="1600" dirty="0"/>
              <a:t>* The </a:t>
            </a:r>
            <a:r>
              <a:rPr lang="en-US" sz="1600" dirty="0" err="1"/>
              <a:t>SquarePeg</a:t>
            </a:r>
            <a:r>
              <a:rPr lang="en-US" sz="1600" dirty="0"/>
              <a:t> class.</a:t>
            </a:r>
          </a:p>
          <a:p>
            <a:pPr marL="0" indent="0">
              <a:buNone/>
            </a:pPr>
            <a:r>
              <a:rPr lang="en-US" sz="1600" dirty="0"/>
              <a:t>* This is the Target class.</a:t>
            </a:r>
          </a:p>
          <a:p>
            <a:pPr marL="0" indent="0">
              <a:buNone/>
            </a:pPr>
            <a:r>
              <a:rPr lang="en-US" sz="1600" dirty="0"/>
              <a:t>*/</a:t>
            </a:r>
          </a:p>
          <a:p>
            <a:pPr marL="0" indent="0">
              <a:buNone/>
            </a:pPr>
            <a:r>
              <a:rPr lang="en-US" sz="1600" dirty="0"/>
              <a:t>public class </a:t>
            </a:r>
            <a:r>
              <a:rPr lang="en-US" sz="1600" dirty="0" err="1"/>
              <a:t>SquarePeg</a:t>
            </a:r>
            <a:r>
              <a:rPr lang="en-US" sz="1600" dirty="0"/>
              <a:t> {</a:t>
            </a:r>
          </a:p>
          <a:p>
            <a:pPr marL="0" indent="0">
              <a:buNone/>
            </a:pPr>
            <a:r>
              <a:rPr lang="en-US" sz="1600" dirty="0"/>
              <a:t>  public void insert(String </a:t>
            </a:r>
            <a:r>
              <a:rPr lang="en-US" sz="1600" dirty="0" err="1"/>
              <a:t>str</a:t>
            </a:r>
            <a:r>
              <a:rPr lang="en-US" sz="1600" dirty="0"/>
              <a:t>) {</a:t>
            </a:r>
          </a:p>
          <a:p>
            <a:pPr marL="0" indent="0">
              <a:buNone/>
            </a:pPr>
            <a:r>
              <a:rPr lang="en-US" sz="1600" dirty="0"/>
              <a:t>    </a:t>
            </a:r>
            <a:r>
              <a:rPr lang="en-US" sz="1600" dirty="0" err="1"/>
              <a:t>System.out.println</a:t>
            </a:r>
            <a:r>
              <a:rPr lang="en-US" sz="1600" dirty="0"/>
              <a:t>("</a:t>
            </a:r>
            <a:r>
              <a:rPr lang="en-US" sz="1600" dirty="0" err="1"/>
              <a:t>SquarePeg</a:t>
            </a:r>
            <a:r>
              <a:rPr lang="en-US" sz="1600" dirty="0"/>
              <a:t> insert(): " + </a:t>
            </a:r>
            <a:r>
              <a:rPr lang="en-US" sz="1600" dirty="0" err="1"/>
              <a:t>str</a:t>
            </a:r>
            <a:r>
              <a:rPr lang="en-US" sz="1600" dirty="0"/>
              <a:t>);}</a:t>
            </a:r>
          </a:p>
          <a:p>
            <a:pPr marL="0" indent="0">
              <a:buNone/>
            </a:pPr>
            <a:r>
              <a:rPr lang="en-US" sz="1600" dirty="0"/>
              <a:t>}</a:t>
            </a:r>
          </a:p>
          <a:p>
            <a:pPr marL="0" indent="0">
              <a:buNone/>
            </a:pPr>
            <a:endParaRPr lang="en-US" sz="1600" dirty="0"/>
          </a:p>
          <a:p>
            <a:pPr marL="0" indent="0">
              <a:buNone/>
            </a:pPr>
            <a:r>
              <a:rPr lang="en-US" sz="1600" dirty="0"/>
              <a:t>/**</a:t>
            </a:r>
          </a:p>
          <a:p>
            <a:pPr marL="0" indent="0">
              <a:buNone/>
            </a:pPr>
            <a:r>
              <a:rPr lang="en-US" sz="1600" dirty="0"/>
              <a:t>* The </a:t>
            </a:r>
            <a:r>
              <a:rPr lang="en-US" sz="1600" dirty="0" err="1"/>
              <a:t>RoundPeg</a:t>
            </a:r>
            <a:r>
              <a:rPr lang="en-US" sz="1600" dirty="0"/>
              <a:t> class.</a:t>
            </a:r>
          </a:p>
          <a:p>
            <a:pPr marL="0" indent="0">
              <a:buNone/>
            </a:pPr>
            <a:r>
              <a:rPr lang="en-US" sz="1600" dirty="0"/>
              <a:t>* This is the </a:t>
            </a:r>
            <a:r>
              <a:rPr lang="en-US" sz="1600" dirty="0" err="1"/>
              <a:t>Adaptee</a:t>
            </a:r>
            <a:r>
              <a:rPr lang="en-US" sz="1600" dirty="0"/>
              <a:t> class.</a:t>
            </a:r>
          </a:p>
          <a:p>
            <a:pPr marL="0" indent="0">
              <a:buNone/>
            </a:pPr>
            <a:r>
              <a:rPr lang="en-US" sz="1600" dirty="0"/>
              <a:t>*/</a:t>
            </a:r>
          </a:p>
          <a:p>
            <a:pPr marL="0" indent="0">
              <a:buNone/>
            </a:pPr>
            <a:r>
              <a:rPr lang="en-US" sz="1600" dirty="0"/>
              <a:t>public class </a:t>
            </a:r>
            <a:r>
              <a:rPr lang="en-US" sz="1600" dirty="0" err="1"/>
              <a:t>RoundPeg</a:t>
            </a:r>
            <a:r>
              <a:rPr lang="en-US" sz="1600" dirty="0"/>
              <a:t> {</a:t>
            </a:r>
          </a:p>
          <a:p>
            <a:pPr marL="0" indent="0">
              <a:buNone/>
            </a:pPr>
            <a:r>
              <a:rPr lang="en-US" sz="1600" dirty="0"/>
              <a:t>  public void </a:t>
            </a:r>
            <a:r>
              <a:rPr lang="en-US" sz="1600" dirty="0" err="1"/>
              <a:t>insertIntoHole</a:t>
            </a:r>
            <a:r>
              <a:rPr lang="en-US" sz="1600" dirty="0"/>
              <a:t>(String </a:t>
            </a:r>
            <a:r>
              <a:rPr lang="en-US" sz="1600" dirty="0" err="1"/>
              <a:t>msg</a:t>
            </a:r>
            <a:r>
              <a:rPr lang="en-US" sz="1600" dirty="0"/>
              <a:t>) {</a:t>
            </a:r>
          </a:p>
          <a:p>
            <a:pPr marL="0" indent="0">
              <a:buNone/>
            </a:pPr>
            <a:r>
              <a:rPr lang="en-US" sz="1600" dirty="0"/>
              <a:t>   </a:t>
            </a:r>
            <a:r>
              <a:rPr lang="en-US" sz="1600" dirty="0" err="1"/>
              <a:t>System.out.println</a:t>
            </a:r>
            <a:r>
              <a:rPr lang="en-US" sz="1600" dirty="0"/>
              <a:t>("</a:t>
            </a:r>
            <a:r>
              <a:rPr lang="en-US" sz="1600" dirty="0" err="1"/>
              <a:t>RoundPeg</a:t>
            </a:r>
            <a:r>
              <a:rPr lang="en-US" sz="1600" dirty="0"/>
              <a:t> </a:t>
            </a:r>
            <a:r>
              <a:rPr lang="en-US" sz="1600" dirty="0" err="1"/>
              <a:t>insertIntoHole</a:t>
            </a:r>
            <a:r>
              <a:rPr lang="en-US" sz="1600" dirty="0"/>
              <a:t>(): " + </a:t>
            </a:r>
            <a:r>
              <a:rPr lang="en-US" sz="1600" dirty="0" err="1"/>
              <a:t>msg</a:t>
            </a:r>
            <a:r>
              <a:rPr lang="en-US" sz="1600" dirty="0"/>
              <a:t>);}</a:t>
            </a:r>
          </a:p>
          <a:p>
            <a:pPr marL="0" indent="0">
              <a:buNone/>
            </a:pPr>
            <a:r>
              <a:rPr lang="en-US" sz="1600" dirty="0"/>
              <a:t>}</a:t>
            </a:r>
          </a:p>
          <a:p>
            <a:endParaRPr lang="en-US" sz="1600" dirty="0"/>
          </a:p>
        </p:txBody>
      </p:sp>
    </p:spTree>
    <p:extLst>
      <p:ext uri="{BB962C8B-B14F-4D97-AF65-F5344CB8AC3E}">
        <p14:creationId xmlns:p14="http://schemas.microsoft.com/office/powerpoint/2010/main" val="3251973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1</a:t>
            </a:r>
          </a:p>
        </p:txBody>
      </p:sp>
      <p:sp>
        <p:nvSpPr>
          <p:cNvPr id="3" name="Content Placeholder 2"/>
          <p:cNvSpPr>
            <a:spLocks noGrp="1"/>
          </p:cNvSpPr>
          <p:nvPr>
            <p:ph idx="1"/>
          </p:nvPr>
        </p:nvSpPr>
        <p:spPr/>
        <p:txBody>
          <a:bodyPr/>
          <a:lstStyle/>
          <a:p>
            <a:r>
              <a:rPr lang="en-US" dirty="0"/>
              <a:t>If a client only understands the </a:t>
            </a:r>
            <a:r>
              <a:rPr lang="en-US" dirty="0" err="1"/>
              <a:t>SquarePeg</a:t>
            </a:r>
            <a:r>
              <a:rPr lang="en-US" dirty="0"/>
              <a:t> interface for inserting pegs using the insert() method, how can it insert round pegs, which are pegs, but that are inserted differently, using the </a:t>
            </a:r>
            <a:r>
              <a:rPr lang="en-US" dirty="0" err="1"/>
              <a:t>insertIntoHole</a:t>
            </a:r>
            <a:r>
              <a:rPr lang="en-US" dirty="0"/>
              <a:t>() method?</a:t>
            </a:r>
          </a:p>
          <a:p>
            <a:endParaRPr lang="en-US" dirty="0"/>
          </a:p>
          <a:p>
            <a:endParaRPr lang="en-US" dirty="0"/>
          </a:p>
        </p:txBody>
      </p:sp>
    </p:spTree>
    <p:extLst>
      <p:ext uri="{BB962C8B-B14F-4D97-AF65-F5344CB8AC3E}">
        <p14:creationId xmlns:p14="http://schemas.microsoft.com/office/powerpoint/2010/main" val="3667542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2</a:t>
            </a:r>
          </a:p>
        </p:txBody>
      </p:sp>
      <p:sp>
        <p:nvSpPr>
          <p:cNvPr id="3" name="Content Placeholder 2"/>
          <p:cNvSpPr>
            <a:spLocks noGrp="1"/>
          </p:cNvSpPr>
          <p:nvPr>
            <p:ph idx="1"/>
          </p:nvPr>
        </p:nvSpPr>
        <p:spPr/>
        <p:txBody>
          <a:bodyPr/>
          <a:lstStyle/>
          <a:p>
            <a:pPr marL="0" indent="0">
              <a:buNone/>
            </a:pPr>
            <a:r>
              <a:rPr lang="en-US" dirty="0"/>
              <a:t>Solution: </a:t>
            </a:r>
          </a:p>
          <a:p>
            <a:pPr marL="0" indent="0">
              <a:buNone/>
            </a:pPr>
            <a:endParaRPr lang="en-US" dirty="0"/>
          </a:p>
          <a:p>
            <a:pPr marL="0" indent="0">
              <a:buNone/>
            </a:pPr>
            <a:r>
              <a:rPr lang="en-US" dirty="0"/>
              <a:t>Design a </a:t>
            </a:r>
            <a:r>
              <a:rPr lang="en-US" dirty="0" err="1"/>
              <a:t>RoundToSquarePeg</a:t>
            </a:r>
            <a:r>
              <a:rPr lang="en-US" dirty="0"/>
              <a:t> adapter that enables to </a:t>
            </a:r>
            <a:r>
              <a:rPr lang="en-US" dirty="0" err="1"/>
              <a:t>insertIntoHole</a:t>
            </a:r>
            <a:r>
              <a:rPr lang="en-US" dirty="0"/>
              <a:t>() a </a:t>
            </a:r>
            <a:r>
              <a:rPr lang="en-US" dirty="0" err="1"/>
              <a:t>RoundPeg</a:t>
            </a:r>
            <a:r>
              <a:rPr lang="en-US" dirty="0"/>
              <a:t> object connected to the adapter to be inserted as a </a:t>
            </a:r>
            <a:r>
              <a:rPr lang="en-US" dirty="0" err="1"/>
              <a:t>SquarePeg</a:t>
            </a:r>
            <a:r>
              <a:rPr lang="en-US" dirty="0"/>
              <a:t>, using insert(). </a:t>
            </a:r>
          </a:p>
          <a:p>
            <a:pPr marL="0" indent="0">
              <a:buNone/>
            </a:pPr>
            <a:endParaRPr lang="en-US" dirty="0"/>
          </a:p>
        </p:txBody>
      </p:sp>
    </p:spTree>
    <p:extLst>
      <p:ext uri="{BB962C8B-B14F-4D97-AF65-F5344CB8AC3E}">
        <p14:creationId xmlns:p14="http://schemas.microsoft.com/office/powerpoint/2010/main" val="237893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2</a:t>
            </a:r>
          </a:p>
        </p:txBody>
      </p:sp>
      <p:sp>
        <p:nvSpPr>
          <p:cNvPr id="3" name="Content Placeholder 2"/>
          <p:cNvSpPr>
            <a:spLocks noGrp="1"/>
          </p:cNvSpPr>
          <p:nvPr>
            <p:ph idx="1"/>
          </p:nvPr>
        </p:nvSpPr>
        <p:spPr>
          <a:xfrm>
            <a:off x="448965" y="1596539"/>
            <a:ext cx="8311858" cy="4734591"/>
          </a:xfrm>
        </p:spPr>
        <p:txBody>
          <a:bodyPr>
            <a:normAutofit fontScale="70000" lnSpcReduction="20000"/>
          </a:bodyPr>
          <a:lstStyle/>
          <a:p>
            <a:pPr marL="0" indent="0">
              <a:buNone/>
            </a:pPr>
            <a:r>
              <a:rPr lang="en-US" dirty="0"/>
              <a:t>/**</a:t>
            </a:r>
          </a:p>
          <a:p>
            <a:pPr marL="0" indent="0">
              <a:buNone/>
            </a:pPr>
            <a:r>
              <a:rPr lang="en-US" dirty="0"/>
              <a:t>* The </a:t>
            </a:r>
            <a:r>
              <a:rPr lang="en-US" dirty="0" err="1"/>
              <a:t>RoundToSquarePegAdapter</a:t>
            </a:r>
            <a:r>
              <a:rPr lang="en-US" dirty="0"/>
              <a:t> class.</a:t>
            </a:r>
          </a:p>
          <a:p>
            <a:pPr marL="0" indent="0">
              <a:buNone/>
            </a:pPr>
            <a:r>
              <a:rPr lang="en-US" dirty="0"/>
              <a:t>* This is the Adapter class.</a:t>
            </a:r>
          </a:p>
          <a:p>
            <a:pPr marL="0" indent="0">
              <a:buNone/>
            </a:pPr>
            <a:r>
              <a:rPr lang="en-US" dirty="0"/>
              <a:t>* It adapts a </a:t>
            </a:r>
            <a:r>
              <a:rPr lang="en-US" dirty="0" err="1"/>
              <a:t>RoundPeg</a:t>
            </a:r>
            <a:r>
              <a:rPr lang="en-US" dirty="0"/>
              <a:t> to a </a:t>
            </a:r>
            <a:r>
              <a:rPr lang="en-US" dirty="0" err="1"/>
              <a:t>SquarePeg</a:t>
            </a:r>
            <a:r>
              <a:rPr lang="en-US" dirty="0"/>
              <a:t>.</a:t>
            </a:r>
          </a:p>
          <a:p>
            <a:pPr marL="0" indent="0">
              <a:buNone/>
            </a:pPr>
            <a:r>
              <a:rPr lang="en-US" dirty="0"/>
              <a:t>* Its interface is that of a </a:t>
            </a:r>
            <a:r>
              <a:rPr lang="en-US" dirty="0" err="1"/>
              <a:t>SquarePeg</a:t>
            </a:r>
            <a:r>
              <a:rPr lang="en-US" dirty="0"/>
              <a:t>.</a:t>
            </a:r>
          </a:p>
          <a:p>
            <a:pPr marL="0" indent="0">
              <a:buNone/>
            </a:pPr>
            <a:r>
              <a:rPr lang="en-US" dirty="0"/>
              <a:t>*/</a:t>
            </a:r>
          </a:p>
          <a:p>
            <a:pPr marL="0" indent="0">
              <a:buNone/>
            </a:pPr>
            <a:r>
              <a:rPr lang="en-US" dirty="0"/>
              <a:t>public class </a:t>
            </a:r>
            <a:r>
              <a:rPr lang="en-US" dirty="0" err="1"/>
              <a:t>RoundToSquarePegAdapter</a:t>
            </a:r>
            <a:r>
              <a:rPr lang="en-US" dirty="0"/>
              <a:t> extends </a:t>
            </a:r>
            <a:r>
              <a:rPr lang="en-US" dirty="0" err="1"/>
              <a:t>SquarePeg</a:t>
            </a:r>
            <a:r>
              <a:rPr lang="en-US" dirty="0"/>
              <a:t> {</a:t>
            </a:r>
          </a:p>
          <a:p>
            <a:pPr marL="0" indent="0">
              <a:buNone/>
            </a:pPr>
            <a:r>
              <a:rPr lang="en-US" dirty="0"/>
              <a:t>  private </a:t>
            </a:r>
            <a:r>
              <a:rPr lang="en-US" dirty="0" err="1"/>
              <a:t>RoundPeg</a:t>
            </a:r>
            <a:r>
              <a:rPr lang="en-US" dirty="0"/>
              <a:t> </a:t>
            </a:r>
            <a:r>
              <a:rPr lang="en-US" dirty="0" err="1"/>
              <a:t>roundPeg</a:t>
            </a:r>
            <a:r>
              <a:rPr lang="en-US" dirty="0"/>
              <a:t>; </a:t>
            </a:r>
          </a:p>
          <a:p>
            <a:pPr marL="0" indent="0">
              <a:buNone/>
            </a:pPr>
            <a:r>
              <a:rPr lang="en-US" dirty="0"/>
              <a:t>  public </a:t>
            </a:r>
            <a:r>
              <a:rPr lang="en-US" dirty="0" err="1"/>
              <a:t>RoundToSquarePegAdapter</a:t>
            </a:r>
            <a:r>
              <a:rPr lang="en-US" dirty="0"/>
              <a:t>(</a:t>
            </a:r>
            <a:r>
              <a:rPr lang="en-US" dirty="0" err="1"/>
              <a:t>RoundPeg</a:t>
            </a:r>
            <a:r>
              <a:rPr lang="en-US" dirty="0"/>
              <a:t> peg) {</a:t>
            </a:r>
          </a:p>
          <a:p>
            <a:pPr marL="0" indent="0">
              <a:buNone/>
            </a:pPr>
            <a:r>
              <a:rPr lang="en-US" dirty="0"/>
              <a:t>    //the </a:t>
            </a:r>
            <a:r>
              <a:rPr lang="en-US" dirty="0" err="1"/>
              <a:t>roundPeg</a:t>
            </a:r>
            <a:r>
              <a:rPr lang="en-US" dirty="0"/>
              <a:t> is plugged into the adapter</a:t>
            </a:r>
          </a:p>
          <a:p>
            <a:pPr marL="0" indent="0">
              <a:buNone/>
            </a:pPr>
            <a:r>
              <a:rPr lang="en-US" dirty="0"/>
              <a:t>    </a:t>
            </a:r>
            <a:r>
              <a:rPr lang="en-US" dirty="0" err="1"/>
              <a:t>this.roundPeg</a:t>
            </a:r>
            <a:r>
              <a:rPr lang="en-US" dirty="0"/>
              <a:t> = peg;}</a:t>
            </a:r>
          </a:p>
          <a:p>
            <a:pPr marL="0" indent="0">
              <a:buNone/>
            </a:pPr>
            <a:r>
              <a:rPr lang="en-US" dirty="0"/>
              <a:t>  public void insert(String </a:t>
            </a:r>
            <a:r>
              <a:rPr lang="en-US" dirty="0" err="1"/>
              <a:t>str</a:t>
            </a:r>
            <a:r>
              <a:rPr lang="en-US" dirty="0"/>
              <a:t>) {</a:t>
            </a:r>
          </a:p>
          <a:p>
            <a:pPr marL="0" indent="0">
              <a:buNone/>
            </a:pPr>
            <a:r>
              <a:rPr lang="en-US" dirty="0"/>
              <a:t>    //the </a:t>
            </a:r>
            <a:r>
              <a:rPr lang="en-US" dirty="0" err="1"/>
              <a:t>roundPeg</a:t>
            </a:r>
            <a:r>
              <a:rPr lang="en-US" dirty="0"/>
              <a:t> can now be inserted in the same manner as a </a:t>
            </a:r>
            <a:r>
              <a:rPr lang="en-US" dirty="0" err="1"/>
              <a:t>squarePeg</a:t>
            </a:r>
            <a:r>
              <a:rPr lang="en-US" dirty="0"/>
              <a:t>!</a:t>
            </a:r>
          </a:p>
          <a:p>
            <a:pPr marL="0" indent="0">
              <a:buNone/>
            </a:pPr>
            <a:r>
              <a:rPr lang="en-US" dirty="0"/>
              <a:t>    </a:t>
            </a:r>
            <a:r>
              <a:rPr lang="en-US" dirty="0" err="1"/>
              <a:t>roundPeg.insertIntoHole</a:t>
            </a:r>
            <a:r>
              <a:rPr lang="en-US" dirty="0"/>
              <a:t>(</a:t>
            </a:r>
            <a:r>
              <a:rPr lang="en-US" dirty="0" err="1"/>
              <a:t>str</a:t>
            </a:r>
            <a:r>
              <a:rPr lang="en-US" dirty="0"/>
              <a:t>);}</a:t>
            </a:r>
          </a:p>
          <a:p>
            <a:pPr marL="0" indent="0">
              <a:buNone/>
            </a:pPr>
            <a:r>
              <a:rPr lang="en-US" dirty="0"/>
              <a:t>}</a:t>
            </a:r>
          </a:p>
        </p:txBody>
      </p:sp>
    </p:spTree>
    <p:extLst>
      <p:ext uri="{BB962C8B-B14F-4D97-AF65-F5344CB8AC3E}">
        <p14:creationId xmlns:p14="http://schemas.microsoft.com/office/powerpoint/2010/main" val="183136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7645" y="1484208"/>
            <a:ext cx="8046720" cy="5016758"/>
          </a:xfrm>
          <a:prstGeom prst="rect">
            <a:avLst/>
          </a:prstGeom>
        </p:spPr>
        <p:txBody>
          <a:bodyPr wrap="square">
            <a:spAutoFit/>
          </a:bodyPr>
          <a:lstStyle/>
          <a:p>
            <a:r>
              <a:rPr lang="en-US" sz="1600" dirty="0"/>
              <a:t>// Test program for Pegs.</a:t>
            </a:r>
          </a:p>
          <a:p>
            <a:r>
              <a:rPr lang="en-US" sz="1600" dirty="0"/>
              <a:t>public class </a:t>
            </a:r>
            <a:r>
              <a:rPr lang="en-US" sz="1600" dirty="0" err="1"/>
              <a:t>TestPegs</a:t>
            </a:r>
            <a:r>
              <a:rPr lang="en-US" sz="1600" dirty="0"/>
              <a:t> {</a:t>
            </a:r>
          </a:p>
          <a:p>
            <a:r>
              <a:rPr lang="en-US" sz="1600" dirty="0"/>
              <a:t>  public static void main(String </a:t>
            </a:r>
            <a:r>
              <a:rPr lang="en-US" sz="1600" dirty="0" err="1"/>
              <a:t>args</a:t>
            </a:r>
            <a:r>
              <a:rPr lang="en-US" sz="1600" dirty="0"/>
              <a:t>[]) {</a:t>
            </a:r>
          </a:p>
          <a:p>
            <a:endParaRPr lang="en-US" sz="1600" dirty="0"/>
          </a:p>
          <a:p>
            <a:r>
              <a:rPr lang="en-US" sz="1600" dirty="0"/>
              <a:t>    // Create some pegs.</a:t>
            </a:r>
          </a:p>
          <a:p>
            <a:r>
              <a:rPr lang="en-US" sz="1600" dirty="0"/>
              <a:t>    </a:t>
            </a:r>
            <a:r>
              <a:rPr lang="en-US" sz="1600" dirty="0" err="1"/>
              <a:t>RoundPeg</a:t>
            </a:r>
            <a:r>
              <a:rPr lang="en-US" sz="1600" dirty="0"/>
              <a:t> </a:t>
            </a:r>
            <a:r>
              <a:rPr lang="en-US" sz="1600" dirty="0" err="1"/>
              <a:t>roundPeg</a:t>
            </a:r>
            <a:r>
              <a:rPr lang="en-US" sz="1600" dirty="0"/>
              <a:t> = new </a:t>
            </a:r>
            <a:r>
              <a:rPr lang="en-US" sz="1600" dirty="0" err="1"/>
              <a:t>RoundPeg</a:t>
            </a:r>
            <a:r>
              <a:rPr lang="en-US" sz="1600" dirty="0"/>
              <a:t>();</a:t>
            </a:r>
          </a:p>
          <a:p>
            <a:r>
              <a:rPr lang="en-US" sz="1600" dirty="0"/>
              <a:t>    </a:t>
            </a:r>
            <a:r>
              <a:rPr lang="en-US" sz="1600" dirty="0" err="1"/>
              <a:t>SquarePeg</a:t>
            </a:r>
            <a:r>
              <a:rPr lang="en-US" sz="1600" dirty="0"/>
              <a:t> </a:t>
            </a:r>
            <a:r>
              <a:rPr lang="en-US" sz="1600" dirty="0" err="1"/>
              <a:t>squarePeg</a:t>
            </a:r>
            <a:r>
              <a:rPr lang="en-US" sz="1600" dirty="0"/>
              <a:t> = new </a:t>
            </a:r>
            <a:r>
              <a:rPr lang="en-US" sz="1600" dirty="0" err="1"/>
              <a:t>SquarePeg</a:t>
            </a:r>
            <a:r>
              <a:rPr lang="en-US" sz="1600" dirty="0"/>
              <a:t>();</a:t>
            </a:r>
          </a:p>
          <a:p>
            <a:endParaRPr lang="en-US" sz="1600" dirty="0"/>
          </a:p>
          <a:p>
            <a:r>
              <a:rPr lang="en-US" sz="1600" dirty="0"/>
              <a:t>    // Do an insert using the square peg.</a:t>
            </a:r>
          </a:p>
          <a:p>
            <a:r>
              <a:rPr lang="en-US" sz="1600" dirty="0"/>
              <a:t>    </a:t>
            </a:r>
            <a:r>
              <a:rPr lang="en-US" sz="1600" dirty="0" err="1"/>
              <a:t>squarePeg.insert</a:t>
            </a:r>
            <a:r>
              <a:rPr lang="en-US" sz="1600" dirty="0"/>
              <a:t>("Inserting square peg...");</a:t>
            </a:r>
          </a:p>
          <a:p>
            <a:endParaRPr lang="en-US" sz="1600" dirty="0"/>
          </a:p>
          <a:p>
            <a:r>
              <a:rPr lang="en-US" sz="1600" dirty="0"/>
              <a:t>    // Now we'd like to do an insert using the round peg.</a:t>
            </a:r>
          </a:p>
          <a:p>
            <a:r>
              <a:rPr lang="en-US" sz="1600" dirty="0"/>
              <a:t>    // But this client only understands the insert()</a:t>
            </a:r>
          </a:p>
          <a:p>
            <a:r>
              <a:rPr lang="en-US" sz="1600" dirty="0"/>
              <a:t>    // method of pegs, not a </a:t>
            </a:r>
            <a:r>
              <a:rPr lang="en-US" sz="1600" dirty="0" err="1"/>
              <a:t>insertIntoHole</a:t>
            </a:r>
            <a:r>
              <a:rPr lang="en-US" sz="1600" dirty="0"/>
              <a:t>() method.</a:t>
            </a:r>
          </a:p>
          <a:p>
            <a:r>
              <a:rPr lang="en-US" sz="1600" dirty="0"/>
              <a:t>    // The solution: create an adapter that adapts</a:t>
            </a:r>
          </a:p>
          <a:p>
            <a:r>
              <a:rPr lang="en-US" sz="1600" dirty="0"/>
              <a:t>    // a square peg to a round peg!</a:t>
            </a:r>
          </a:p>
          <a:p>
            <a:endParaRPr lang="en-US" sz="1600" dirty="0"/>
          </a:p>
          <a:p>
            <a:r>
              <a:rPr lang="en-US" sz="1600" dirty="0"/>
              <a:t>    </a:t>
            </a:r>
            <a:r>
              <a:rPr lang="en-US" sz="1600" dirty="0" err="1"/>
              <a:t>RoundToSquarePegAdapter</a:t>
            </a:r>
            <a:r>
              <a:rPr lang="en-US" sz="1600" dirty="0"/>
              <a:t> adapter = new </a:t>
            </a:r>
            <a:r>
              <a:rPr lang="en-US" sz="1600" dirty="0" err="1"/>
              <a:t>RoundToSquarePegAdapter</a:t>
            </a:r>
            <a:r>
              <a:rPr lang="en-US" sz="1600" dirty="0"/>
              <a:t>(</a:t>
            </a:r>
            <a:r>
              <a:rPr lang="en-US" sz="1600" dirty="0" err="1"/>
              <a:t>roundPeg</a:t>
            </a:r>
            <a:r>
              <a:rPr lang="en-US" sz="1600" dirty="0"/>
              <a:t>);</a:t>
            </a:r>
          </a:p>
          <a:p>
            <a:r>
              <a:rPr lang="en-US" sz="1600" dirty="0"/>
              <a:t>    </a:t>
            </a:r>
            <a:r>
              <a:rPr lang="en-US" sz="1600" dirty="0" err="1"/>
              <a:t>adapter.insert</a:t>
            </a:r>
            <a:r>
              <a:rPr lang="en-US" sz="1600" dirty="0"/>
              <a:t>("Inserting round peg...");}</a:t>
            </a:r>
          </a:p>
          <a:p>
            <a:r>
              <a:rPr lang="en-US" sz="1600" dirty="0"/>
              <a:t>}</a:t>
            </a:r>
          </a:p>
        </p:txBody>
      </p:sp>
      <p:sp>
        <p:nvSpPr>
          <p:cNvPr id="3" name="Title 2"/>
          <p:cNvSpPr>
            <a:spLocks noGrp="1"/>
          </p:cNvSpPr>
          <p:nvPr>
            <p:ph type="title"/>
          </p:nvPr>
        </p:nvSpPr>
        <p:spPr/>
        <p:txBody>
          <a:bodyPr>
            <a:normAutofit fontScale="90000"/>
          </a:bodyPr>
          <a:lstStyle/>
          <a:p>
            <a:r>
              <a:rPr lang="en-US" dirty="0"/>
              <a:t>Example 3</a:t>
            </a:r>
          </a:p>
        </p:txBody>
      </p:sp>
      <p:sp>
        <p:nvSpPr>
          <p:cNvPr id="4" name="Content Placeholder 3"/>
          <p:cNvSpPr>
            <a:spLocks noGrp="1"/>
          </p:cNvSpPr>
          <p:nvPr>
            <p:ph idx="1"/>
          </p:nvPr>
        </p:nvSpPr>
        <p:spPr>
          <a:xfrm>
            <a:off x="448965" y="1484208"/>
            <a:ext cx="8355400" cy="4082662"/>
          </a:xfrm>
        </p:spPr>
        <p:txBody>
          <a:bodyPr/>
          <a:lstStyle/>
          <a:p>
            <a:endParaRPr lang="en-US" dirty="0"/>
          </a:p>
        </p:txBody>
      </p:sp>
    </p:spTree>
    <p:extLst>
      <p:ext uri="{BB962C8B-B14F-4D97-AF65-F5344CB8AC3E}">
        <p14:creationId xmlns:p14="http://schemas.microsoft.com/office/powerpoint/2010/main" val="453229859"/>
      </p:ext>
    </p:extLst>
  </p:cSld>
  <p:clrMapOvr>
    <a:masterClrMapping/>
  </p:clrMapOvr>
</p:sld>
</file>

<file path=ppt/theme/theme1.xml><?xml version="1.0" encoding="utf-8"?>
<a:theme xmlns:a="http://schemas.openxmlformats.org/drawingml/2006/main" name="designpatter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esignpattern" id="{F64680EC-297C-4B20-9C8D-EC7E2AB82EFD}" vid="{B86DFE14-37A6-4464-9341-90653CB4499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designpattern</Template>
  <TotalTime>215</TotalTime>
  <Words>1317</Words>
  <Application>Microsoft Office PowerPoint</Application>
  <PresentationFormat>On-screen Show (4:3)</PresentationFormat>
  <Paragraphs>196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 Unicode MS</vt:lpstr>
      <vt:lpstr>Arial</vt:lpstr>
      <vt:lpstr>Calibri</vt:lpstr>
      <vt:lpstr>Tahoma</vt:lpstr>
      <vt:lpstr>designpattern</vt:lpstr>
      <vt:lpstr>Adapter Design Pattern </vt:lpstr>
      <vt:lpstr>Adapter Pattern</vt:lpstr>
      <vt:lpstr>Definition &amp; Applicability </vt:lpstr>
      <vt:lpstr>Object Adapters</vt:lpstr>
      <vt:lpstr>Example 1</vt:lpstr>
      <vt:lpstr>Example 1</vt:lpstr>
      <vt:lpstr>Example 2</vt:lpstr>
      <vt:lpstr>Example 2</vt:lpstr>
      <vt:lpstr>Example 3</vt:lpstr>
      <vt:lpstr>Example 3</vt:lpstr>
      <vt:lpstr>Class Adapters</vt:lpstr>
      <vt:lpstr>Consequences of the Adapter Pattern </vt:lpstr>
      <vt:lpstr>Adapter Pattern – Another Example</vt:lpstr>
      <vt:lpstr>Implementation</vt:lpstr>
      <vt:lpstr>PowerPoint Presentation</vt:lpstr>
      <vt:lpstr>Step 1</vt:lpstr>
      <vt:lpstr>Step 2</vt:lpstr>
      <vt:lpstr>Step 3</vt:lpstr>
      <vt:lpstr>Step 3</vt:lpstr>
      <vt:lpstr>Step 4</vt:lpstr>
      <vt:lpstr>Step 5</vt:lpstr>
      <vt:lpstr>Step 6</vt:lpstr>
      <vt:lpstr>Summary</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mimi opkins</dc:creator>
  <cp:lastModifiedBy>Mimi Opkins</cp:lastModifiedBy>
  <cp:revision>25</cp:revision>
  <dcterms:created xsi:type="dcterms:W3CDTF">2017-06-17T23:51:37Z</dcterms:created>
  <dcterms:modified xsi:type="dcterms:W3CDTF">2018-10-17T18:31:07Z</dcterms:modified>
</cp:coreProperties>
</file>