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Josefin Sans" pitchFamily="2" charset="0"/>
      <p:regular r:id="rId25"/>
    </p:embeddedFont>
    <p:embeddedFont>
      <p:font typeface="Josefin Sans Bold" pitchFamily="2" charset="0"/>
      <p:regular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8902445" y="2759404"/>
            <a:ext cx="8217084" cy="4768193"/>
            <a:chOff x="0" y="0"/>
            <a:chExt cx="10956112" cy="6357590"/>
          </a:xfrm>
        </p:grpSpPr>
        <p:sp>
          <p:nvSpPr>
            <p:cNvPr id="3" name="TextBox 3"/>
            <p:cNvSpPr txBox="1"/>
            <p:nvPr/>
          </p:nvSpPr>
          <p:spPr>
            <a:xfrm>
              <a:off x="0" y="1763500"/>
              <a:ext cx="10956112" cy="2863215"/>
            </a:xfrm>
            <a:prstGeom prst="rect">
              <a:avLst/>
            </a:prstGeom>
          </p:spPr>
          <p:txBody>
            <a:bodyPr lIns="0" tIns="0" rIns="0" bIns="0" rtlCol="0" anchor="t">
              <a:spAutoFit/>
            </a:bodyPr>
            <a:lstStyle/>
            <a:p>
              <a:pPr>
                <a:lnSpc>
                  <a:spcPts val="8159"/>
                </a:lnSpc>
              </a:pPr>
              <a:r>
                <a:rPr lang="en-US" sz="8000" dirty="0" err="1">
                  <a:solidFill>
                    <a:srgbClr val="F7B4A7"/>
                  </a:solidFill>
                  <a:latin typeface="Josefin Sans Bold"/>
                </a:rPr>
                <a:t>Logika</a:t>
              </a:r>
              <a:r>
                <a:rPr lang="en-US" sz="8000" dirty="0">
                  <a:solidFill>
                    <a:srgbClr val="F7B4A7"/>
                  </a:solidFill>
                  <a:latin typeface="Josefin Sans Bold"/>
                </a:rPr>
                <a:t> dan </a:t>
              </a:r>
              <a:r>
                <a:rPr lang="en-US" sz="8000" dirty="0" err="1">
                  <a:solidFill>
                    <a:srgbClr val="F7B4A7"/>
                  </a:solidFill>
                  <a:latin typeface="Josefin Sans Bold"/>
                </a:rPr>
                <a:t>Algoritma</a:t>
              </a:r>
              <a:endParaRPr lang="en-US" sz="8000" dirty="0">
                <a:solidFill>
                  <a:srgbClr val="F7B4A7"/>
                </a:solidFill>
                <a:latin typeface="Josefin Sans Bold"/>
              </a:endParaRPr>
            </a:p>
          </p:txBody>
        </p:sp>
        <p:sp>
          <p:nvSpPr>
            <p:cNvPr id="4" name="TextBox 4"/>
            <p:cNvSpPr txBox="1"/>
            <p:nvPr/>
          </p:nvSpPr>
          <p:spPr>
            <a:xfrm>
              <a:off x="0" y="-66675"/>
              <a:ext cx="10956112" cy="544195"/>
            </a:xfrm>
            <a:prstGeom prst="rect">
              <a:avLst/>
            </a:prstGeom>
          </p:spPr>
          <p:txBody>
            <a:bodyPr lIns="0" tIns="0" rIns="0" bIns="0" rtlCol="0" anchor="t">
              <a:spAutoFit/>
            </a:bodyPr>
            <a:lstStyle/>
            <a:p>
              <a:pPr>
                <a:lnSpc>
                  <a:spcPts val="3359"/>
                </a:lnSpc>
              </a:pPr>
              <a:r>
                <a:rPr lang="en-US" sz="2400" spc="446" dirty="0">
                  <a:solidFill>
                    <a:srgbClr val="94DDDE"/>
                  </a:solidFill>
                  <a:latin typeface="Josefin Sans"/>
                </a:rPr>
                <a:t>PRESENTASI SINGKAT</a:t>
              </a:r>
            </a:p>
          </p:txBody>
        </p:sp>
        <p:sp>
          <p:nvSpPr>
            <p:cNvPr id="5" name="TextBox 5"/>
            <p:cNvSpPr txBox="1"/>
            <p:nvPr/>
          </p:nvSpPr>
          <p:spPr>
            <a:xfrm>
              <a:off x="0" y="5596437"/>
              <a:ext cx="10956112" cy="761153"/>
            </a:xfrm>
            <a:prstGeom prst="rect">
              <a:avLst/>
            </a:prstGeom>
          </p:spPr>
          <p:txBody>
            <a:bodyPr lIns="0" tIns="0" rIns="0" bIns="0" rtlCol="0" anchor="t">
              <a:spAutoFit/>
            </a:bodyPr>
            <a:lstStyle/>
            <a:p>
              <a:pPr>
                <a:lnSpc>
                  <a:spcPts val="4760"/>
                </a:lnSpc>
              </a:pPr>
              <a:endParaRPr/>
            </a:p>
          </p:txBody>
        </p:sp>
      </p:grpSp>
      <p:sp>
        <p:nvSpPr>
          <p:cNvPr id="6" name="Freeform 6"/>
          <p:cNvSpPr/>
          <p:nvPr/>
        </p:nvSpPr>
        <p:spPr>
          <a:xfrm>
            <a:off x="1182834" y="-1921745"/>
            <a:ext cx="6755642" cy="4114800"/>
          </a:xfrm>
          <a:custGeom>
            <a:avLst/>
            <a:gdLst/>
            <a:ahLst/>
            <a:cxnLst/>
            <a:rect l="l" t="t" r="r" b="b"/>
            <a:pathLst>
              <a:path w="6755642" h="4114800">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6303834" y="1790711"/>
            <a:ext cx="1194327" cy="2586142"/>
          </a:xfrm>
          <a:custGeom>
            <a:avLst/>
            <a:gdLst/>
            <a:ahLst/>
            <a:cxnLst/>
            <a:rect l="l" t="t" r="r" b="b"/>
            <a:pathLst>
              <a:path w="1194327" h="2586142">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flipH="1">
            <a:off x="2095190" y="2021154"/>
            <a:ext cx="5357753" cy="5591583"/>
          </a:xfrm>
          <a:custGeom>
            <a:avLst/>
            <a:gdLst/>
            <a:ahLst/>
            <a:cxnLst/>
            <a:rect l="l" t="t" r="r" b="b"/>
            <a:pathLst>
              <a:path w="5357753" h="559158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947148" y="1264426"/>
            <a:ext cx="3144039" cy="2440918"/>
          </a:xfrm>
          <a:custGeom>
            <a:avLst/>
            <a:gdLst/>
            <a:ahLst/>
            <a:cxnLst/>
            <a:rect l="l" t="t" r="r" b="b"/>
            <a:pathLst>
              <a:path w="3144039" h="2440918">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624872" y="5005800"/>
            <a:ext cx="1894295" cy="4252500"/>
          </a:xfrm>
          <a:custGeom>
            <a:avLst/>
            <a:gdLst/>
            <a:ahLst/>
            <a:cxnLst/>
            <a:rect l="l" t="t" r="r" b="b"/>
            <a:pathLst>
              <a:path w="1894295" h="4252500">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4011803" y="7612736"/>
            <a:ext cx="3486358" cy="4114800"/>
          </a:xfrm>
          <a:custGeom>
            <a:avLst/>
            <a:gdLst/>
            <a:ahLst/>
            <a:cxnLst/>
            <a:rect l="l" t="t" r="r" b="b"/>
            <a:pathLst>
              <a:path w="3486358" h="4114800">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2">
            <a:extLst>
              <a:ext uri="{FF2B5EF4-FFF2-40B4-BE49-F238E27FC236}">
                <a16:creationId xmlns:a16="http://schemas.microsoft.com/office/drawing/2014/main" id="{68FEA35F-47F6-46F6-83CB-B594C926A538}"/>
              </a:ext>
            </a:extLst>
          </p:cNvPr>
          <p:cNvSpPr txBox="1"/>
          <p:nvPr/>
        </p:nvSpPr>
        <p:spPr>
          <a:xfrm>
            <a:off x="8393713" y="6819900"/>
            <a:ext cx="9616698" cy="2232662"/>
          </a:xfrm>
          <a:prstGeom prst="rect">
            <a:avLst/>
          </a:prstGeom>
          <a:noFill/>
        </p:spPr>
        <p:txBody>
          <a:bodyPr wrap="square">
            <a:spAutoFit/>
          </a:bodyPr>
          <a:lstStyle/>
          <a:p>
            <a:pPr>
              <a:lnSpc>
                <a:spcPts val="3359"/>
              </a:lnSpc>
            </a:pPr>
            <a:r>
              <a:rPr lang="en-US" spc="446" dirty="0">
                <a:solidFill>
                  <a:srgbClr val="94DDDE"/>
                </a:solidFill>
                <a:latin typeface="Josefin Sans"/>
              </a:rPr>
              <a:t>Raihan Malano </a:t>
            </a:r>
            <a:r>
              <a:rPr lang="en-US" spc="446" dirty="0" err="1">
                <a:solidFill>
                  <a:srgbClr val="94DDDE"/>
                </a:solidFill>
                <a:latin typeface="Josefin Sans"/>
              </a:rPr>
              <a:t>arrasyid</a:t>
            </a:r>
            <a:r>
              <a:rPr lang="en-US" spc="446" dirty="0">
                <a:solidFill>
                  <a:srgbClr val="94DDDE"/>
                </a:solidFill>
                <a:latin typeface="Josefin Sans"/>
              </a:rPr>
              <a:t> 3123600019</a:t>
            </a:r>
          </a:p>
          <a:p>
            <a:pPr>
              <a:lnSpc>
                <a:spcPts val="3359"/>
              </a:lnSpc>
            </a:pPr>
            <a:r>
              <a:rPr lang="en-US" sz="1800" spc="446" dirty="0">
                <a:solidFill>
                  <a:srgbClr val="94DDDE"/>
                </a:solidFill>
                <a:latin typeface="Josefin Sans"/>
              </a:rPr>
              <a:t>Muhammad </a:t>
            </a:r>
            <a:r>
              <a:rPr lang="en-US" sz="1800" spc="446" dirty="0" err="1">
                <a:solidFill>
                  <a:srgbClr val="94DDDE"/>
                </a:solidFill>
                <a:latin typeface="Josefin Sans"/>
              </a:rPr>
              <a:t>rafi</a:t>
            </a:r>
            <a:r>
              <a:rPr lang="en-US" sz="1800" spc="446" dirty="0">
                <a:solidFill>
                  <a:srgbClr val="94DDDE"/>
                </a:solidFill>
                <a:latin typeface="Josefin Sans"/>
              </a:rPr>
              <a:t> </a:t>
            </a:r>
            <a:r>
              <a:rPr lang="en-US" sz="1800" spc="446" dirty="0" err="1">
                <a:solidFill>
                  <a:srgbClr val="94DDDE"/>
                </a:solidFill>
                <a:latin typeface="Josefin Sans"/>
              </a:rPr>
              <a:t>rizal</a:t>
            </a:r>
            <a:r>
              <a:rPr lang="en-US" spc="446" dirty="0" err="1">
                <a:solidFill>
                  <a:srgbClr val="94DDDE"/>
                </a:solidFill>
                <a:latin typeface="Josefin Sans"/>
              </a:rPr>
              <a:t>di</a:t>
            </a:r>
            <a:r>
              <a:rPr lang="en-US" spc="446" dirty="0">
                <a:solidFill>
                  <a:srgbClr val="94DDDE"/>
                </a:solidFill>
                <a:latin typeface="Josefin Sans"/>
              </a:rPr>
              <a:t> 3123600001</a:t>
            </a:r>
          </a:p>
          <a:p>
            <a:pPr>
              <a:lnSpc>
                <a:spcPts val="3359"/>
              </a:lnSpc>
            </a:pPr>
            <a:r>
              <a:rPr lang="en-US" spc="446" dirty="0" err="1">
                <a:solidFill>
                  <a:srgbClr val="94DDDE"/>
                </a:solidFill>
                <a:latin typeface="Josefin Sans"/>
              </a:rPr>
              <a:t>Fransiska</a:t>
            </a:r>
            <a:r>
              <a:rPr lang="en-US" spc="446" dirty="0">
                <a:solidFill>
                  <a:srgbClr val="94DDDE"/>
                </a:solidFill>
                <a:latin typeface="Josefin Sans"/>
              </a:rPr>
              <a:t> </a:t>
            </a:r>
            <a:r>
              <a:rPr lang="en-US" spc="446" dirty="0" err="1">
                <a:solidFill>
                  <a:srgbClr val="94DDDE"/>
                </a:solidFill>
                <a:latin typeface="Josefin Sans"/>
              </a:rPr>
              <a:t>elsa</a:t>
            </a:r>
            <a:r>
              <a:rPr lang="en-US" spc="446" dirty="0">
                <a:solidFill>
                  <a:srgbClr val="94DDDE"/>
                </a:solidFill>
                <a:latin typeface="Josefin Sans"/>
              </a:rPr>
              <a:t> </a:t>
            </a:r>
            <a:r>
              <a:rPr lang="en-US" spc="446" dirty="0" err="1">
                <a:solidFill>
                  <a:srgbClr val="94DDDE"/>
                </a:solidFill>
                <a:latin typeface="Josefin Sans"/>
              </a:rPr>
              <a:t>dina</a:t>
            </a:r>
            <a:r>
              <a:rPr lang="en-US" spc="446" dirty="0">
                <a:solidFill>
                  <a:srgbClr val="94DDDE"/>
                </a:solidFill>
                <a:latin typeface="Josefin Sans"/>
              </a:rPr>
              <a:t> </a:t>
            </a:r>
            <a:r>
              <a:rPr lang="en-US" spc="446" dirty="0" err="1">
                <a:solidFill>
                  <a:srgbClr val="94DDDE"/>
                </a:solidFill>
                <a:latin typeface="Josefin Sans"/>
              </a:rPr>
              <a:t>mareta</a:t>
            </a:r>
            <a:r>
              <a:rPr lang="en-US" spc="446" dirty="0">
                <a:solidFill>
                  <a:srgbClr val="94DDDE"/>
                </a:solidFill>
                <a:latin typeface="Josefin Sans"/>
              </a:rPr>
              <a:t> 3123600006</a:t>
            </a:r>
          </a:p>
          <a:p>
            <a:pPr>
              <a:lnSpc>
                <a:spcPts val="3359"/>
              </a:lnSpc>
            </a:pPr>
            <a:r>
              <a:rPr lang="en-US" sz="1800" spc="446" dirty="0" err="1">
                <a:solidFill>
                  <a:srgbClr val="94DDDE"/>
                </a:solidFill>
                <a:latin typeface="Josefin Sans"/>
              </a:rPr>
              <a:t>Rifki</a:t>
            </a:r>
            <a:r>
              <a:rPr lang="en-US" sz="1800" spc="446" dirty="0">
                <a:solidFill>
                  <a:srgbClr val="94DDDE"/>
                </a:solidFill>
                <a:latin typeface="Josefin Sans"/>
              </a:rPr>
              <a:t> </a:t>
            </a:r>
            <a:r>
              <a:rPr lang="en-US" sz="1800" spc="446" dirty="0" err="1">
                <a:solidFill>
                  <a:srgbClr val="94DDDE"/>
                </a:solidFill>
                <a:latin typeface="Josefin Sans"/>
              </a:rPr>
              <a:t>alaudin</a:t>
            </a:r>
            <a:r>
              <a:rPr lang="en-US" sz="1800" spc="446" dirty="0">
                <a:solidFill>
                  <a:srgbClr val="94DDDE"/>
                </a:solidFill>
                <a:latin typeface="Josefin Sans"/>
              </a:rPr>
              <a:t> 3123600007</a:t>
            </a:r>
          </a:p>
          <a:p>
            <a:pPr>
              <a:lnSpc>
                <a:spcPts val="3359"/>
              </a:lnSpc>
            </a:pPr>
            <a:r>
              <a:rPr lang="en-US" spc="446" dirty="0">
                <a:solidFill>
                  <a:srgbClr val="94DDDE"/>
                </a:solidFill>
                <a:latin typeface="Josefin Sans"/>
              </a:rPr>
              <a:t>Muhammad </a:t>
            </a:r>
            <a:r>
              <a:rPr lang="en-US" spc="446" dirty="0" err="1">
                <a:solidFill>
                  <a:srgbClr val="94DDDE"/>
                </a:solidFill>
                <a:latin typeface="Josefin Sans"/>
              </a:rPr>
              <a:t>felda</a:t>
            </a:r>
            <a:r>
              <a:rPr lang="en-US" spc="446" dirty="0">
                <a:solidFill>
                  <a:srgbClr val="94DDDE"/>
                </a:solidFill>
                <a:latin typeface="Josefin Sans"/>
              </a:rPr>
              <a:t> </a:t>
            </a:r>
            <a:r>
              <a:rPr lang="en-US" spc="446" dirty="0" err="1">
                <a:solidFill>
                  <a:srgbClr val="94DDDE"/>
                </a:solidFill>
                <a:latin typeface="Josefin Sans"/>
              </a:rPr>
              <a:t>hibatullah</a:t>
            </a:r>
            <a:r>
              <a:rPr lang="en-US" spc="446" dirty="0">
                <a:solidFill>
                  <a:srgbClr val="94DDDE"/>
                </a:solidFill>
                <a:latin typeface="Josefin Sans"/>
              </a:rPr>
              <a:t> 3123600023</a:t>
            </a:r>
            <a:endParaRPr lang="en-US" sz="1800" spc="446" dirty="0">
              <a:solidFill>
                <a:srgbClr val="94DDDE"/>
              </a:solidFill>
              <a:latin typeface="Josefi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Freeform 2"/>
          <p:cNvSpPr/>
          <p:nvPr/>
        </p:nvSpPr>
        <p:spPr>
          <a:xfrm>
            <a:off x="4616256" y="3909458"/>
            <a:ext cx="9434234" cy="6377542"/>
          </a:xfrm>
          <a:custGeom>
            <a:avLst/>
            <a:gdLst/>
            <a:ahLst/>
            <a:cxnLst/>
            <a:rect l="l" t="t" r="r" b="b"/>
            <a:pathLst>
              <a:path w="9434234" h="6377542">
                <a:moveTo>
                  <a:pt x="0" y="0"/>
                </a:moveTo>
                <a:lnTo>
                  <a:pt x="9434234" y="0"/>
                </a:lnTo>
                <a:lnTo>
                  <a:pt x="9434234" y="6377542"/>
                </a:lnTo>
                <a:lnTo>
                  <a:pt x="0" y="6377542"/>
                </a:lnTo>
                <a:lnTo>
                  <a:pt x="0" y="0"/>
                </a:lnTo>
                <a:close/>
              </a:path>
            </a:pathLst>
          </a:custGeom>
          <a:blipFill>
            <a:blip r:embed="rId2"/>
            <a:stretch>
              <a:fillRect/>
            </a:stretch>
          </a:blipFill>
        </p:spPr>
      </p:sp>
      <p:grpSp>
        <p:nvGrpSpPr>
          <p:cNvPr id="3" name="Group 3"/>
          <p:cNvGrpSpPr/>
          <p:nvPr/>
        </p:nvGrpSpPr>
        <p:grpSpPr>
          <a:xfrm>
            <a:off x="1585296" y="0"/>
            <a:ext cx="15117407" cy="6065816"/>
            <a:chOff x="0" y="0"/>
            <a:chExt cx="20156543" cy="8087755"/>
          </a:xfrm>
        </p:grpSpPr>
        <p:sp>
          <p:nvSpPr>
            <p:cNvPr id="4" name="TextBox 4"/>
            <p:cNvSpPr txBox="1"/>
            <p:nvPr/>
          </p:nvSpPr>
          <p:spPr>
            <a:xfrm>
              <a:off x="0" y="-19050"/>
              <a:ext cx="20156543" cy="1314450"/>
            </a:xfrm>
            <a:prstGeom prst="rect">
              <a:avLst/>
            </a:prstGeom>
          </p:spPr>
          <p:txBody>
            <a:bodyPr lIns="0" tIns="0" rIns="0" bIns="0" rtlCol="0" anchor="t">
              <a:spAutoFit/>
            </a:bodyPr>
            <a:lstStyle/>
            <a:p>
              <a:pPr>
                <a:lnSpc>
                  <a:spcPts val="7680"/>
                </a:lnSpc>
              </a:pPr>
              <a:r>
                <a:rPr lang="en-US" sz="6400">
                  <a:solidFill>
                    <a:srgbClr val="31356E"/>
                  </a:solidFill>
                  <a:latin typeface="Josefin Sans Bold"/>
                </a:rPr>
                <a:t>Contoh soal Algoritma itermediate 2</a:t>
              </a:r>
            </a:p>
          </p:txBody>
        </p:sp>
        <p:sp>
          <p:nvSpPr>
            <p:cNvPr id="5" name="TextBox 5"/>
            <p:cNvSpPr txBox="1"/>
            <p:nvPr/>
          </p:nvSpPr>
          <p:spPr>
            <a:xfrm>
              <a:off x="0" y="2236230"/>
              <a:ext cx="19311926" cy="5851525"/>
            </a:xfrm>
            <a:prstGeom prst="rect">
              <a:avLst/>
            </a:prstGeom>
          </p:spPr>
          <p:txBody>
            <a:bodyPr lIns="0" tIns="0" rIns="0" bIns="0" rtlCol="0" anchor="t">
              <a:spAutoFit/>
            </a:bodyPr>
            <a:lstStyle/>
            <a:p>
              <a:pPr>
                <a:lnSpc>
                  <a:spcPts val="3480"/>
                </a:lnSpc>
              </a:pPr>
              <a:r>
                <a:rPr lang="en-US" sz="2900">
                  <a:solidFill>
                    <a:srgbClr val="2B4B82"/>
                  </a:solidFill>
                  <a:latin typeface="Josefin Sans"/>
                </a:rPr>
                <a:t>Di kota Bebras, ada 4 jalur kereta api dimulai dari stasiun ( ) A, B, C, and D.</a:t>
              </a:r>
            </a:p>
            <a:p>
              <a:pPr>
                <a:lnSpc>
                  <a:spcPts val="3480"/>
                </a:lnSpc>
              </a:pPr>
              <a:r>
                <a:rPr lang="en-US" sz="2900">
                  <a:solidFill>
                    <a:srgbClr val="2B4B82"/>
                  </a:solidFill>
                  <a:latin typeface="Josefin Sans"/>
                </a:rPr>
                <a:t>Ada juga 3 stasiun transit ( ) T1, T2, dan T3 yang memungkinkan penumpang pindah jalur. Bebras Jojo akan pergi ke Zoo. Ia berganti kereta hanya sekali saja. Dari stasiun pemberangkatan mana ia berangkat?</a:t>
              </a:r>
            </a:p>
            <a:p>
              <a:pPr>
                <a:lnSpc>
                  <a:spcPts val="3480"/>
                </a:lnSpc>
              </a:pPr>
              <a:r>
                <a:rPr lang="en-US" sz="2900">
                  <a:solidFill>
                    <a:srgbClr val="2B4B82"/>
                  </a:solidFill>
                  <a:latin typeface="Josefin Sans"/>
                </a:rPr>
                <a:t>Pilihan Jawaban:</a:t>
              </a:r>
            </a:p>
            <a:p>
              <a:pPr>
                <a:lnSpc>
                  <a:spcPts val="3480"/>
                </a:lnSpc>
              </a:pPr>
              <a:r>
                <a:rPr lang="en-US" sz="2900">
                  <a:solidFill>
                    <a:srgbClr val="2B4B82"/>
                  </a:solidFill>
                  <a:latin typeface="Josefin Sans"/>
                </a:rPr>
                <a:t>A. A</a:t>
              </a:r>
            </a:p>
            <a:p>
              <a:pPr>
                <a:lnSpc>
                  <a:spcPts val="3480"/>
                </a:lnSpc>
              </a:pPr>
              <a:r>
                <a:rPr lang="en-US" sz="2900">
                  <a:solidFill>
                    <a:srgbClr val="2B4B82"/>
                  </a:solidFill>
                  <a:latin typeface="Josefin Sans"/>
                </a:rPr>
                <a:t>B. B</a:t>
              </a:r>
            </a:p>
            <a:p>
              <a:pPr>
                <a:lnSpc>
                  <a:spcPts val="3480"/>
                </a:lnSpc>
              </a:pPr>
              <a:r>
                <a:rPr lang="en-US" sz="2900">
                  <a:solidFill>
                    <a:srgbClr val="2B4B82"/>
                  </a:solidFill>
                  <a:latin typeface="Josefin Sans"/>
                </a:rPr>
                <a:t>C. C</a:t>
              </a:r>
            </a:p>
            <a:p>
              <a:pPr>
                <a:lnSpc>
                  <a:spcPts val="3480"/>
                </a:lnSpc>
              </a:pPr>
              <a:r>
                <a:rPr lang="en-US" sz="2900">
                  <a:solidFill>
                    <a:srgbClr val="2B4B82"/>
                  </a:solidFill>
                  <a:latin typeface="Josefin Sans"/>
                </a:rPr>
                <a:t>D. D</a:t>
              </a:r>
            </a:p>
            <a:p>
              <a:pPr>
                <a:lnSpc>
                  <a:spcPts val="3480"/>
                </a:lnSpc>
              </a:pPr>
              <a:endParaRPr lang="en-US" sz="2900">
                <a:solidFill>
                  <a:srgbClr val="2B4B82"/>
                </a:solidFill>
                <a:latin typeface="Josefin Sans"/>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Freeform 2"/>
          <p:cNvSpPr/>
          <p:nvPr/>
        </p:nvSpPr>
        <p:spPr>
          <a:xfrm>
            <a:off x="3221173" y="1028700"/>
            <a:ext cx="13525169" cy="3346071"/>
          </a:xfrm>
          <a:custGeom>
            <a:avLst/>
            <a:gdLst/>
            <a:ahLst/>
            <a:cxnLst/>
            <a:rect l="l" t="t" r="r" b="b"/>
            <a:pathLst>
              <a:path w="13525169" h="3346071">
                <a:moveTo>
                  <a:pt x="0" y="0"/>
                </a:moveTo>
                <a:lnTo>
                  <a:pt x="13525169" y="0"/>
                </a:lnTo>
                <a:lnTo>
                  <a:pt x="13525169" y="3346071"/>
                </a:lnTo>
                <a:lnTo>
                  <a:pt x="0" y="3346071"/>
                </a:lnTo>
                <a:lnTo>
                  <a:pt x="0" y="0"/>
                </a:lnTo>
                <a:close/>
              </a:path>
            </a:pathLst>
          </a:custGeom>
          <a:blipFill>
            <a:blip r:embed="rId2"/>
            <a:stretch>
              <a:fillRect/>
            </a:stretch>
          </a:blipFill>
        </p:spPr>
      </p:sp>
      <p:sp>
        <p:nvSpPr>
          <p:cNvPr id="3" name="TextBox 3"/>
          <p:cNvSpPr txBox="1"/>
          <p:nvPr/>
        </p:nvSpPr>
        <p:spPr>
          <a:xfrm>
            <a:off x="1028700" y="5057775"/>
            <a:ext cx="12901612" cy="688975"/>
          </a:xfrm>
          <a:prstGeom prst="rect">
            <a:avLst/>
          </a:prstGeom>
        </p:spPr>
        <p:txBody>
          <a:bodyPr lIns="0" tIns="0" rIns="0" bIns="0" rtlCol="0" anchor="t">
            <a:spAutoFit/>
          </a:bodyPr>
          <a:lstStyle/>
          <a:p>
            <a:pPr algn="ctr">
              <a:lnSpc>
                <a:spcPts val="5599"/>
              </a:lnSpc>
              <a:spcBef>
                <a:spcPct val="0"/>
              </a:spcBef>
            </a:pPr>
            <a:r>
              <a:rPr lang="en-US" sz="3999" spc="-43">
                <a:solidFill>
                  <a:srgbClr val="F0ABC1"/>
                </a:solidFill>
                <a:latin typeface="Josefin Sans Bold"/>
              </a:rPr>
              <a:t>A. Tidak diperlukan transfer jika John mulai di Jalur A.</a:t>
            </a:r>
          </a:p>
        </p:txBody>
      </p:sp>
      <p:sp>
        <p:nvSpPr>
          <p:cNvPr id="4" name="TextBox 4"/>
          <p:cNvSpPr txBox="1"/>
          <p:nvPr/>
        </p:nvSpPr>
        <p:spPr>
          <a:xfrm>
            <a:off x="1028700" y="5661025"/>
            <a:ext cx="15998428" cy="688975"/>
          </a:xfrm>
          <a:prstGeom prst="rect">
            <a:avLst/>
          </a:prstGeom>
        </p:spPr>
        <p:txBody>
          <a:bodyPr lIns="0" tIns="0" rIns="0" bIns="0" rtlCol="0" anchor="t">
            <a:spAutoFit/>
          </a:bodyPr>
          <a:lstStyle/>
          <a:p>
            <a:pPr algn="ctr">
              <a:lnSpc>
                <a:spcPts val="5599"/>
              </a:lnSpc>
              <a:spcBef>
                <a:spcPct val="0"/>
              </a:spcBef>
            </a:pPr>
            <a:r>
              <a:rPr lang="en-US" sz="3999" spc="-43">
                <a:solidFill>
                  <a:srgbClr val="F0ABC1"/>
                </a:solidFill>
                <a:latin typeface="Josefin Sans Bold"/>
              </a:rPr>
              <a:t>B. Diperlukan 2 transfer (T3 lalu T1) jika Jojo memulai pada Jalur B.</a:t>
            </a:r>
          </a:p>
        </p:txBody>
      </p:sp>
      <p:sp>
        <p:nvSpPr>
          <p:cNvPr id="5" name="TextBox 5"/>
          <p:cNvSpPr txBox="1"/>
          <p:nvPr/>
        </p:nvSpPr>
        <p:spPr>
          <a:xfrm>
            <a:off x="1028700" y="6264275"/>
            <a:ext cx="16077705" cy="688975"/>
          </a:xfrm>
          <a:prstGeom prst="rect">
            <a:avLst/>
          </a:prstGeom>
        </p:spPr>
        <p:txBody>
          <a:bodyPr lIns="0" tIns="0" rIns="0" bIns="0" rtlCol="0" anchor="t">
            <a:spAutoFit/>
          </a:bodyPr>
          <a:lstStyle/>
          <a:p>
            <a:pPr algn="ctr">
              <a:lnSpc>
                <a:spcPts val="5599"/>
              </a:lnSpc>
              <a:spcBef>
                <a:spcPct val="0"/>
              </a:spcBef>
            </a:pPr>
            <a:r>
              <a:rPr lang="en-US" sz="3999" spc="-43">
                <a:solidFill>
                  <a:srgbClr val="F0ABC1"/>
                </a:solidFill>
                <a:latin typeface="Josefin Sans Bold"/>
              </a:rPr>
              <a:t>C. Diperlukan 2 transfer (T2 lalu T1) jika Jojo memulai pada Jalur C.</a:t>
            </a:r>
          </a:p>
        </p:txBody>
      </p:sp>
      <p:sp>
        <p:nvSpPr>
          <p:cNvPr id="6" name="TextBox 6"/>
          <p:cNvSpPr txBox="1"/>
          <p:nvPr/>
        </p:nvSpPr>
        <p:spPr>
          <a:xfrm>
            <a:off x="1028700" y="6867525"/>
            <a:ext cx="15769928" cy="688975"/>
          </a:xfrm>
          <a:prstGeom prst="rect">
            <a:avLst/>
          </a:prstGeom>
        </p:spPr>
        <p:txBody>
          <a:bodyPr lIns="0" tIns="0" rIns="0" bIns="0" rtlCol="0" anchor="t">
            <a:spAutoFit/>
          </a:bodyPr>
          <a:lstStyle/>
          <a:p>
            <a:pPr algn="ctr">
              <a:lnSpc>
                <a:spcPts val="5599"/>
              </a:lnSpc>
              <a:spcBef>
                <a:spcPct val="0"/>
              </a:spcBef>
            </a:pPr>
            <a:r>
              <a:rPr lang="en-US" sz="3999" spc="-43">
                <a:solidFill>
                  <a:srgbClr val="F0ABC1"/>
                </a:solidFill>
                <a:latin typeface="Josefin Sans Bold"/>
              </a:rPr>
              <a:t>D. Hanya 1 transfer (T1) yang diperlukan jika Jojo mulai di Jalur 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a:off x="2603103" y="400367"/>
            <a:ext cx="13081795" cy="1113790"/>
          </a:xfrm>
          <a:prstGeom prst="rect">
            <a:avLst/>
          </a:prstGeom>
        </p:spPr>
        <p:txBody>
          <a:bodyPr lIns="0" tIns="0" rIns="0" bIns="0" rtlCol="0" anchor="t">
            <a:spAutoFit/>
          </a:bodyPr>
          <a:lstStyle/>
          <a:p>
            <a:pPr algn="ctr">
              <a:lnSpc>
                <a:spcPts val="8959"/>
              </a:lnSpc>
              <a:spcBef>
                <a:spcPct val="0"/>
              </a:spcBef>
            </a:pPr>
            <a:r>
              <a:rPr lang="en-US" sz="6399" spc="-70">
                <a:solidFill>
                  <a:srgbClr val="F7B4A7"/>
                </a:solidFill>
                <a:latin typeface="Josefin Sans Bold"/>
              </a:rPr>
              <a:t>Contoh soal Algoritma Advanced 1</a:t>
            </a:r>
          </a:p>
        </p:txBody>
      </p:sp>
      <p:sp>
        <p:nvSpPr>
          <p:cNvPr id="3" name="TextBox 3"/>
          <p:cNvSpPr txBox="1"/>
          <p:nvPr/>
        </p:nvSpPr>
        <p:spPr>
          <a:xfrm>
            <a:off x="0" y="3514725"/>
            <a:ext cx="18288000" cy="3190875"/>
          </a:xfrm>
          <a:prstGeom prst="rect">
            <a:avLst/>
          </a:prstGeom>
        </p:spPr>
        <p:txBody>
          <a:bodyPr lIns="0" tIns="0" rIns="0" bIns="0" rtlCol="0" anchor="t">
            <a:spAutoFit/>
          </a:bodyPr>
          <a:lstStyle/>
          <a:p>
            <a:pPr algn="ctr">
              <a:lnSpc>
                <a:spcPts val="4200"/>
              </a:lnSpc>
              <a:spcBef>
                <a:spcPct val="0"/>
              </a:spcBef>
            </a:pPr>
            <a:r>
              <a:rPr lang="en-US" sz="3000" spc="-32">
                <a:solidFill>
                  <a:srgbClr val="F0ABC1"/>
                </a:solidFill>
                <a:latin typeface="Josefin Sans Bold"/>
              </a:rPr>
              <a:t>1. Bob Bekerja di stasiun Pusat Kota, dan jam kerja dimulai pukul 8:00. Bob akan didenda jika datang terlambat. Untuk setiap 15 menit terlambat, ia harus membayar denda sebesar Rp. 10.000,-. Misalnya jika ia tiba sebelum pukul 8:15 maka ia tidak didenda. Jika ia datang pukul 8:20 maka ia akan didenda Rp. 10.000,-. Pagi ini, Bob ketiduran dan tiba di stasiun keberangkatan pukul 8:08.</a:t>
            </a:r>
          </a:p>
          <a:p>
            <a:pPr algn="ctr">
              <a:lnSpc>
                <a:spcPts val="4200"/>
              </a:lnSpc>
              <a:spcBef>
                <a:spcPct val="0"/>
              </a:spcBef>
            </a:pPr>
            <a:endParaRPr lang="en-US" sz="3000" spc="-32">
              <a:solidFill>
                <a:srgbClr val="F0ABC1"/>
              </a:solidFill>
              <a:latin typeface="Josefin Sans Bold"/>
            </a:endParaRPr>
          </a:p>
          <a:p>
            <a:pPr algn="ctr">
              <a:lnSpc>
                <a:spcPts val="4200"/>
              </a:lnSpc>
              <a:spcBef>
                <a:spcPct val="0"/>
              </a:spcBef>
            </a:pPr>
            <a:endParaRPr lang="en-US" sz="3000" spc="-32">
              <a:solidFill>
                <a:srgbClr val="F0ABC1"/>
              </a:solidFill>
              <a:latin typeface="Josefin Sans Bold"/>
            </a:endParaRPr>
          </a:p>
        </p:txBody>
      </p:sp>
      <p:sp>
        <p:nvSpPr>
          <p:cNvPr id="4" name="TextBox 4"/>
          <p:cNvSpPr txBox="1"/>
          <p:nvPr/>
        </p:nvSpPr>
        <p:spPr>
          <a:xfrm>
            <a:off x="1028700" y="7864475"/>
            <a:ext cx="16230600" cy="1393825"/>
          </a:xfrm>
          <a:prstGeom prst="rect">
            <a:avLst/>
          </a:prstGeom>
        </p:spPr>
        <p:txBody>
          <a:bodyPr lIns="0" tIns="0" rIns="0" bIns="0" rtlCol="0" anchor="t">
            <a:spAutoFit/>
          </a:bodyPr>
          <a:lstStyle/>
          <a:p>
            <a:pPr algn="ctr">
              <a:lnSpc>
                <a:spcPts val="5599"/>
              </a:lnSpc>
              <a:spcBef>
                <a:spcPct val="0"/>
              </a:spcBef>
            </a:pPr>
            <a:r>
              <a:rPr lang="en-US" sz="3999" spc="-43">
                <a:solidFill>
                  <a:srgbClr val="F0ABC1"/>
                </a:solidFill>
                <a:latin typeface="Josefin Sans Bold"/>
              </a:rPr>
              <a:t>Tabel berikut menunjukkan tabel keberangkatan berbagai kereta menuju Stasiun Pusat Kota dan harga tiketnya: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30629" y="0"/>
          <a:ext cx="18026743" cy="10306050"/>
        </p:xfrm>
        <a:graphic>
          <a:graphicData uri="http://schemas.openxmlformats.org/drawingml/2006/table">
            <a:tbl>
              <a:tblPr/>
              <a:tblGrid>
                <a:gridCol w="6139957">
                  <a:extLst>
                    <a:ext uri="{9D8B030D-6E8A-4147-A177-3AD203B41FA5}">
                      <a16:colId xmlns:a16="http://schemas.microsoft.com/office/drawing/2014/main" val="20000"/>
                    </a:ext>
                  </a:extLst>
                </a:gridCol>
                <a:gridCol w="4137936">
                  <a:extLst>
                    <a:ext uri="{9D8B030D-6E8A-4147-A177-3AD203B41FA5}">
                      <a16:colId xmlns:a16="http://schemas.microsoft.com/office/drawing/2014/main" val="20001"/>
                    </a:ext>
                  </a:extLst>
                </a:gridCol>
                <a:gridCol w="1964671">
                  <a:extLst>
                    <a:ext uri="{9D8B030D-6E8A-4147-A177-3AD203B41FA5}">
                      <a16:colId xmlns:a16="http://schemas.microsoft.com/office/drawing/2014/main" val="20002"/>
                    </a:ext>
                  </a:extLst>
                </a:gridCol>
                <a:gridCol w="5784179">
                  <a:extLst>
                    <a:ext uri="{9D8B030D-6E8A-4147-A177-3AD203B41FA5}">
                      <a16:colId xmlns:a16="http://schemas.microsoft.com/office/drawing/2014/main" val="20003"/>
                    </a:ext>
                  </a:extLst>
                </a:gridCol>
              </a:tblGrid>
              <a:tr h="2626658">
                <a:tc>
                  <a:txBody>
                    <a:bodyPr/>
                    <a:lstStyle/>
                    <a:p>
                      <a:pPr algn="l">
                        <a:lnSpc>
                          <a:spcPts val="2800"/>
                        </a:lnSpc>
                        <a:defRPr/>
                      </a:pPr>
                      <a:endParaRPr lang="en-US" sz="1100"/>
                    </a:p>
                    <a:p>
                      <a:pPr>
                        <a:lnSpc>
                          <a:spcPts val="2800"/>
                        </a:lnSpc>
                      </a:pPr>
                      <a:r>
                        <a:rPr lang="en-US" sz="2000">
                          <a:solidFill>
                            <a:srgbClr val="F7B4A7"/>
                          </a:solidFill>
                          <a:latin typeface="Josefin Sans"/>
                        </a:rPr>
                        <a:t>  Kereta </a:t>
                      </a:r>
                    </a:p>
                    <a:p>
                      <a:pPr>
                        <a:lnSpc>
                          <a:spcPts val="2800"/>
                        </a:lnSpc>
                      </a:pPr>
                      <a:r>
                        <a:rPr lang="en-US" sz="2000">
                          <a:solidFill>
                            <a:srgbClr val="F7B4A7"/>
                          </a:solidFill>
                          <a:latin typeface="Josefin Sans"/>
                        </a:rPr>
                        <a:t>  </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800"/>
                        </a:lnSpc>
                        <a:defRPr/>
                      </a:pPr>
                      <a:endParaRPr lang="en-US" sz="1100"/>
                    </a:p>
                    <a:p>
                      <a:pPr>
                        <a:lnSpc>
                          <a:spcPts val="2800"/>
                        </a:lnSpc>
                      </a:pPr>
                      <a:r>
                        <a:rPr lang="en-US" sz="2000">
                          <a:solidFill>
                            <a:srgbClr val="F7B4A7"/>
                          </a:solidFill>
                          <a:latin typeface="Josefin Sans"/>
                        </a:rPr>
                        <a:t>  Jadwal </a:t>
                      </a:r>
                    </a:p>
                    <a:p>
                      <a:pPr>
                        <a:lnSpc>
                          <a:spcPts val="2800"/>
                        </a:lnSpc>
                      </a:pPr>
                      <a:r>
                        <a:rPr lang="en-US" sz="2000">
                          <a:solidFill>
                            <a:srgbClr val="F7B4A7"/>
                          </a:solidFill>
                          <a:latin typeface="Josefin Sans"/>
                        </a:rPr>
                        <a:t>  </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800"/>
                        </a:lnSpc>
                        <a:defRPr/>
                      </a:pPr>
                      <a:endParaRPr lang="en-US" sz="1100"/>
                    </a:p>
                    <a:p>
                      <a:pPr>
                        <a:lnSpc>
                          <a:spcPts val="2800"/>
                        </a:lnSpc>
                      </a:pPr>
                      <a:r>
                        <a:rPr lang="en-US" sz="2000">
                          <a:solidFill>
                            <a:srgbClr val="F7B4A7"/>
                          </a:solidFill>
                          <a:latin typeface="Josefin Sans"/>
                        </a:rPr>
                        <a:t>  Waktu tempuh ke stasiun</a:t>
                      </a:r>
                    </a:p>
                    <a:p>
                      <a:pPr>
                        <a:lnSpc>
                          <a:spcPts val="2800"/>
                        </a:lnSpc>
                      </a:pPr>
                      <a:r>
                        <a:rPr lang="en-US" sz="2000">
                          <a:solidFill>
                            <a:srgbClr val="F7B4A7"/>
                          </a:solidFill>
                          <a:latin typeface="Josefin Sans"/>
                        </a:rPr>
                        <a:t>  Pusat </a:t>
                      </a:r>
                    </a:p>
                    <a:p>
                      <a:pPr>
                        <a:lnSpc>
                          <a:spcPts val="2800"/>
                        </a:lnSpc>
                      </a:pPr>
                      <a:r>
                        <a:rPr lang="en-US" sz="2000">
                          <a:solidFill>
                            <a:srgbClr val="F7B4A7"/>
                          </a:solidFill>
                          <a:latin typeface="Josefin Sans"/>
                        </a:rPr>
                        <a:t>  </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800"/>
                        </a:lnSpc>
                        <a:defRPr/>
                      </a:pPr>
                      <a:endParaRPr lang="en-US" sz="1100"/>
                    </a:p>
                    <a:p>
                      <a:pPr>
                        <a:lnSpc>
                          <a:spcPts val="2800"/>
                        </a:lnSpc>
                      </a:pPr>
                      <a:r>
                        <a:rPr lang="en-US" sz="2000">
                          <a:solidFill>
                            <a:srgbClr val="F7B4A7"/>
                          </a:solidFill>
                          <a:latin typeface="Josefin Sans"/>
                        </a:rPr>
                        <a:t>  Harga tiket</a:t>
                      </a:r>
                    </a:p>
                    <a:p>
                      <a:pPr>
                        <a:lnSpc>
                          <a:spcPts val="2800"/>
                        </a:lnSpc>
                      </a:pPr>
                      <a:r>
                        <a:rPr lang="en-US" sz="2000">
                          <a:solidFill>
                            <a:srgbClr val="F7B4A7"/>
                          </a:solidFill>
                          <a:latin typeface="Josefin Sans"/>
                        </a:rPr>
                        <a:t>  </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19848">
                <a:tc>
                  <a:txBody>
                    <a:bodyPr/>
                    <a:lstStyle/>
                    <a:p>
                      <a:pPr algn="l">
                        <a:lnSpc>
                          <a:spcPts val="2800"/>
                        </a:lnSpc>
                        <a:defRPr/>
                      </a:pPr>
                      <a:endParaRPr lang="en-US" sz="1100"/>
                    </a:p>
                    <a:p>
                      <a:pPr>
                        <a:lnSpc>
                          <a:spcPts val="2800"/>
                        </a:lnSpc>
                      </a:pPr>
                      <a:r>
                        <a:rPr lang="en-US" sz="2000">
                          <a:solidFill>
                            <a:srgbClr val="F7B4A7"/>
                          </a:solidFill>
                          <a:latin typeface="Josefin Sans"/>
                        </a:rPr>
                        <a:t>  Biasa </a:t>
                      </a:r>
                    </a:p>
                    <a:p>
                      <a:pPr>
                        <a:lnSpc>
                          <a:spcPts val="2800"/>
                        </a:lnSpc>
                      </a:pPr>
                      <a:r>
                        <a:rPr lang="en-US" sz="2000">
                          <a:solidFill>
                            <a:srgbClr val="F7B4A7"/>
                          </a:solidFill>
                          <a:latin typeface="Josefin Sans"/>
                        </a:rPr>
                        <a:t>  </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800"/>
                        </a:lnSpc>
                        <a:defRPr/>
                      </a:pPr>
                      <a:endParaRPr lang="en-US" sz="1100"/>
                    </a:p>
                    <a:p>
                      <a:pPr>
                        <a:lnSpc>
                          <a:spcPts val="2800"/>
                        </a:lnSpc>
                      </a:pPr>
                      <a:r>
                        <a:rPr lang="en-US" sz="2000">
                          <a:solidFill>
                            <a:srgbClr val="F7B4A7"/>
                          </a:solidFill>
                          <a:latin typeface="Josefin Sans"/>
                        </a:rPr>
                        <a:t>  Mulai Pk. 6:00 Setiap 05</a:t>
                      </a:r>
                    </a:p>
                    <a:p>
                      <a:pPr>
                        <a:lnSpc>
                          <a:spcPts val="2800"/>
                        </a:lnSpc>
                      </a:pPr>
                      <a:r>
                        <a:rPr lang="en-US" sz="2000">
                          <a:solidFill>
                            <a:srgbClr val="F7B4A7"/>
                          </a:solidFill>
                          <a:latin typeface="Josefin Sans"/>
                        </a:rPr>
                        <a:t>  menit </a:t>
                      </a:r>
                    </a:p>
                    <a:p>
                      <a:pPr>
                        <a:lnSpc>
                          <a:spcPts val="2800"/>
                        </a:lnSpc>
                      </a:pPr>
                      <a:r>
                        <a:rPr lang="en-US" sz="2000">
                          <a:solidFill>
                            <a:srgbClr val="F7B4A7"/>
                          </a:solidFill>
                          <a:latin typeface="Josefin Sans"/>
                        </a:rPr>
                        <a:t>  </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800"/>
                        </a:lnSpc>
                        <a:defRPr/>
                      </a:pPr>
                      <a:endParaRPr lang="en-US" sz="1100"/>
                    </a:p>
                    <a:p>
                      <a:pPr>
                        <a:lnSpc>
                          <a:spcPts val="2800"/>
                        </a:lnSpc>
                      </a:pPr>
                      <a:r>
                        <a:rPr lang="en-US" sz="2000">
                          <a:solidFill>
                            <a:srgbClr val="F7B4A7"/>
                          </a:solidFill>
                          <a:latin typeface="Josefin Sans"/>
                        </a:rPr>
                        <a:t>  40 menit </a:t>
                      </a:r>
                    </a:p>
                    <a:p>
                      <a:pPr>
                        <a:lnSpc>
                          <a:spcPts val="2800"/>
                        </a:lnSpc>
                      </a:pPr>
                      <a:r>
                        <a:rPr lang="en-US" sz="2000">
                          <a:solidFill>
                            <a:srgbClr val="F7B4A7"/>
                          </a:solidFill>
                          <a:latin typeface="Josefin Sans"/>
                        </a:rPr>
                        <a:t>  </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800"/>
                        </a:lnSpc>
                        <a:defRPr/>
                      </a:pPr>
                      <a:endParaRPr lang="en-US" sz="1100"/>
                    </a:p>
                    <a:p>
                      <a:pPr>
                        <a:lnSpc>
                          <a:spcPts val="2800"/>
                        </a:lnSpc>
                      </a:pPr>
                      <a:r>
                        <a:rPr lang="en-US" sz="2000">
                          <a:solidFill>
                            <a:srgbClr val="F7B4A7"/>
                          </a:solidFill>
                          <a:latin typeface="Josefin Sans"/>
                        </a:rPr>
                        <a:t>  Rp. 5000,-</a:t>
                      </a:r>
                    </a:p>
                    <a:p>
                      <a:pPr>
                        <a:lnSpc>
                          <a:spcPts val="2800"/>
                        </a:lnSpc>
                      </a:pPr>
                      <a:r>
                        <a:rPr lang="en-US" sz="2000">
                          <a:solidFill>
                            <a:srgbClr val="F7B4A7"/>
                          </a:solidFill>
                          <a:latin typeface="Josefin Sans"/>
                        </a:rPr>
                        <a:t>  </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19848">
                <a:tc>
                  <a:txBody>
                    <a:bodyPr/>
                    <a:lstStyle/>
                    <a:p>
                      <a:pPr algn="l">
                        <a:lnSpc>
                          <a:spcPts val="2800"/>
                        </a:lnSpc>
                        <a:defRPr/>
                      </a:pPr>
                      <a:endParaRPr lang="en-US" sz="1100"/>
                    </a:p>
                    <a:p>
                      <a:pPr>
                        <a:lnSpc>
                          <a:spcPts val="2800"/>
                        </a:lnSpc>
                      </a:pPr>
                      <a:r>
                        <a:rPr lang="en-US" sz="2000">
                          <a:solidFill>
                            <a:srgbClr val="F7B4A7"/>
                          </a:solidFill>
                          <a:latin typeface="Josefin Sans"/>
                        </a:rPr>
                        <a:t>  Wira-Wiri </a:t>
                      </a:r>
                    </a:p>
                    <a:p>
                      <a:pPr>
                        <a:lnSpc>
                          <a:spcPts val="2800"/>
                        </a:lnSpc>
                      </a:pPr>
                      <a:r>
                        <a:rPr lang="en-US" sz="2000">
                          <a:solidFill>
                            <a:srgbClr val="F7B4A7"/>
                          </a:solidFill>
                          <a:latin typeface="Josefin Sans"/>
                        </a:rPr>
                        <a:t>  </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800"/>
                        </a:lnSpc>
                        <a:defRPr/>
                      </a:pPr>
                      <a:endParaRPr lang="en-US" sz="1100"/>
                    </a:p>
                    <a:p>
                      <a:pPr>
                        <a:lnSpc>
                          <a:spcPts val="2800"/>
                        </a:lnSpc>
                      </a:pPr>
                      <a:r>
                        <a:rPr lang="en-US" sz="2000">
                          <a:solidFill>
                            <a:srgbClr val="F7B4A7"/>
                          </a:solidFill>
                          <a:latin typeface="Josefin Sans"/>
                        </a:rPr>
                        <a:t>  Mulai pk 6:00 Setiap 10</a:t>
                      </a:r>
                    </a:p>
                    <a:p>
                      <a:pPr>
                        <a:lnSpc>
                          <a:spcPts val="2800"/>
                        </a:lnSpc>
                      </a:pPr>
                      <a:r>
                        <a:rPr lang="en-US" sz="2000">
                          <a:solidFill>
                            <a:srgbClr val="F7B4A7"/>
                          </a:solidFill>
                          <a:latin typeface="Josefin Sans"/>
                        </a:rPr>
                        <a:t>  menit </a:t>
                      </a:r>
                    </a:p>
                    <a:p>
                      <a:pPr>
                        <a:lnSpc>
                          <a:spcPts val="2800"/>
                        </a:lnSpc>
                      </a:pPr>
                      <a:r>
                        <a:rPr lang="en-US" sz="2000">
                          <a:solidFill>
                            <a:srgbClr val="F7B4A7"/>
                          </a:solidFill>
                          <a:latin typeface="Josefin Sans"/>
                        </a:rPr>
                        <a:t>  </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800"/>
                        </a:lnSpc>
                        <a:defRPr/>
                      </a:pPr>
                      <a:endParaRPr lang="en-US" sz="1100"/>
                    </a:p>
                    <a:p>
                      <a:pPr>
                        <a:lnSpc>
                          <a:spcPts val="2800"/>
                        </a:lnSpc>
                      </a:pPr>
                      <a:r>
                        <a:rPr lang="en-US" sz="2000">
                          <a:solidFill>
                            <a:srgbClr val="F7B4A7"/>
                          </a:solidFill>
                          <a:latin typeface="Josefin Sans"/>
                        </a:rPr>
                        <a:t>  30 menit </a:t>
                      </a:r>
                    </a:p>
                    <a:p>
                      <a:pPr>
                        <a:lnSpc>
                          <a:spcPts val="2800"/>
                        </a:lnSpc>
                      </a:pPr>
                      <a:r>
                        <a:rPr lang="en-US" sz="2000">
                          <a:solidFill>
                            <a:srgbClr val="F7B4A7"/>
                          </a:solidFill>
                          <a:latin typeface="Josefin Sans"/>
                        </a:rPr>
                        <a:t>  </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800"/>
                        </a:lnSpc>
                        <a:defRPr/>
                      </a:pPr>
                      <a:endParaRPr lang="en-US" sz="1100"/>
                    </a:p>
                    <a:p>
                      <a:pPr>
                        <a:lnSpc>
                          <a:spcPts val="2800"/>
                        </a:lnSpc>
                      </a:pPr>
                      <a:r>
                        <a:rPr lang="en-US" sz="2000">
                          <a:solidFill>
                            <a:srgbClr val="F7B4A7"/>
                          </a:solidFill>
                          <a:latin typeface="Josefin Sans"/>
                        </a:rPr>
                        <a:t>  Rp 10.000,-</a:t>
                      </a:r>
                    </a:p>
                    <a:p>
                      <a:pPr>
                        <a:lnSpc>
                          <a:spcPts val="2800"/>
                        </a:lnSpc>
                      </a:pPr>
                      <a:r>
                        <a:rPr lang="en-US" sz="2000">
                          <a:solidFill>
                            <a:srgbClr val="F7B4A7"/>
                          </a:solidFill>
                          <a:latin typeface="Josefin Sans"/>
                        </a:rPr>
                        <a:t>  </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19848">
                <a:tc>
                  <a:txBody>
                    <a:bodyPr/>
                    <a:lstStyle/>
                    <a:p>
                      <a:pPr algn="l">
                        <a:lnSpc>
                          <a:spcPts val="2800"/>
                        </a:lnSpc>
                        <a:defRPr/>
                      </a:pPr>
                      <a:endParaRPr lang="en-US" sz="1100"/>
                    </a:p>
                    <a:p>
                      <a:pPr>
                        <a:lnSpc>
                          <a:spcPts val="2800"/>
                        </a:lnSpc>
                      </a:pPr>
                      <a:r>
                        <a:rPr lang="en-US" sz="2000">
                          <a:solidFill>
                            <a:srgbClr val="F7B4A7"/>
                          </a:solidFill>
                          <a:latin typeface="Josefin Sans"/>
                        </a:rPr>
                        <a:t>  Cepat </a:t>
                      </a:r>
                    </a:p>
                    <a:p>
                      <a:pPr>
                        <a:lnSpc>
                          <a:spcPts val="2800"/>
                        </a:lnSpc>
                      </a:pPr>
                      <a:r>
                        <a:rPr lang="en-US" sz="2000">
                          <a:solidFill>
                            <a:srgbClr val="F7B4A7"/>
                          </a:solidFill>
                          <a:latin typeface="Josefin Sans"/>
                        </a:rPr>
                        <a:t>  </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800"/>
                        </a:lnSpc>
                        <a:defRPr/>
                      </a:pPr>
                      <a:endParaRPr lang="en-US" sz="1100"/>
                    </a:p>
                    <a:p>
                      <a:pPr>
                        <a:lnSpc>
                          <a:spcPts val="2800"/>
                        </a:lnSpc>
                      </a:pPr>
                      <a:r>
                        <a:rPr lang="en-US" sz="2000">
                          <a:solidFill>
                            <a:srgbClr val="F7B4A7"/>
                          </a:solidFill>
                          <a:latin typeface="Josefin Sans"/>
                        </a:rPr>
                        <a:t>  Mulai Pk 7:00 Setiap 15</a:t>
                      </a:r>
                    </a:p>
                    <a:p>
                      <a:pPr>
                        <a:lnSpc>
                          <a:spcPts val="2800"/>
                        </a:lnSpc>
                      </a:pPr>
                      <a:r>
                        <a:rPr lang="en-US" sz="2000">
                          <a:solidFill>
                            <a:srgbClr val="F7B4A7"/>
                          </a:solidFill>
                          <a:latin typeface="Josefin Sans"/>
                        </a:rPr>
                        <a:t>  menit </a:t>
                      </a:r>
                    </a:p>
                    <a:p>
                      <a:pPr>
                        <a:lnSpc>
                          <a:spcPts val="2800"/>
                        </a:lnSpc>
                      </a:pPr>
                      <a:r>
                        <a:rPr lang="en-US" sz="2000">
                          <a:solidFill>
                            <a:srgbClr val="F7B4A7"/>
                          </a:solidFill>
                          <a:latin typeface="Josefin Sans"/>
                        </a:rPr>
                        <a:t>  </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800"/>
                        </a:lnSpc>
                        <a:defRPr/>
                      </a:pPr>
                      <a:endParaRPr lang="en-US" sz="1100"/>
                    </a:p>
                    <a:p>
                      <a:pPr>
                        <a:lnSpc>
                          <a:spcPts val="2800"/>
                        </a:lnSpc>
                      </a:pPr>
                      <a:r>
                        <a:rPr lang="en-US" sz="2000">
                          <a:solidFill>
                            <a:srgbClr val="F7B4A7"/>
                          </a:solidFill>
                          <a:latin typeface="Josefin Sans"/>
                        </a:rPr>
                        <a:t>  20 menit </a:t>
                      </a:r>
                    </a:p>
                    <a:p>
                      <a:pPr>
                        <a:lnSpc>
                          <a:spcPts val="2800"/>
                        </a:lnSpc>
                      </a:pPr>
                      <a:r>
                        <a:rPr lang="en-US" sz="2000">
                          <a:solidFill>
                            <a:srgbClr val="F7B4A7"/>
                          </a:solidFill>
                          <a:latin typeface="Josefin Sans"/>
                        </a:rPr>
                        <a:t>  </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800"/>
                        </a:lnSpc>
                        <a:defRPr/>
                      </a:pPr>
                      <a:endParaRPr lang="en-US" sz="1100"/>
                    </a:p>
                    <a:p>
                      <a:pPr>
                        <a:lnSpc>
                          <a:spcPts val="2800"/>
                        </a:lnSpc>
                      </a:pPr>
                      <a:r>
                        <a:rPr lang="en-US" sz="2000">
                          <a:solidFill>
                            <a:srgbClr val="F7B4A7"/>
                          </a:solidFill>
                          <a:latin typeface="Josefin Sans"/>
                        </a:rPr>
                        <a:t>  Rp 15.000,-</a:t>
                      </a:r>
                    </a:p>
                    <a:p>
                      <a:pPr>
                        <a:lnSpc>
                          <a:spcPts val="2800"/>
                        </a:lnSpc>
                      </a:pPr>
                      <a:r>
                        <a:rPr lang="en-US" sz="2000">
                          <a:solidFill>
                            <a:srgbClr val="F7B4A7"/>
                          </a:solidFill>
                          <a:latin typeface="Josefin Sans"/>
                        </a:rPr>
                        <a:t>  </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19848">
                <a:tc>
                  <a:txBody>
                    <a:bodyPr/>
                    <a:lstStyle/>
                    <a:p>
                      <a:pPr algn="l">
                        <a:lnSpc>
                          <a:spcPts val="2800"/>
                        </a:lnSpc>
                        <a:defRPr/>
                      </a:pPr>
                      <a:endParaRPr lang="en-US" sz="1100"/>
                    </a:p>
                    <a:p>
                      <a:pPr>
                        <a:lnSpc>
                          <a:spcPts val="2800"/>
                        </a:lnSpc>
                      </a:pPr>
                      <a:r>
                        <a:rPr lang="en-US" sz="2000">
                          <a:solidFill>
                            <a:srgbClr val="F7B4A7"/>
                          </a:solidFill>
                          <a:latin typeface="Josefin Sans"/>
                        </a:rPr>
                        <a:t>  Ekspres </a:t>
                      </a:r>
                    </a:p>
                    <a:p>
                      <a:pPr>
                        <a:lnSpc>
                          <a:spcPts val="2800"/>
                        </a:lnSpc>
                      </a:pPr>
                      <a:r>
                        <a:rPr lang="en-US" sz="2000">
                          <a:solidFill>
                            <a:srgbClr val="F7B4A7"/>
                          </a:solidFill>
                          <a:latin typeface="Josefin Sans"/>
                        </a:rPr>
                        <a:t>  </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800"/>
                        </a:lnSpc>
                        <a:defRPr/>
                      </a:pPr>
                      <a:endParaRPr lang="en-US" sz="1100"/>
                    </a:p>
                    <a:p>
                      <a:pPr>
                        <a:lnSpc>
                          <a:spcPts val="2800"/>
                        </a:lnSpc>
                      </a:pPr>
                      <a:r>
                        <a:rPr lang="en-US" sz="2000">
                          <a:solidFill>
                            <a:srgbClr val="F7B4A7"/>
                          </a:solidFill>
                          <a:latin typeface="Josefin Sans"/>
                        </a:rPr>
                        <a:t>  Mulai Pk 7:00 Setiap 20</a:t>
                      </a:r>
                    </a:p>
                    <a:p>
                      <a:pPr>
                        <a:lnSpc>
                          <a:spcPts val="2800"/>
                        </a:lnSpc>
                      </a:pPr>
                      <a:r>
                        <a:rPr lang="en-US" sz="2000">
                          <a:solidFill>
                            <a:srgbClr val="F7B4A7"/>
                          </a:solidFill>
                          <a:latin typeface="Josefin Sans"/>
                        </a:rPr>
                        <a:t>  menit </a:t>
                      </a:r>
                    </a:p>
                    <a:p>
                      <a:pPr>
                        <a:lnSpc>
                          <a:spcPts val="2800"/>
                        </a:lnSpc>
                      </a:pPr>
                      <a:r>
                        <a:rPr lang="en-US" sz="2000">
                          <a:solidFill>
                            <a:srgbClr val="F7B4A7"/>
                          </a:solidFill>
                          <a:latin typeface="Josefin Sans"/>
                        </a:rPr>
                        <a:t>  </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800"/>
                        </a:lnSpc>
                        <a:defRPr/>
                      </a:pPr>
                      <a:endParaRPr lang="en-US" sz="1100"/>
                    </a:p>
                    <a:p>
                      <a:pPr>
                        <a:lnSpc>
                          <a:spcPts val="2800"/>
                        </a:lnSpc>
                      </a:pPr>
                      <a:r>
                        <a:rPr lang="en-US" sz="2000">
                          <a:solidFill>
                            <a:srgbClr val="F7B4A7"/>
                          </a:solidFill>
                          <a:latin typeface="Josefin Sans"/>
                        </a:rPr>
                        <a:t>  12 menit </a:t>
                      </a:r>
                    </a:p>
                    <a:p>
                      <a:pPr>
                        <a:lnSpc>
                          <a:spcPts val="2800"/>
                        </a:lnSpc>
                      </a:pPr>
                      <a:r>
                        <a:rPr lang="en-US" sz="2000">
                          <a:solidFill>
                            <a:srgbClr val="F7B4A7"/>
                          </a:solidFill>
                          <a:latin typeface="Josefin Sans"/>
                        </a:rPr>
                        <a:t>  </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800"/>
                        </a:lnSpc>
                        <a:defRPr/>
                      </a:pPr>
                      <a:endParaRPr lang="en-US" sz="1100"/>
                    </a:p>
                    <a:p>
                      <a:pPr>
                        <a:lnSpc>
                          <a:spcPts val="2800"/>
                        </a:lnSpc>
                      </a:pPr>
                      <a:r>
                        <a:rPr lang="en-US" sz="2000">
                          <a:solidFill>
                            <a:srgbClr val="F7B4A7"/>
                          </a:solidFill>
                          <a:latin typeface="Josefin Sans"/>
                        </a:rPr>
                        <a:t>  Rp 20.000,-</a:t>
                      </a:r>
                    </a:p>
                    <a:p>
                      <a:pPr>
                        <a:lnSpc>
                          <a:spcPts val="2800"/>
                        </a:lnSpc>
                      </a:pPr>
                      <a:r>
                        <a:rPr lang="en-US" sz="2000">
                          <a:solidFill>
                            <a:srgbClr val="F7B4A7"/>
                          </a:solidFill>
                          <a:latin typeface="Josefin Sans"/>
                        </a:rPr>
                        <a:t>  </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ABC1"/>
        </a:solidFill>
        <a:effectLst/>
      </p:bgPr>
    </p:bg>
    <p:spTree>
      <p:nvGrpSpPr>
        <p:cNvPr id="1" name=""/>
        <p:cNvGrpSpPr/>
        <p:nvPr/>
      </p:nvGrpSpPr>
      <p:grpSpPr>
        <a:xfrm>
          <a:off x="0" y="0"/>
          <a:ext cx="0" cy="0"/>
          <a:chOff x="0" y="0"/>
          <a:chExt cx="0" cy="0"/>
        </a:xfrm>
      </p:grpSpPr>
      <p:sp>
        <p:nvSpPr>
          <p:cNvPr id="2" name="TextBox 2"/>
          <p:cNvSpPr txBox="1"/>
          <p:nvPr/>
        </p:nvSpPr>
        <p:spPr>
          <a:xfrm>
            <a:off x="0" y="2289175"/>
            <a:ext cx="18288000" cy="5622925"/>
          </a:xfrm>
          <a:prstGeom prst="rect">
            <a:avLst/>
          </a:prstGeom>
        </p:spPr>
        <p:txBody>
          <a:bodyPr lIns="0" tIns="0" rIns="0" bIns="0" rtlCol="0" anchor="t">
            <a:spAutoFit/>
          </a:bodyPr>
          <a:lstStyle/>
          <a:p>
            <a:pPr algn="ctr">
              <a:lnSpc>
                <a:spcPts val="5599"/>
              </a:lnSpc>
              <a:spcBef>
                <a:spcPct val="0"/>
              </a:spcBef>
            </a:pPr>
            <a:endParaRPr/>
          </a:p>
          <a:p>
            <a:pPr algn="ctr">
              <a:lnSpc>
                <a:spcPts val="5599"/>
              </a:lnSpc>
              <a:spcBef>
                <a:spcPct val="0"/>
              </a:spcBef>
            </a:pPr>
            <a:r>
              <a:rPr lang="en-US" sz="3999" spc="-43">
                <a:solidFill>
                  <a:srgbClr val="2B4B82"/>
                </a:solidFill>
                <a:latin typeface="Josefin Sans"/>
              </a:rPr>
              <a:t>Tantangan: kereta mana yang harus diambil Bob agar walaupun terlambat, pengeluarannya tetap paling “murah”?</a:t>
            </a:r>
          </a:p>
          <a:p>
            <a:pPr algn="ctr">
              <a:lnSpc>
                <a:spcPts val="5599"/>
              </a:lnSpc>
              <a:spcBef>
                <a:spcPct val="0"/>
              </a:spcBef>
            </a:pPr>
            <a:r>
              <a:rPr lang="en-US" sz="3999" spc="-43">
                <a:solidFill>
                  <a:srgbClr val="2B4B82"/>
                </a:solidFill>
                <a:latin typeface="Josefin Sans"/>
              </a:rPr>
              <a:t>Jawaban :</a:t>
            </a:r>
          </a:p>
          <a:p>
            <a:pPr algn="ctr">
              <a:lnSpc>
                <a:spcPts val="5599"/>
              </a:lnSpc>
              <a:spcBef>
                <a:spcPct val="0"/>
              </a:spcBef>
            </a:pPr>
            <a:r>
              <a:rPr lang="en-US" sz="3999" spc="-43">
                <a:solidFill>
                  <a:srgbClr val="2B4B82"/>
                </a:solidFill>
                <a:latin typeface="Josefin Sans"/>
              </a:rPr>
              <a:t>A. Wira-Wiri</a:t>
            </a:r>
          </a:p>
          <a:p>
            <a:pPr algn="ctr">
              <a:lnSpc>
                <a:spcPts val="5599"/>
              </a:lnSpc>
              <a:spcBef>
                <a:spcPct val="0"/>
              </a:spcBef>
            </a:pPr>
            <a:r>
              <a:rPr lang="en-US" sz="3999" spc="-43">
                <a:solidFill>
                  <a:srgbClr val="2B4B82"/>
                </a:solidFill>
                <a:latin typeface="Josefin Sans"/>
              </a:rPr>
              <a:t>B. Biasa</a:t>
            </a:r>
          </a:p>
          <a:p>
            <a:pPr algn="ctr">
              <a:lnSpc>
                <a:spcPts val="5599"/>
              </a:lnSpc>
              <a:spcBef>
                <a:spcPct val="0"/>
              </a:spcBef>
            </a:pPr>
            <a:r>
              <a:rPr lang="en-US" sz="3999" spc="-43">
                <a:solidFill>
                  <a:srgbClr val="2B4B82"/>
                </a:solidFill>
                <a:latin typeface="Josefin Sans"/>
              </a:rPr>
              <a:t>C. Cepat</a:t>
            </a:r>
          </a:p>
          <a:p>
            <a:pPr algn="ctr">
              <a:lnSpc>
                <a:spcPts val="5599"/>
              </a:lnSpc>
              <a:spcBef>
                <a:spcPct val="0"/>
              </a:spcBef>
            </a:pPr>
            <a:r>
              <a:rPr lang="en-US" sz="3999" spc="-43">
                <a:solidFill>
                  <a:srgbClr val="2B4B82"/>
                </a:solidFill>
                <a:latin typeface="Josefin Sans"/>
              </a:rPr>
              <a:t>D. Ekspres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ABC1"/>
        </a:solidFill>
        <a:effectLst/>
      </p:bgPr>
    </p:bg>
    <p:spTree>
      <p:nvGrpSpPr>
        <p:cNvPr id="1" name=""/>
        <p:cNvGrpSpPr/>
        <p:nvPr/>
      </p:nvGrpSpPr>
      <p:grpSpPr>
        <a:xfrm>
          <a:off x="0" y="0"/>
          <a:ext cx="0" cy="0"/>
          <a:chOff x="0" y="0"/>
          <a:chExt cx="0" cy="0"/>
        </a:xfrm>
      </p:grpSpPr>
      <p:sp>
        <p:nvSpPr>
          <p:cNvPr id="2" name="TextBox 2"/>
          <p:cNvSpPr txBox="1"/>
          <p:nvPr/>
        </p:nvSpPr>
        <p:spPr>
          <a:xfrm>
            <a:off x="0" y="962025"/>
            <a:ext cx="18288000" cy="9058275"/>
          </a:xfrm>
          <a:prstGeom prst="rect">
            <a:avLst/>
          </a:prstGeom>
        </p:spPr>
        <p:txBody>
          <a:bodyPr lIns="0" tIns="0" rIns="0" bIns="0" rtlCol="0" anchor="t">
            <a:spAutoFit/>
          </a:bodyPr>
          <a:lstStyle/>
          <a:p>
            <a:pPr algn="ctr">
              <a:lnSpc>
                <a:spcPts val="4200"/>
              </a:lnSpc>
              <a:spcBef>
                <a:spcPct val="0"/>
              </a:spcBef>
            </a:pPr>
            <a:r>
              <a:rPr lang="en-US" sz="3000" spc="-32">
                <a:solidFill>
                  <a:srgbClr val="94DDDE"/>
                </a:solidFill>
                <a:latin typeface="Josefin Sans Bold"/>
              </a:rPr>
              <a:t>Wira-wiri menjadi paling hemat, karena :</a:t>
            </a:r>
          </a:p>
          <a:p>
            <a:pPr algn="ctr">
              <a:lnSpc>
                <a:spcPts val="4200"/>
              </a:lnSpc>
              <a:spcBef>
                <a:spcPct val="0"/>
              </a:spcBef>
            </a:pPr>
            <a:r>
              <a:rPr lang="en-US" sz="3000" spc="-32">
                <a:solidFill>
                  <a:srgbClr val="94DDDE"/>
                </a:solidFill>
                <a:latin typeface="Josefin Sans Bold"/>
              </a:rPr>
              <a:t>• Jalur biasa</a:t>
            </a:r>
          </a:p>
          <a:p>
            <a:pPr algn="ctr">
              <a:lnSpc>
                <a:spcPts val="4200"/>
              </a:lnSpc>
              <a:spcBef>
                <a:spcPct val="0"/>
              </a:spcBef>
            </a:pPr>
            <a:r>
              <a:rPr lang="en-US" sz="3000" spc="-32">
                <a:solidFill>
                  <a:srgbClr val="94DDDE"/>
                </a:solidFill>
                <a:latin typeface="Josefin Sans Bold"/>
              </a:rPr>
              <a:t>Jika Bob mengambil jalur biasa, maka dia akan tiba di kantor pada pukul 08:50, sehingga Bob akan dikenakan denda keterlambatan sebesar Rp 30.000 dan uang tiket kereta sebesar Rp 5.000. Jadi, bob akan mengeluarkan uang sebesar Rp. 35.000.</a:t>
            </a:r>
          </a:p>
          <a:p>
            <a:pPr algn="ctr">
              <a:lnSpc>
                <a:spcPts val="4200"/>
              </a:lnSpc>
              <a:spcBef>
                <a:spcPct val="0"/>
              </a:spcBef>
            </a:pPr>
            <a:r>
              <a:rPr lang="en-US" sz="3000" spc="-32">
                <a:solidFill>
                  <a:srgbClr val="94DDDE"/>
                </a:solidFill>
                <a:latin typeface="Josefin Sans Bold"/>
              </a:rPr>
              <a:t>• Jalur wira-wiri</a:t>
            </a:r>
          </a:p>
          <a:p>
            <a:pPr algn="ctr">
              <a:lnSpc>
                <a:spcPts val="4200"/>
              </a:lnSpc>
              <a:spcBef>
                <a:spcPct val="0"/>
              </a:spcBef>
            </a:pPr>
            <a:r>
              <a:rPr lang="en-US" sz="3000" spc="-32">
                <a:solidFill>
                  <a:srgbClr val="94DDDE"/>
                </a:solidFill>
                <a:latin typeface="Josefin Sans Bold"/>
              </a:rPr>
              <a:t>Jika bob mengambil jalu wira-wiri, maka dia akan tiba di kantor pada pukul 06:40, sehingga Bob akan dikenakan denda keterlambatan sebesar Rp 20.000 dan uang kereta sebesar Rp 10.000. Jadi, bob akan mengeluarkan uang sebesar Rp 30.000.</a:t>
            </a:r>
          </a:p>
          <a:p>
            <a:pPr algn="ctr">
              <a:lnSpc>
                <a:spcPts val="4200"/>
              </a:lnSpc>
              <a:spcBef>
                <a:spcPct val="0"/>
              </a:spcBef>
            </a:pPr>
            <a:r>
              <a:rPr lang="en-US" sz="3000" spc="-32">
                <a:solidFill>
                  <a:srgbClr val="94DDDE"/>
                </a:solidFill>
                <a:latin typeface="Josefin Sans Bold"/>
              </a:rPr>
              <a:t>• Jalur cepat</a:t>
            </a:r>
          </a:p>
          <a:p>
            <a:pPr algn="ctr">
              <a:lnSpc>
                <a:spcPts val="4200"/>
              </a:lnSpc>
              <a:spcBef>
                <a:spcPct val="0"/>
              </a:spcBef>
            </a:pPr>
            <a:r>
              <a:rPr lang="en-US" sz="3000" spc="-32">
                <a:solidFill>
                  <a:srgbClr val="94DDDE"/>
                </a:solidFill>
                <a:latin typeface="Josefin Sans Bold"/>
              </a:rPr>
              <a:t>Jika Bob mengambil jalur cepat, maka dia akan tiba di kantor pada pukul 08:35, sehingga Bob akan dikenakan denda keterlambatan sebesar Rp 20.000 dan uang kereta sebesar Rp 15.000. Jadi Bob akan mengeluarkan uang sebesar Rp 35.000</a:t>
            </a:r>
          </a:p>
          <a:p>
            <a:pPr algn="ctr">
              <a:lnSpc>
                <a:spcPts val="4200"/>
              </a:lnSpc>
              <a:spcBef>
                <a:spcPct val="0"/>
              </a:spcBef>
            </a:pPr>
            <a:r>
              <a:rPr lang="en-US" sz="3000" spc="-32">
                <a:solidFill>
                  <a:srgbClr val="94DDDE"/>
                </a:solidFill>
                <a:latin typeface="Josefin Sans Bold"/>
              </a:rPr>
              <a:t>• Jalur ekspres</a:t>
            </a:r>
          </a:p>
          <a:p>
            <a:pPr algn="ctr">
              <a:lnSpc>
                <a:spcPts val="4200"/>
              </a:lnSpc>
              <a:spcBef>
                <a:spcPct val="0"/>
              </a:spcBef>
            </a:pPr>
            <a:r>
              <a:rPr lang="en-US" sz="3000" spc="-32">
                <a:solidFill>
                  <a:srgbClr val="94DDDE"/>
                </a:solidFill>
                <a:latin typeface="Josefin Sans Bold"/>
              </a:rPr>
              <a:t>Jika Bob mengambil jalur ekspres,  maka dia akan tiba di kantor pada pukul 08:32, sehingga bob akan dikenakan denda keterlambatan sebesar Rp 20.000 dan uang kereta sebesar Rp 20.000. Jadi, Bob akan mengeluarkan uang sebesar 40.000.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Freeform 2"/>
          <p:cNvSpPr/>
          <p:nvPr/>
        </p:nvSpPr>
        <p:spPr>
          <a:xfrm>
            <a:off x="2138575" y="6540954"/>
            <a:ext cx="2732306" cy="3079633"/>
          </a:xfrm>
          <a:custGeom>
            <a:avLst/>
            <a:gdLst/>
            <a:ahLst/>
            <a:cxnLst/>
            <a:rect l="l" t="t" r="r" b="b"/>
            <a:pathLst>
              <a:path w="2732306" h="3079633">
                <a:moveTo>
                  <a:pt x="0" y="0"/>
                </a:moveTo>
                <a:lnTo>
                  <a:pt x="2732306" y="0"/>
                </a:lnTo>
                <a:lnTo>
                  <a:pt x="2732306" y="3079633"/>
                </a:lnTo>
                <a:lnTo>
                  <a:pt x="0" y="3079633"/>
                </a:lnTo>
                <a:lnTo>
                  <a:pt x="0" y="0"/>
                </a:lnTo>
                <a:close/>
              </a:path>
            </a:pathLst>
          </a:custGeom>
          <a:blipFill>
            <a:blip r:embed="rId2"/>
            <a:stretch>
              <a:fillRect/>
            </a:stretch>
          </a:blipFill>
        </p:spPr>
      </p:sp>
      <p:sp>
        <p:nvSpPr>
          <p:cNvPr id="3" name="Freeform 3"/>
          <p:cNvSpPr/>
          <p:nvPr/>
        </p:nvSpPr>
        <p:spPr>
          <a:xfrm>
            <a:off x="7721727" y="6540954"/>
            <a:ext cx="2844546" cy="3079633"/>
          </a:xfrm>
          <a:custGeom>
            <a:avLst/>
            <a:gdLst/>
            <a:ahLst/>
            <a:cxnLst/>
            <a:rect l="l" t="t" r="r" b="b"/>
            <a:pathLst>
              <a:path w="2844546" h="3079633">
                <a:moveTo>
                  <a:pt x="0" y="0"/>
                </a:moveTo>
                <a:lnTo>
                  <a:pt x="2844546" y="0"/>
                </a:lnTo>
                <a:lnTo>
                  <a:pt x="2844546" y="3079633"/>
                </a:lnTo>
                <a:lnTo>
                  <a:pt x="0" y="3079633"/>
                </a:lnTo>
                <a:lnTo>
                  <a:pt x="0" y="0"/>
                </a:lnTo>
                <a:close/>
              </a:path>
            </a:pathLst>
          </a:custGeom>
          <a:blipFill>
            <a:blip r:embed="rId3"/>
            <a:stretch>
              <a:fillRect/>
            </a:stretch>
          </a:blipFill>
        </p:spPr>
      </p:sp>
      <p:sp>
        <p:nvSpPr>
          <p:cNvPr id="4" name="Freeform 4"/>
          <p:cNvSpPr/>
          <p:nvPr/>
        </p:nvSpPr>
        <p:spPr>
          <a:xfrm>
            <a:off x="13414248" y="6350304"/>
            <a:ext cx="2945751" cy="3270282"/>
          </a:xfrm>
          <a:custGeom>
            <a:avLst/>
            <a:gdLst/>
            <a:ahLst/>
            <a:cxnLst/>
            <a:rect l="l" t="t" r="r" b="b"/>
            <a:pathLst>
              <a:path w="2945751" h="3270282">
                <a:moveTo>
                  <a:pt x="0" y="0"/>
                </a:moveTo>
                <a:lnTo>
                  <a:pt x="2945751" y="0"/>
                </a:lnTo>
                <a:lnTo>
                  <a:pt x="2945751" y="3270283"/>
                </a:lnTo>
                <a:lnTo>
                  <a:pt x="0" y="3270283"/>
                </a:lnTo>
                <a:lnTo>
                  <a:pt x="0" y="0"/>
                </a:lnTo>
                <a:close/>
              </a:path>
            </a:pathLst>
          </a:custGeom>
          <a:blipFill>
            <a:blip r:embed="rId4"/>
            <a:stretch>
              <a:fillRect/>
            </a:stretch>
          </a:blipFill>
        </p:spPr>
      </p:sp>
      <p:sp>
        <p:nvSpPr>
          <p:cNvPr id="5" name="TextBox 5"/>
          <p:cNvSpPr txBox="1"/>
          <p:nvPr/>
        </p:nvSpPr>
        <p:spPr>
          <a:xfrm>
            <a:off x="2505968" y="400367"/>
            <a:ext cx="13276064" cy="1113790"/>
          </a:xfrm>
          <a:prstGeom prst="rect">
            <a:avLst/>
          </a:prstGeom>
        </p:spPr>
        <p:txBody>
          <a:bodyPr lIns="0" tIns="0" rIns="0" bIns="0" rtlCol="0" anchor="t">
            <a:spAutoFit/>
          </a:bodyPr>
          <a:lstStyle/>
          <a:p>
            <a:pPr algn="ctr">
              <a:lnSpc>
                <a:spcPts val="8959"/>
              </a:lnSpc>
              <a:spcBef>
                <a:spcPct val="0"/>
              </a:spcBef>
            </a:pPr>
            <a:r>
              <a:rPr lang="en-US" sz="6399" spc="-70">
                <a:solidFill>
                  <a:srgbClr val="F7B4A7"/>
                </a:solidFill>
                <a:latin typeface="Josefin Sans Bold"/>
              </a:rPr>
              <a:t>Contoh soal Algoritma Advanced 2</a:t>
            </a:r>
          </a:p>
        </p:txBody>
      </p:sp>
      <p:sp>
        <p:nvSpPr>
          <p:cNvPr id="6" name="TextBox 6"/>
          <p:cNvSpPr txBox="1"/>
          <p:nvPr/>
        </p:nvSpPr>
        <p:spPr>
          <a:xfrm>
            <a:off x="1028700" y="1724479"/>
            <a:ext cx="16230600" cy="2098675"/>
          </a:xfrm>
          <a:prstGeom prst="rect">
            <a:avLst/>
          </a:prstGeom>
        </p:spPr>
        <p:txBody>
          <a:bodyPr lIns="0" tIns="0" rIns="0" bIns="0" rtlCol="0" anchor="t">
            <a:spAutoFit/>
          </a:bodyPr>
          <a:lstStyle/>
          <a:p>
            <a:pPr algn="ctr">
              <a:lnSpc>
                <a:spcPts val="5599"/>
              </a:lnSpc>
              <a:spcBef>
                <a:spcPct val="0"/>
              </a:spcBef>
            </a:pPr>
            <a:r>
              <a:rPr lang="en-US" sz="3999" spc="-43">
                <a:solidFill>
                  <a:srgbClr val="F0ABC1"/>
                </a:solidFill>
                <a:latin typeface="Josefin Sans Bold"/>
              </a:rPr>
              <a:t>Di kedai pizza Pizzeria Biberia, terdapat sebuah oven yang kecil sehingga hanya dapat digunakan untuk memanggang beberapa roti dan pizza dalam satu saat.</a:t>
            </a:r>
          </a:p>
        </p:txBody>
      </p:sp>
      <p:sp>
        <p:nvSpPr>
          <p:cNvPr id="7" name="TextBox 7"/>
          <p:cNvSpPr txBox="1"/>
          <p:nvPr/>
        </p:nvSpPr>
        <p:spPr>
          <a:xfrm>
            <a:off x="0" y="3737429"/>
            <a:ext cx="18288000" cy="2803525"/>
          </a:xfrm>
          <a:prstGeom prst="rect">
            <a:avLst/>
          </a:prstGeom>
        </p:spPr>
        <p:txBody>
          <a:bodyPr lIns="0" tIns="0" rIns="0" bIns="0" rtlCol="0" anchor="t">
            <a:spAutoFit/>
          </a:bodyPr>
          <a:lstStyle/>
          <a:p>
            <a:pPr algn="ctr">
              <a:lnSpc>
                <a:spcPts val="5599"/>
              </a:lnSpc>
              <a:spcBef>
                <a:spcPct val="0"/>
              </a:spcBef>
            </a:pPr>
            <a:r>
              <a:rPr lang="en-US" sz="3999" spc="-43">
                <a:solidFill>
                  <a:srgbClr val="F0ABC1"/>
                </a:solidFill>
                <a:latin typeface="Josefin Sans Bold"/>
              </a:rPr>
              <a:t>Oven hanya dapat menampung sejumlah kombinasi roti dan pizza pada satu saat, sebagai berikut: Tiga Roti</a:t>
            </a:r>
          </a:p>
          <a:p>
            <a:pPr algn="ctr">
              <a:lnSpc>
                <a:spcPts val="5599"/>
              </a:lnSpc>
              <a:spcBef>
                <a:spcPct val="0"/>
              </a:spcBef>
            </a:pPr>
            <a:r>
              <a:rPr lang="en-US" sz="3999" spc="-43">
                <a:solidFill>
                  <a:srgbClr val="F0ABC1"/>
                </a:solidFill>
                <a:latin typeface="Josefin Sans Bold"/>
              </a:rPr>
              <a:t> Satu roti dan satu pizza besar Satu pizza kecil dan dua roti</a:t>
            </a:r>
          </a:p>
          <a:p>
            <a:pPr algn="ctr">
              <a:lnSpc>
                <a:spcPts val="5599"/>
              </a:lnSpc>
              <a:spcBef>
                <a:spcPct val="0"/>
              </a:spcBef>
            </a:pPr>
            <a:r>
              <a:rPr lang="en-US" sz="3999" spc="-43">
                <a:solidFill>
                  <a:srgbClr val="F0ABC1"/>
                </a:solidFill>
                <a:latin typeface="Josefin Sans Bold"/>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0"/>
          <a:ext cx="4947557" cy="5867400"/>
        </p:xfrm>
        <a:graphic>
          <a:graphicData uri="http://schemas.openxmlformats.org/drawingml/2006/table">
            <a:tbl>
              <a:tblPr/>
              <a:tblGrid>
                <a:gridCol w="2185251">
                  <a:extLst>
                    <a:ext uri="{9D8B030D-6E8A-4147-A177-3AD203B41FA5}">
                      <a16:colId xmlns:a16="http://schemas.microsoft.com/office/drawing/2014/main" val="20000"/>
                    </a:ext>
                  </a:extLst>
                </a:gridCol>
                <a:gridCol w="2762306">
                  <a:extLst>
                    <a:ext uri="{9D8B030D-6E8A-4147-A177-3AD203B41FA5}">
                      <a16:colId xmlns:a16="http://schemas.microsoft.com/office/drawing/2014/main" val="20001"/>
                    </a:ext>
                  </a:extLst>
                </a:gridCol>
              </a:tblGrid>
              <a:tr h="1814957">
                <a:tc>
                  <a:txBody>
                    <a:bodyPr/>
                    <a:lstStyle/>
                    <a:p>
                      <a:pPr algn="l">
                        <a:lnSpc>
                          <a:spcPts val="3359"/>
                        </a:lnSpc>
                        <a:defRPr/>
                      </a:pPr>
                      <a:endParaRPr lang="en-US" sz="1100"/>
                    </a:p>
                    <a:p>
                      <a:pPr>
                        <a:lnSpc>
                          <a:spcPts val="3359"/>
                        </a:lnSpc>
                      </a:pPr>
                      <a:r>
                        <a:rPr lang="en-US" sz="2400">
                          <a:solidFill>
                            <a:srgbClr val="F0ABC1"/>
                          </a:solidFill>
                          <a:latin typeface="Josefin Sans"/>
                        </a:rPr>
                        <a:t>  Pizza kecil </a:t>
                      </a:r>
                    </a:p>
                    <a:p>
                      <a:pPr>
                        <a:lnSpc>
                          <a:spcPts val="3359"/>
                        </a:lnSpc>
                      </a:pPr>
                      <a:r>
                        <a:rPr lang="en-US" sz="2400">
                          <a:solidFill>
                            <a:srgbClr val="F0ABC1"/>
                          </a:solidFill>
                          <a:latin typeface="Josefin Sans"/>
                        </a:rPr>
                        <a:t>  </a:t>
                      </a:r>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tc>
                  <a:txBody>
                    <a:bodyPr/>
                    <a:lstStyle/>
                    <a:p>
                      <a:pPr algn="l">
                        <a:lnSpc>
                          <a:spcPts val="3359"/>
                        </a:lnSpc>
                        <a:defRPr/>
                      </a:pPr>
                      <a:endParaRPr lang="en-US" sz="1100"/>
                    </a:p>
                    <a:p>
                      <a:pPr>
                        <a:lnSpc>
                          <a:spcPts val="3359"/>
                        </a:lnSpc>
                      </a:pPr>
                      <a:r>
                        <a:rPr lang="en-US" sz="2400">
                          <a:solidFill>
                            <a:srgbClr val="F0ABC1"/>
                          </a:solidFill>
                          <a:latin typeface="Josefin Sans"/>
                        </a:rPr>
                        <a:t>  10 menit</a:t>
                      </a:r>
                    </a:p>
                    <a:p>
                      <a:pPr>
                        <a:lnSpc>
                          <a:spcPts val="3359"/>
                        </a:lnSpc>
                      </a:pPr>
                      <a:r>
                        <a:rPr lang="en-US" sz="2400">
                          <a:solidFill>
                            <a:srgbClr val="F0ABC1"/>
                          </a:solidFill>
                          <a:latin typeface="Josefin Sans"/>
                        </a:rPr>
                        <a:t>  </a:t>
                      </a:r>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37486">
                <a:tc>
                  <a:txBody>
                    <a:bodyPr/>
                    <a:lstStyle/>
                    <a:p>
                      <a:pPr algn="l">
                        <a:lnSpc>
                          <a:spcPts val="3359"/>
                        </a:lnSpc>
                        <a:defRPr/>
                      </a:pPr>
                      <a:endParaRPr lang="en-US" sz="1100"/>
                    </a:p>
                    <a:p>
                      <a:pPr>
                        <a:lnSpc>
                          <a:spcPts val="3359"/>
                        </a:lnSpc>
                      </a:pPr>
                      <a:r>
                        <a:rPr lang="en-US" sz="2400">
                          <a:solidFill>
                            <a:srgbClr val="F0ABC1"/>
                          </a:solidFill>
                          <a:latin typeface="Josefin Sans"/>
                        </a:rPr>
                        <a:t>  Pizza besar </a:t>
                      </a:r>
                    </a:p>
                    <a:p>
                      <a:pPr>
                        <a:lnSpc>
                          <a:spcPts val="3359"/>
                        </a:lnSpc>
                      </a:pPr>
                      <a:r>
                        <a:rPr lang="en-US" sz="2400">
                          <a:solidFill>
                            <a:srgbClr val="F0ABC1"/>
                          </a:solidFill>
                          <a:latin typeface="Josefin Sans"/>
                        </a:rPr>
                        <a:t>  </a:t>
                      </a:r>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tc>
                  <a:txBody>
                    <a:bodyPr/>
                    <a:lstStyle/>
                    <a:p>
                      <a:pPr algn="l">
                        <a:lnSpc>
                          <a:spcPts val="3359"/>
                        </a:lnSpc>
                        <a:defRPr/>
                      </a:pPr>
                      <a:endParaRPr lang="en-US" sz="1100"/>
                    </a:p>
                    <a:p>
                      <a:pPr>
                        <a:lnSpc>
                          <a:spcPts val="3359"/>
                        </a:lnSpc>
                      </a:pPr>
                      <a:r>
                        <a:rPr lang="en-US" sz="2400">
                          <a:solidFill>
                            <a:srgbClr val="F0ABC1"/>
                          </a:solidFill>
                          <a:latin typeface="Josefin Sans"/>
                        </a:rPr>
                        <a:t>  15 menit</a:t>
                      </a:r>
                    </a:p>
                    <a:p>
                      <a:pPr>
                        <a:lnSpc>
                          <a:spcPts val="3359"/>
                        </a:lnSpc>
                      </a:pPr>
                      <a:r>
                        <a:rPr lang="en-US" sz="2400">
                          <a:solidFill>
                            <a:srgbClr val="F0ABC1"/>
                          </a:solidFill>
                          <a:latin typeface="Josefin Sans"/>
                        </a:rPr>
                        <a:t>  </a:t>
                      </a:r>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14957">
                <a:tc>
                  <a:txBody>
                    <a:bodyPr/>
                    <a:lstStyle/>
                    <a:p>
                      <a:pPr algn="l">
                        <a:lnSpc>
                          <a:spcPts val="3359"/>
                        </a:lnSpc>
                        <a:defRPr/>
                      </a:pPr>
                      <a:endParaRPr lang="en-US" sz="1100"/>
                    </a:p>
                    <a:p>
                      <a:pPr>
                        <a:lnSpc>
                          <a:spcPts val="3359"/>
                        </a:lnSpc>
                      </a:pPr>
                      <a:r>
                        <a:rPr lang="en-US" sz="2400">
                          <a:solidFill>
                            <a:srgbClr val="F0ABC1"/>
                          </a:solidFill>
                          <a:latin typeface="Josefin Sans"/>
                        </a:rPr>
                        <a:t>  Roti </a:t>
                      </a:r>
                    </a:p>
                    <a:p>
                      <a:pPr>
                        <a:lnSpc>
                          <a:spcPts val="3359"/>
                        </a:lnSpc>
                      </a:pPr>
                      <a:r>
                        <a:rPr lang="en-US" sz="2400">
                          <a:solidFill>
                            <a:srgbClr val="F0ABC1"/>
                          </a:solidFill>
                          <a:latin typeface="Josefin Sans"/>
                        </a:rPr>
                        <a:t>  </a:t>
                      </a:r>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tc>
                  <a:txBody>
                    <a:bodyPr/>
                    <a:lstStyle/>
                    <a:p>
                      <a:pPr algn="l">
                        <a:lnSpc>
                          <a:spcPts val="3359"/>
                        </a:lnSpc>
                        <a:defRPr/>
                      </a:pPr>
                      <a:endParaRPr lang="en-US" sz="1100"/>
                    </a:p>
                    <a:p>
                      <a:pPr>
                        <a:lnSpc>
                          <a:spcPts val="3359"/>
                        </a:lnSpc>
                      </a:pPr>
                      <a:r>
                        <a:rPr lang="en-US" sz="2400">
                          <a:solidFill>
                            <a:srgbClr val="F0ABC1"/>
                          </a:solidFill>
                          <a:latin typeface="Josefin Sans"/>
                        </a:rPr>
                        <a:t>  20 menit</a:t>
                      </a:r>
                    </a:p>
                    <a:p>
                      <a:pPr>
                        <a:lnSpc>
                          <a:spcPts val="3359"/>
                        </a:lnSpc>
                      </a:pPr>
                      <a:r>
                        <a:rPr lang="en-US" sz="2400">
                          <a:solidFill>
                            <a:srgbClr val="F0ABC1"/>
                          </a:solidFill>
                          <a:latin typeface="Josefin Sans"/>
                        </a:rPr>
                        <a:t>  </a:t>
                      </a:r>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TextBox 3"/>
          <p:cNvSpPr txBox="1"/>
          <p:nvPr/>
        </p:nvSpPr>
        <p:spPr>
          <a:xfrm>
            <a:off x="5478236" y="244475"/>
            <a:ext cx="11781064" cy="5622925"/>
          </a:xfrm>
          <a:prstGeom prst="rect">
            <a:avLst/>
          </a:prstGeom>
        </p:spPr>
        <p:txBody>
          <a:bodyPr lIns="0" tIns="0" rIns="0" bIns="0" rtlCol="0" anchor="t">
            <a:spAutoFit/>
          </a:bodyPr>
          <a:lstStyle/>
          <a:p>
            <a:pPr algn="ctr">
              <a:lnSpc>
                <a:spcPts val="5599"/>
              </a:lnSpc>
              <a:spcBef>
                <a:spcPct val="0"/>
              </a:spcBef>
            </a:pPr>
            <a:r>
              <a:rPr lang="en-US" sz="3999" spc="-43">
                <a:solidFill>
                  <a:srgbClr val="F0ABC1"/>
                </a:solidFill>
                <a:latin typeface="Josefin Sans Bold"/>
              </a:rPr>
              <a:t>Tantangan:</a:t>
            </a:r>
          </a:p>
          <a:p>
            <a:pPr algn="ctr">
              <a:lnSpc>
                <a:spcPts val="5599"/>
              </a:lnSpc>
              <a:spcBef>
                <a:spcPct val="0"/>
              </a:spcBef>
            </a:pPr>
            <a:r>
              <a:rPr lang="en-US" sz="3999" spc="-43">
                <a:solidFill>
                  <a:srgbClr val="F0ABC1"/>
                </a:solidFill>
                <a:latin typeface="Josefin Sans Bold"/>
              </a:rPr>
              <a:t>Ada sebuah pesanan yang terdiri dari satu pizza kecil, dua pizza besar, dan empat roti. Berapa waktu minimum (menit) yang diperlukan sampai semua pesanan selesai dipanggang (selang waktu penggantian roti/pizza matang dengan yang baru dianggap nol)? Jawaban diisi dengan bilangan bulat.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TextBox 2"/>
          <p:cNvSpPr txBox="1"/>
          <p:nvPr/>
        </p:nvSpPr>
        <p:spPr>
          <a:xfrm>
            <a:off x="7491264" y="400367"/>
            <a:ext cx="3305473" cy="1113790"/>
          </a:xfrm>
          <a:prstGeom prst="rect">
            <a:avLst/>
          </a:prstGeom>
        </p:spPr>
        <p:txBody>
          <a:bodyPr lIns="0" tIns="0" rIns="0" bIns="0" rtlCol="0" anchor="t">
            <a:spAutoFit/>
          </a:bodyPr>
          <a:lstStyle/>
          <a:p>
            <a:pPr algn="ctr">
              <a:lnSpc>
                <a:spcPts val="8959"/>
              </a:lnSpc>
              <a:spcBef>
                <a:spcPct val="0"/>
              </a:spcBef>
            </a:pPr>
            <a:r>
              <a:rPr lang="en-US" sz="6399" spc="-70">
                <a:solidFill>
                  <a:srgbClr val="F7B4A7"/>
                </a:solidFill>
                <a:latin typeface="Josefin Sans Bold"/>
              </a:rPr>
              <a:t>Jawaban</a:t>
            </a:r>
          </a:p>
        </p:txBody>
      </p:sp>
      <p:sp>
        <p:nvSpPr>
          <p:cNvPr id="3" name="TextBox 3"/>
          <p:cNvSpPr txBox="1"/>
          <p:nvPr/>
        </p:nvSpPr>
        <p:spPr>
          <a:xfrm>
            <a:off x="0" y="1677761"/>
            <a:ext cx="18288000" cy="5622925"/>
          </a:xfrm>
          <a:prstGeom prst="rect">
            <a:avLst/>
          </a:prstGeom>
        </p:spPr>
        <p:txBody>
          <a:bodyPr lIns="0" tIns="0" rIns="0" bIns="0" rtlCol="0" anchor="t">
            <a:spAutoFit/>
          </a:bodyPr>
          <a:lstStyle/>
          <a:p>
            <a:pPr algn="ctr">
              <a:lnSpc>
                <a:spcPts val="5599"/>
              </a:lnSpc>
              <a:spcBef>
                <a:spcPct val="0"/>
              </a:spcBef>
            </a:pPr>
            <a:r>
              <a:rPr lang="en-US" sz="3999" spc="-43">
                <a:solidFill>
                  <a:srgbClr val="F0ABC1"/>
                </a:solidFill>
                <a:latin typeface="Josefin Sans Bold"/>
              </a:rPr>
              <a:t>Jawaban yang benar adalah 50.</a:t>
            </a:r>
          </a:p>
          <a:p>
            <a:pPr algn="ctr">
              <a:lnSpc>
                <a:spcPts val="5599"/>
              </a:lnSpc>
              <a:spcBef>
                <a:spcPct val="0"/>
              </a:spcBef>
            </a:pPr>
            <a:r>
              <a:rPr lang="en-US" sz="3999" spc="-43">
                <a:solidFill>
                  <a:srgbClr val="F0ABC1"/>
                </a:solidFill>
                <a:latin typeface="Josefin Sans Bold"/>
              </a:rPr>
              <a:t>Terdapat beberapa solusi optimal. Kunci untuk menemukan jawabannya adalah memperhatikan bahwa dua roti dan satu pizza kecil secara berurutan memerlukan waktu yang sama dengan dua pizza besar dan satu paket yang terdiri dari dua roti secara berurutan. Keduanya memerlukan waktu 50 menit sehingga baik ruang oven maupun waktu digunakan secara maksimal, sehingga tidak ada solusi yang lebih cepat. Solusi tersebut adalah solusi yang optimal, karena oven selalu terpakai secara maksimal.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Freeform 2"/>
          <p:cNvSpPr/>
          <p:nvPr/>
        </p:nvSpPr>
        <p:spPr>
          <a:xfrm>
            <a:off x="874905" y="1335817"/>
            <a:ext cx="8269095" cy="7615367"/>
          </a:xfrm>
          <a:custGeom>
            <a:avLst/>
            <a:gdLst/>
            <a:ahLst/>
            <a:cxnLst/>
            <a:rect l="l" t="t" r="r" b="b"/>
            <a:pathLst>
              <a:path w="8269095" h="7615367">
                <a:moveTo>
                  <a:pt x="0" y="0"/>
                </a:moveTo>
                <a:lnTo>
                  <a:pt x="8269095" y="0"/>
                </a:lnTo>
                <a:lnTo>
                  <a:pt x="8269095" y="7615366"/>
                </a:lnTo>
                <a:lnTo>
                  <a:pt x="0" y="7615366"/>
                </a:lnTo>
                <a:lnTo>
                  <a:pt x="0" y="0"/>
                </a:lnTo>
                <a:close/>
              </a:path>
            </a:pathLst>
          </a:custGeom>
          <a:blipFill>
            <a:blip r:embed="rId2"/>
            <a:stretch>
              <a:fillRect/>
            </a:stretch>
          </a:blipFill>
        </p:spPr>
      </p:sp>
      <p:sp>
        <p:nvSpPr>
          <p:cNvPr id="3" name="TextBox 3"/>
          <p:cNvSpPr txBox="1"/>
          <p:nvPr/>
        </p:nvSpPr>
        <p:spPr>
          <a:xfrm>
            <a:off x="247368" y="9433817"/>
            <a:ext cx="5116255" cy="576446"/>
          </a:xfrm>
          <a:prstGeom prst="rect">
            <a:avLst/>
          </a:prstGeom>
        </p:spPr>
        <p:txBody>
          <a:bodyPr lIns="0" tIns="0" rIns="0" bIns="0" rtlCol="0" anchor="t">
            <a:spAutoFit/>
          </a:bodyPr>
          <a:lstStyle/>
          <a:p>
            <a:pPr algn="ctr">
              <a:lnSpc>
                <a:spcPts val="4616"/>
              </a:lnSpc>
              <a:spcBef>
                <a:spcPct val="0"/>
              </a:spcBef>
            </a:pPr>
            <a:r>
              <a:rPr lang="en-US" sz="3297" spc="-36">
                <a:solidFill>
                  <a:srgbClr val="F7B4A7"/>
                </a:solidFill>
                <a:latin typeface="Josefin Sans Bold"/>
              </a:rPr>
              <a:t>Skala 1 : 73511347600 cm^2</a:t>
            </a:r>
          </a:p>
        </p:txBody>
      </p:sp>
      <p:sp>
        <p:nvSpPr>
          <p:cNvPr id="4" name="TextBox 4"/>
          <p:cNvSpPr txBox="1"/>
          <p:nvPr/>
        </p:nvSpPr>
        <p:spPr>
          <a:xfrm>
            <a:off x="1967056" y="258495"/>
            <a:ext cx="13267972" cy="770205"/>
          </a:xfrm>
          <a:prstGeom prst="rect">
            <a:avLst/>
          </a:prstGeom>
        </p:spPr>
        <p:txBody>
          <a:bodyPr lIns="0" tIns="0" rIns="0" bIns="0" rtlCol="0" anchor="t">
            <a:spAutoFit/>
          </a:bodyPr>
          <a:lstStyle/>
          <a:p>
            <a:pPr algn="ctr">
              <a:lnSpc>
                <a:spcPts val="3076"/>
              </a:lnSpc>
              <a:spcBef>
                <a:spcPct val="0"/>
              </a:spcBef>
            </a:pPr>
            <a:r>
              <a:rPr lang="en-US" sz="2197" spc="-24">
                <a:solidFill>
                  <a:srgbClr val="F7B4A7"/>
                </a:solidFill>
                <a:latin typeface="Josefin Sans Bold"/>
              </a:rPr>
              <a:t>Caranya adalah hitung ada berapa kotak yang mencakup lebih dari setengah kotak pada peta kemudian kalikan  skala</a:t>
            </a:r>
          </a:p>
        </p:txBody>
      </p:sp>
      <p:sp>
        <p:nvSpPr>
          <p:cNvPr id="5" name="TextBox 5"/>
          <p:cNvSpPr txBox="1"/>
          <p:nvPr/>
        </p:nvSpPr>
        <p:spPr>
          <a:xfrm>
            <a:off x="9181137" y="1250092"/>
            <a:ext cx="8450036" cy="2803525"/>
          </a:xfrm>
          <a:prstGeom prst="rect">
            <a:avLst/>
          </a:prstGeom>
        </p:spPr>
        <p:txBody>
          <a:bodyPr lIns="0" tIns="0" rIns="0" bIns="0" rtlCol="0" anchor="t">
            <a:spAutoFit/>
          </a:bodyPr>
          <a:lstStyle/>
          <a:p>
            <a:pPr algn="ctr">
              <a:lnSpc>
                <a:spcPts val="5599"/>
              </a:lnSpc>
              <a:spcBef>
                <a:spcPct val="0"/>
              </a:spcBef>
            </a:pPr>
            <a:r>
              <a:rPr lang="en-US" sz="3999" spc="-43">
                <a:solidFill>
                  <a:srgbClr val="F7B4A7"/>
                </a:solidFill>
                <a:latin typeface="Josefin Sans Bold"/>
              </a:rPr>
              <a:t>diketahui bahwa jumlah kotak yang mencakup lebih dari setengah kotak pada gambar adalah 268 </a:t>
            </a:r>
          </a:p>
        </p:txBody>
      </p:sp>
      <p:sp>
        <p:nvSpPr>
          <p:cNvPr id="6" name="TextBox 6"/>
          <p:cNvSpPr txBox="1"/>
          <p:nvPr/>
        </p:nvSpPr>
        <p:spPr>
          <a:xfrm>
            <a:off x="9828564" y="4810865"/>
            <a:ext cx="7155182" cy="1393825"/>
          </a:xfrm>
          <a:prstGeom prst="rect">
            <a:avLst/>
          </a:prstGeom>
        </p:spPr>
        <p:txBody>
          <a:bodyPr lIns="0" tIns="0" rIns="0" bIns="0" rtlCol="0" anchor="t">
            <a:spAutoFit/>
          </a:bodyPr>
          <a:lstStyle/>
          <a:p>
            <a:pPr algn="ctr">
              <a:lnSpc>
                <a:spcPts val="5599"/>
              </a:lnSpc>
            </a:pPr>
            <a:r>
              <a:rPr lang="en-US" sz="3999" spc="-43">
                <a:solidFill>
                  <a:srgbClr val="F7B4A7"/>
                </a:solidFill>
                <a:latin typeface="Josefin Sans Bold"/>
              </a:rPr>
              <a:t>Luas sebenarnya adalah </a:t>
            </a:r>
          </a:p>
          <a:p>
            <a:pPr algn="ctr">
              <a:lnSpc>
                <a:spcPts val="5599"/>
              </a:lnSpc>
              <a:spcBef>
                <a:spcPct val="0"/>
              </a:spcBef>
            </a:pPr>
            <a:r>
              <a:rPr lang="en-US" sz="3999" spc="-43">
                <a:solidFill>
                  <a:srgbClr val="F7B4A7"/>
                </a:solidFill>
                <a:latin typeface="Josefin Sans Bold"/>
              </a:rPr>
              <a:t> </a:t>
            </a:r>
          </a:p>
        </p:txBody>
      </p:sp>
      <p:sp>
        <p:nvSpPr>
          <p:cNvPr id="7" name="TextBox 7"/>
          <p:cNvSpPr txBox="1"/>
          <p:nvPr/>
        </p:nvSpPr>
        <p:spPr>
          <a:xfrm>
            <a:off x="10231062" y="5515715"/>
            <a:ext cx="4173240" cy="688975"/>
          </a:xfrm>
          <a:prstGeom prst="rect">
            <a:avLst/>
          </a:prstGeom>
        </p:spPr>
        <p:txBody>
          <a:bodyPr lIns="0" tIns="0" rIns="0" bIns="0" rtlCol="0" anchor="t">
            <a:spAutoFit/>
          </a:bodyPr>
          <a:lstStyle/>
          <a:p>
            <a:pPr algn="ctr">
              <a:lnSpc>
                <a:spcPts val="5599"/>
              </a:lnSpc>
              <a:spcBef>
                <a:spcPct val="0"/>
              </a:spcBef>
            </a:pPr>
            <a:r>
              <a:rPr lang="en-US" sz="3999" spc="-43">
                <a:solidFill>
                  <a:srgbClr val="F7B4A7"/>
                </a:solidFill>
                <a:latin typeface="Josefin Sans Bold"/>
              </a:rPr>
              <a:t>= 197 . 10^10 cm^2</a:t>
            </a:r>
          </a:p>
        </p:txBody>
      </p:sp>
      <p:sp>
        <p:nvSpPr>
          <p:cNvPr id="8" name="TextBox 8"/>
          <p:cNvSpPr txBox="1"/>
          <p:nvPr/>
        </p:nvSpPr>
        <p:spPr>
          <a:xfrm>
            <a:off x="10231062" y="6118965"/>
            <a:ext cx="2603699" cy="688975"/>
          </a:xfrm>
          <a:prstGeom prst="rect">
            <a:avLst/>
          </a:prstGeom>
        </p:spPr>
        <p:txBody>
          <a:bodyPr lIns="0" tIns="0" rIns="0" bIns="0" rtlCol="0" anchor="t">
            <a:spAutoFit/>
          </a:bodyPr>
          <a:lstStyle/>
          <a:p>
            <a:pPr algn="ctr">
              <a:lnSpc>
                <a:spcPts val="5599"/>
              </a:lnSpc>
              <a:spcBef>
                <a:spcPct val="0"/>
              </a:spcBef>
            </a:pPr>
            <a:r>
              <a:rPr lang="en-US" sz="3999" spc="-43">
                <a:solidFill>
                  <a:srgbClr val="F7B4A7"/>
                </a:solidFill>
                <a:latin typeface="Josefin Sans Bold"/>
              </a:rPr>
              <a:t>= 197 km^2</a:t>
            </a:r>
          </a:p>
        </p:txBody>
      </p:sp>
      <p:sp>
        <p:nvSpPr>
          <p:cNvPr id="9" name="TextBox 9"/>
          <p:cNvSpPr txBox="1"/>
          <p:nvPr/>
        </p:nvSpPr>
        <p:spPr>
          <a:xfrm>
            <a:off x="11037604" y="4272692"/>
            <a:ext cx="4737100" cy="688975"/>
          </a:xfrm>
          <a:prstGeom prst="rect">
            <a:avLst/>
          </a:prstGeom>
        </p:spPr>
        <p:txBody>
          <a:bodyPr lIns="0" tIns="0" rIns="0" bIns="0" rtlCol="0" anchor="t">
            <a:spAutoFit/>
          </a:bodyPr>
          <a:lstStyle/>
          <a:p>
            <a:pPr algn="ctr">
              <a:lnSpc>
                <a:spcPts val="5599"/>
              </a:lnSpc>
              <a:spcBef>
                <a:spcPct val="0"/>
              </a:spcBef>
            </a:pPr>
            <a:r>
              <a:rPr lang="en-US" sz="3999" spc="-43">
                <a:solidFill>
                  <a:srgbClr val="F7B4A7"/>
                </a:solidFill>
                <a:latin typeface="Josefin Sans Bold"/>
              </a:rPr>
              <a:t>= 268 x 73511347600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6057281" y="3649314"/>
            <a:ext cx="10578305" cy="4148455"/>
            <a:chOff x="0" y="0"/>
            <a:chExt cx="14104407" cy="5531273"/>
          </a:xfrm>
        </p:grpSpPr>
        <p:sp>
          <p:nvSpPr>
            <p:cNvPr id="3" name="TextBox 3"/>
            <p:cNvSpPr txBox="1"/>
            <p:nvPr/>
          </p:nvSpPr>
          <p:spPr>
            <a:xfrm>
              <a:off x="0" y="-9525"/>
              <a:ext cx="14104407" cy="4010025"/>
            </a:xfrm>
            <a:prstGeom prst="rect">
              <a:avLst/>
            </a:prstGeom>
          </p:spPr>
          <p:txBody>
            <a:bodyPr lIns="0" tIns="0" rIns="0" bIns="0" rtlCol="0" anchor="t">
              <a:spAutoFit/>
            </a:bodyPr>
            <a:lstStyle/>
            <a:p>
              <a:pPr>
                <a:lnSpc>
                  <a:spcPts val="4799"/>
                </a:lnSpc>
              </a:pPr>
              <a:r>
                <a:rPr lang="en-US" sz="3999">
                  <a:solidFill>
                    <a:srgbClr val="94DDDE"/>
                  </a:solidFill>
                  <a:latin typeface="Josefin Sans Bold"/>
                </a:rPr>
                <a:t>sekumpulan instruksi atau langkah-langkah yang dituliskan secara sistematis dan digunakan untuk menyelesaikan masalah / persoalan logika dan matematika dengan bantuan komputer</a:t>
              </a:r>
            </a:p>
          </p:txBody>
        </p:sp>
        <p:sp>
          <p:nvSpPr>
            <p:cNvPr id="4" name="TextBox 4"/>
            <p:cNvSpPr txBox="1"/>
            <p:nvPr/>
          </p:nvSpPr>
          <p:spPr>
            <a:xfrm>
              <a:off x="0" y="4908550"/>
              <a:ext cx="14104407" cy="622723"/>
            </a:xfrm>
            <a:prstGeom prst="rect">
              <a:avLst/>
            </a:prstGeom>
          </p:spPr>
          <p:txBody>
            <a:bodyPr lIns="0" tIns="0" rIns="0" bIns="0" rtlCol="0" anchor="t">
              <a:spAutoFit/>
            </a:bodyPr>
            <a:lstStyle/>
            <a:p>
              <a:pPr>
                <a:lnSpc>
                  <a:spcPts val="3919"/>
                </a:lnSpc>
              </a:pPr>
              <a:endParaRPr/>
            </a:p>
          </p:txBody>
        </p:sp>
      </p:grpSp>
      <p:sp>
        <p:nvSpPr>
          <p:cNvPr id="5" name="Freeform 5"/>
          <p:cNvSpPr/>
          <p:nvPr/>
        </p:nvSpPr>
        <p:spPr>
          <a:xfrm>
            <a:off x="1028700" y="1710976"/>
            <a:ext cx="3662625" cy="5642699"/>
          </a:xfrm>
          <a:custGeom>
            <a:avLst/>
            <a:gdLst/>
            <a:ahLst/>
            <a:cxnLst/>
            <a:rect l="l" t="t" r="r" b="b"/>
            <a:pathLst>
              <a:path w="3662625" h="5642699">
                <a:moveTo>
                  <a:pt x="0" y="0"/>
                </a:moveTo>
                <a:lnTo>
                  <a:pt x="3662625" y="0"/>
                </a:lnTo>
                <a:lnTo>
                  <a:pt x="3662625" y="5642699"/>
                </a:lnTo>
                <a:lnTo>
                  <a:pt x="0" y="56426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6057281" y="1229011"/>
            <a:ext cx="10578305" cy="1087756"/>
          </a:xfrm>
          <a:prstGeom prst="rect">
            <a:avLst/>
          </a:prstGeom>
        </p:spPr>
        <p:txBody>
          <a:bodyPr lIns="0" tIns="0" rIns="0" bIns="0" rtlCol="0" anchor="t">
            <a:spAutoFit/>
          </a:bodyPr>
          <a:lstStyle/>
          <a:p>
            <a:pPr algn="ctr">
              <a:lnSpc>
                <a:spcPts val="8160"/>
              </a:lnSpc>
              <a:spcBef>
                <a:spcPct val="0"/>
              </a:spcBef>
            </a:pPr>
            <a:r>
              <a:rPr lang="en-US" sz="8000">
                <a:solidFill>
                  <a:srgbClr val="F7B4A7"/>
                </a:solidFill>
                <a:latin typeface="Josefin Sans Bold"/>
              </a:rPr>
              <a:t>Apa itu Algoritma?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Freeform 2"/>
          <p:cNvSpPr/>
          <p:nvPr/>
        </p:nvSpPr>
        <p:spPr>
          <a:xfrm>
            <a:off x="12920580" y="4135229"/>
            <a:ext cx="4338720" cy="2713672"/>
          </a:xfrm>
          <a:custGeom>
            <a:avLst/>
            <a:gdLst/>
            <a:ahLst/>
            <a:cxnLst/>
            <a:rect l="l" t="t" r="r" b="b"/>
            <a:pathLst>
              <a:path w="4338720" h="2713672">
                <a:moveTo>
                  <a:pt x="0" y="0"/>
                </a:moveTo>
                <a:lnTo>
                  <a:pt x="4338720" y="0"/>
                </a:lnTo>
                <a:lnTo>
                  <a:pt x="4338720" y="2713672"/>
                </a:lnTo>
                <a:lnTo>
                  <a:pt x="0" y="27136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4063887"/>
            <a:ext cx="10399593" cy="2785013"/>
          </a:xfrm>
          <a:custGeom>
            <a:avLst/>
            <a:gdLst/>
            <a:ahLst/>
            <a:cxnLst/>
            <a:rect l="l" t="t" r="r" b="b"/>
            <a:pathLst>
              <a:path w="10399593" h="2785013">
                <a:moveTo>
                  <a:pt x="0" y="0"/>
                </a:moveTo>
                <a:lnTo>
                  <a:pt x="10399593" y="0"/>
                </a:lnTo>
                <a:lnTo>
                  <a:pt x="10399593" y="2785014"/>
                </a:lnTo>
                <a:lnTo>
                  <a:pt x="0" y="2785014"/>
                </a:lnTo>
                <a:lnTo>
                  <a:pt x="0" y="0"/>
                </a:lnTo>
                <a:close/>
              </a:path>
            </a:pathLst>
          </a:custGeom>
          <a:blipFill>
            <a:blip r:embed="rId4"/>
            <a:stretch>
              <a:fillRect/>
            </a:stretch>
          </a:blipFill>
        </p:spPr>
      </p:sp>
      <p:sp>
        <p:nvSpPr>
          <p:cNvPr id="4" name="Freeform 4"/>
          <p:cNvSpPr/>
          <p:nvPr/>
        </p:nvSpPr>
        <p:spPr>
          <a:xfrm>
            <a:off x="7848672" y="8930164"/>
            <a:ext cx="4338720" cy="2713672"/>
          </a:xfrm>
          <a:custGeom>
            <a:avLst/>
            <a:gdLst/>
            <a:ahLst/>
            <a:cxnLst/>
            <a:rect l="l" t="t" r="r" b="b"/>
            <a:pathLst>
              <a:path w="4338720" h="2713672">
                <a:moveTo>
                  <a:pt x="0" y="0"/>
                </a:moveTo>
                <a:lnTo>
                  <a:pt x="4338719" y="0"/>
                </a:lnTo>
                <a:lnTo>
                  <a:pt x="4338719" y="2713672"/>
                </a:lnTo>
                <a:lnTo>
                  <a:pt x="0" y="27136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2187391" y="7573328"/>
            <a:ext cx="4338720" cy="2713672"/>
          </a:xfrm>
          <a:custGeom>
            <a:avLst/>
            <a:gdLst/>
            <a:ahLst/>
            <a:cxnLst/>
            <a:rect l="l" t="t" r="r" b="b"/>
            <a:pathLst>
              <a:path w="4338720" h="2713672">
                <a:moveTo>
                  <a:pt x="0" y="0"/>
                </a:moveTo>
                <a:lnTo>
                  <a:pt x="4338720" y="0"/>
                </a:lnTo>
                <a:lnTo>
                  <a:pt x="4338720" y="2713672"/>
                </a:lnTo>
                <a:lnTo>
                  <a:pt x="0" y="27136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0" y="6848901"/>
            <a:ext cx="11718527" cy="2081263"/>
          </a:xfrm>
          <a:custGeom>
            <a:avLst/>
            <a:gdLst/>
            <a:ahLst/>
            <a:cxnLst/>
            <a:rect l="l" t="t" r="r" b="b"/>
            <a:pathLst>
              <a:path w="11718527" h="2081263">
                <a:moveTo>
                  <a:pt x="0" y="0"/>
                </a:moveTo>
                <a:lnTo>
                  <a:pt x="11718527" y="0"/>
                </a:lnTo>
                <a:lnTo>
                  <a:pt x="11718527" y="2081263"/>
                </a:lnTo>
                <a:lnTo>
                  <a:pt x="0" y="2081263"/>
                </a:lnTo>
                <a:lnTo>
                  <a:pt x="0" y="0"/>
                </a:lnTo>
                <a:close/>
              </a:path>
            </a:pathLst>
          </a:custGeom>
          <a:blipFill>
            <a:blip r:embed="rId5"/>
            <a:stretch>
              <a:fillRect b="-29243"/>
            </a:stretch>
          </a:blipFill>
        </p:spPr>
      </p:sp>
      <p:grpSp>
        <p:nvGrpSpPr>
          <p:cNvPr id="7" name="Group 7"/>
          <p:cNvGrpSpPr/>
          <p:nvPr/>
        </p:nvGrpSpPr>
        <p:grpSpPr>
          <a:xfrm>
            <a:off x="3752731" y="0"/>
            <a:ext cx="10782538" cy="3410801"/>
            <a:chOff x="0" y="0"/>
            <a:chExt cx="14376718" cy="4547735"/>
          </a:xfrm>
        </p:grpSpPr>
        <p:sp>
          <p:nvSpPr>
            <p:cNvPr id="8" name="TextBox 8"/>
            <p:cNvSpPr txBox="1"/>
            <p:nvPr/>
          </p:nvSpPr>
          <p:spPr>
            <a:xfrm>
              <a:off x="0" y="180975"/>
              <a:ext cx="14376718" cy="2711238"/>
            </a:xfrm>
            <a:prstGeom prst="rect">
              <a:avLst/>
            </a:prstGeom>
          </p:spPr>
          <p:txBody>
            <a:bodyPr lIns="0" tIns="0" rIns="0" bIns="0" rtlCol="0" anchor="t">
              <a:spAutoFit/>
            </a:bodyPr>
            <a:lstStyle/>
            <a:p>
              <a:pPr>
                <a:lnSpc>
                  <a:spcPts val="7519"/>
                </a:lnSpc>
              </a:pPr>
              <a:r>
                <a:rPr lang="en-US" sz="8000" spc="-88">
                  <a:solidFill>
                    <a:srgbClr val="2B4B82"/>
                  </a:solidFill>
                  <a:latin typeface="Josefin Sans Bold"/>
                </a:rPr>
                <a:t>Contoh soal Algoritma Beginner 1</a:t>
              </a:r>
            </a:p>
          </p:txBody>
        </p:sp>
        <p:sp>
          <p:nvSpPr>
            <p:cNvPr id="9" name="TextBox 9"/>
            <p:cNvSpPr txBox="1"/>
            <p:nvPr/>
          </p:nvSpPr>
          <p:spPr>
            <a:xfrm>
              <a:off x="0" y="3871460"/>
              <a:ext cx="14376718" cy="676275"/>
            </a:xfrm>
            <a:prstGeom prst="rect">
              <a:avLst/>
            </a:prstGeom>
          </p:spPr>
          <p:txBody>
            <a:bodyPr lIns="0" tIns="0" rIns="0" bIns="0" rtlCol="0" anchor="t">
              <a:spAutoFit/>
            </a:bodyPr>
            <a:lstStyle/>
            <a:p>
              <a:pPr>
                <a:lnSpc>
                  <a:spcPts val="4200"/>
                </a:lnSpc>
              </a:pPr>
              <a:endParaRPr/>
            </a:p>
          </p:txBody>
        </p:sp>
      </p:grpSp>
      <p:sp>
        <p:nvSpPr>
          <p:cNvPr id="10" name="TextBox 10"/>
          <p:cNvSpPr txBox="1"/>
          <p:nvPr/>
        </p:nvSpPr>
        <p:spPr>
          <a:xfrm>
            <a:off x="0" y="2397306"/>
            <a:ext cx="15757071" cy="1925955"/>
          </a:xfrm>
          <a:prstGeom prst="rect">
            <a:avLst/>
          </a:prstGeom>
        </p:spPr>
        <p:txBody>
          <a:bodyPr lIns="0" tIns="0" rIns="0" bIns="0" rtlCol="0" anchor="t">
            <a:spAutoFit/>
          </a:bodyPr>
          <a:lstStyle/>
          <a:p>
            <a:pPr algn="ctr">
              <a:lnSpc>
                <a:spcPts val="3060"/>
              </a:lnSpc>
            </a:pPr>
            <a:r>
              <a:rPr lang="en-US" sz="3000">
                <a:solidFill>
                  <a:srgbClr val="2B4B82"/>
                </a:solidFill>
                <a:latin typeface="Josefin Sans Bold"/>
              </a:rPr>
              <a:t>Santi si ular berdansa</a:t>
            </a:r>
          </a:p>
          <a:p>
            <a:pPr algn="ctr">
              <a:lnSpc>
                <a:spcPts val="3060"/>
              </a:lnSpc>
            </a:pPr>
            <a:endParaRPr lang="en-US" sz="3000">
              <a:solidFill>
                <a:srgbClr val="2B4B82"/>
              </a:solidFill>
              <a:latin typeface="Josefin Sans Bold"/>
            </a:endParaRPr>
          </a:p>
          <a:p>
            <a:pPr algn="ctr">
              <a:lnSpc>
                <a:spcPts val="3060"/>
              </a:lnSpc>
            </a:pPr>
            <a:r>
              <a:rPr lang="en-US" sz="3000">
                <a:solidFill>
                  <a:srgbClr val="2B4B82"/>
                </a:solidFill>
                <a:latin typeface="Josefin Sans Bold"/>
              </a:rPr>
              <a:t>Dengan memperhatikan pola gerakan si Santi, gambar yang mana yang cocok untuk gerakan ke lima? </a:t>
            </a:r>
          </a:p>
          <a:p>
            <a:pPr algn="ctr">
              <a:lnSpc>
                <a:spcPts val="3060"/>
              </a:lnSpc>
              <a:spcBef>
                <a:spcPct val="0"/>
              </a:spcBef>
            </a:pPr>
            <a:endParaRPr lang="en-US" sz="3000">
              <a:solidFill>
                <a:srgbClr val="2B4B82"/>
              </a:solidFill>
              <a:latin typeface="Josefin Sans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grpSp>
        <p:nvGrpSpPr>
          <p:cNvPr id="2" name="Group 2"/>
          <p:cNvGrpSpPr/>
          <p:nvPr/>
        </p:nvGrpSpPr>
        <p:grpSpPr>
          <a:xfrm>
            <a:off x="1565158" y="980649"/>
            <a:ext cx="7312717" cy="8325701"/>
            <a:chOff x="0" y="0"/>
            <a:chExt cx="9750289" cy="11100935"/>
          </a:xfrm>
        </p:grpSpPr>
        <p:sp>
          <p:nvSpPr>
            <p:cNvPr id="3" name="TextBox 3"/>
            <p:cNvSpPr txBox="1"/>
            <p:nvPr/>
          </p:nvSpPr>
          <p:spPr>
            <a:xfrm>
              <a:off x="0" y="180975"/>
              <a:ext cx="9750289" cy="1441238"/>
            </a:xfrm>
            <a:prstGeom prst="rect">
              <a:avLst/>
            </a:prstGeom>
          </p:spPr>
          <p:txBody>
            <a:bodyPr lIns="0" tIns="0" rIns="0" bIns="0" rtlCol="0" anchor="t">
              <a:spAutoFit/>
            </a:bodyPr>
            <a:lstStyle/>
            <a:p>
              <a:pPr>
                <a:lnSpc>
                  <a:spcPts val="7519"/>
                </a:lnSpc>
              </a:pPr>
              <a:r>
                <a:rPr lang="en-US" sz="8000" spc="-88">
                  <a:solidFill>
                    <a:srgbClr val="2B4B82"/>
                  </a:solidFill>
                  <a:latin typeface="Josefin Sans Bold"/>
                </a:rPr>
                <a:t>Penjelasan</a:t>
              </a:r>
            </a:p>
          </p:txBody>
        </p:sp>
        <p:sp>
          <p:nvSpPr>
            <p:cNvPr id="4" name="TextBox 4"/>
            <p:cNvSpPr txBox="1"/>
            <p:nvPr/>
          </p:nvSpPr>
          <p:spPr>
            <a:xfrm>
              <a:off x="0" y="2601460"/>
              <a:ext cx="9750289" cy="8499475"/>
            </a:xfrm>
            <a:prstGeom prst="rect">
              <a:avLst/>
            </a:prstGeom>
          </p:spPr>
          <p:txBody>
            <a:bodyPr lIns="0" tIns="0" rIns="0" bIns="0" rtlCol="0" anchor="t">
              <a:spAutoFit/>
            </a:bodyPr>
            <a:lstStyle/>
            <a:p>
              <a:pPr>
                <a:lnSpc>
                  <a:spcPts val="4200"/>
                </a:lnSpc>
              </a:pPr>
              <a:endParaRPr/>
            </a:p>
            <a:p>
              <a:pPr>
                <a:lnSpc>
                  <a:spcPts val="4200"/>
                </a:lnSpc>
              </a:pPr>
              <a:endParaRPr/>
            </a:p>
            <a:p>
              <a:pPr>
                <a:lnSpc>
                  <a:spcPts val="4200"/>
                </a:lnSpc>
              </a:pPr>
              <a:endParaRPr/>
            </a:p>
            <a:p>
              <a:pPr>
                <a:lnSpc>
                  <a:spcPts val="4200"/>
                </a:lnSpc>
              </a:pPr>
              <a:r>
                <a:rPr lang="en-US" sz="3000">
                  <a:solidFill>
                    <a:srgbClr val="2B4B82"/>
                  </a:solidFill>
                  <a:latin typeface="Josefin Sans"/>
                </a:rPr>
                <a:t>A, B &amp; D tidak mungkin benar karena tidak mengikuti pola: </a:t>
              </a:r>
            </a:p>
            <a:p>
              <a:pPr>
                <a:lnSpc>
                  <a:spcPts val="4200"/>
                </a:lnSpc>
              </a:pPr>
              <a:r>
                <a:rPr lang="en-US" sz="3000">
                  <a:solidFill>
                    <a:srgbClr val="2B4B82"/>
                  </a:solidFill>
                  <a:ea typeface="Josefin Sans"/>
                </a:rPr>
                <a:t>☆Dalam gambar, ekor ular berubah posisi di setiap langkah tarian, dia akan lurus   atau bengkok setelah yang lain.</a:t>
              </a:r>
            </a:p>
            <a:p>
              <a:pPr>
                <a:lnSpc>
                  <a:spcPts val="4200"/>
                </a:lnSpc>
              </a:pPr>
              <a:r>
                <a:rPr lang="en-US" sz="3000">
                  <a:solidFill>
                    <a:srgbClr val="2B4B82"/>
                  </a:solidFill>
                  <a:ea typeface="Josefin Sans"/>
                </a:rPr>
                <a:t>☆Garis hitam kecil berputar di atas atau di bawah garis hitam lebar. </a:t>
              </a:r>
            </a:p>
            <a:p>
              <a:pPr>
                <a:lnSpc>
                  <a:spcPts val="4200"/>
                </a:lnSpc>
              </a:pPr>
              <a:r>
                <a:rPr lang="en-US" sz="3000">
                  <a:solidFill>
                    <a:srgbClr val="2B4B82"/>
                  </a:solidFill>
                  <a:ea typeface="Josefin Sans"/>
                </a:rPr>
                <a:t>☆Pada setiap langkah berikutnya, ular berputar (90 derajat) searah jarum jam</a:t>
              </a:r>
            </a:p>
          </p:txBody>
        </p:sp>
      </p:grpSp>
      <p:sp>
        <p:nvSpPr>
          <p:cNvPr id="5" name="Freeform 5"/>
          <p:cNvSpPr/>
          <p:nvPr/>
        </p:nvSpPr>
        <p:spPr>
          <a:xfrm>
            <a:off x="9854137" y="3018272"/>
            <a:ext cx="7411325" cy="4635447"/>
          </a:xfrm>
          <a:custGeom>
            <a:avLst/>
            <a:gdLst/>
            <a:ahLst/>
            <a:cxnLst/>
            <a:rect l="l" t="t" r="r" b="b"/>
            <a:pathLst>
              <a:path w="7411325" h="4635447">
                <a:moveTo>
                  <a:pt x="0" y="0"/>
                </a:moveTo>
                <a:lnTo>
                  <a:pt x="7411325" y="0"/>
                </a:lnTo>
                <a:lnTo>
                  <a:pt x="7411325" y="4635447"/>
                </a:lnTo>
                <a:lnTo>
                  <a:pt x="0" y="46354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8665100" y="8613636"/>
            <a:ext cx="4338720" cy="2713672"/>
          </a:xfrm>
          <a:custGeom>
            <a:avLst/>
            <a:gdLst/>
            <a:ahLst/>
            <a:cxnLst/>
            <a:rect l="l" t="t" r="r" b="b"/>
            <a:pathLst>
              <a:path w="4338720" h="2713672">
                <a:moveTo>
                  <a:pt x="0" y="0"/>
                </a:moveTo>
                <a:lnTo>
                  <a:pt x="4338720" y="0"/>
                </a:lnTo>
                <a:lnTo>
                  <a:pt x="4338720" y="2713671"/>
                </a:lnTo>
                <a:lnTo>
                  <a:pt x="0" y="27136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3976014" y="7483497"/>
            <a:ext cx="3289448" cy="2057400"/>
          </a:xfrm>
          <a:custGeom>
            <a:avLst/>
            <a:gdLst/>
            <a:ahLst/>
            <a:cxnLst/>
            <a:rect l="l" t="t" r="r" b="b"/>
            <a:pathLst>
              <a:path w="3289448" h="2057400">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3320348" y="712171"/>
            <a:ext cx="3289448" cy="2057400"/>
          </a:xfrm>
          <a:custGeom>
            <a:avLst/>
            <a:gdLst/>
            <a:ahLst/>
            <a:cxnLst/>
            <a:rect l="l" t="t" r="r" b="b"/>
            <a:pathLst>
              <a:path w="3289448" h="2057400">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B4A7"/>
        </a:solidFill>
        <a:effectLst/>
      </p:bgPr>
    </p:bg>
    <p:spTree>
      <p:nvGrpSpPr>
        <p:cNvPr id="1" name=""/>
        <p:cNvGrpSpPr/>
        <p:nvPr/>
      </p:nvGrpSpPr>
      <p:grpSpPr>
        <a:xfrm>
          <a:off x="0" y="0"/>
          <a:ext cx="0" cy="0"/>
          <a:chOff x="0" y="0"/>
          <a:chExt cx="0" cy="0"/>
        </a:xfrm>
      </p:grpSpPr>
      <p:sp>
        <p:nvSpPr>
          <p:cNvPr id="2" name="Freeform 2"/>
          <p:cNvSpPr/>
          <p:nvPr/>
        </p:nvSpPr>
        <p:spPr>
          <a:xfrm>
            <a:off x="12443088" y="-1095217"/>
            <a:ext cx="6414740" cy="6631780"/>
          </a:xfrm>
          <a:custGeom>
            <a:avLst/>
            <a:gdLst/>
            <a:ahLst/>
            <a:cxnLst/>
            <a:rect l="l" t="t" r="r" b="b"/>
            <a:pathLst>
              <a:path w="6414740" h="6631780">
                <a:moveTo>
                  <a:pt x="0" y="0"/>
                </a:moveTo>
                <a:lnTo>
                  <a:pt x="6414740" y="0"/>
                </a:lnTo>
                <a:lnTo>
                  <a:pt x="6414740" y="6631780"/>
                </a:lnTo>
                <a:lnTo>
                  <a:pt x="0" y="66317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83193" y="5800505"/>
            <a:ext cx="13458995" cy="4099410"/>
          </a:xfrm>
          <a:custGeom>
            <a:avLst/>
            <a:gdLst/>
            <a:ahLst/>
            <a:cxnLst/>
            <a:rect l="l" t="t" r="r" b="b"/>
            <a:pathLst>
              <a:path w="13458995" h="4099410">
                <a:moveTo>
                  <a:pt x="0" y="0"/>
                </a:moveTo>
                <a:lnTo>
                  <a:pt x="13458996" y="0"/>
                </a:lnTo>
                <a:lnTo>
                  <a:pt x="13458996" y="4099410"/>
                </a:lnTo>
                <a:lnTo>
                  <a:pt x="0" y="4099410"/>
                </a:lnTo>
                <a:lnTo>
                  <a:pt x="0" y="0"/>
                </a:lnTo>
                <a:close/>
              </a:path>
            </a:pathLst>
          </a:custGeom>
          <a:blipFill>
            <a:blip r:embed="rId4"/>
            <a:stretch>
              <a:fillRect/>
            </a:stretch>
          </a:blipFill>
        </p:spPr>
      </p:sp>
      <p:grpSp>
        <p:nvGrpSpPr>
          <p:cNvPr id="4" name="Group 4"/>
          <p:cNvGrpSpPr/>
          <p:nvPr/>
        </p:nvGrpSpPr>
        <p:grpSpPr>
          <a:xfrm>
            <a:off x="946160" y="824590"/>
            <a:ext cx="8197840" cy="4975914"/>
            <a:chOff x="0" y="0"/>
            <a:chExt cx="10930454" cy="6634552"/>
          </a:xfrm>
        </p:grpSpPr>
        <p:sp>
          <p:nvSpPr>
            <p:cNvPr id="5" name="TextBox 5"/>
            <p:cNvSpPr txBox="1"/>
            <p:nvPr/>
          </p:nvSpPr>
          <p:spPr>
            <a:xfrm>
              <a:off x="0" y="190500"/>
              <a:ext cx="10930454" cy="2008764"/>
            </a:xfrm>
            <a:prstGeom prst="rect">
              <a:avLst/>
            </a:prstGeom>
          </p:spPr>
          <p:txBody>
            <a:bodyPr lIns="0" tIns="0" rIns="0" bIns="0" rtlCol="0" anchor="t">
              <a:spAutoFit/>
            </a:bodyPr>
            <a:lstStyle/>
            <a:p>
              <a:pPr>
                <a:lnSpc>
                  <a:spcPts val="5424"/>
                </a:lnSpc>
              </a:pPr>
              <a:r>
                <a:rPr lang="en-US" sz="6381" spc="-63">
                  <a:solidFill>
                    <a:srgbClr val="2B4B82"/>
                  </a:solidFill>
                  <a:latin typeface="Josefin Sans Bold"/>
                </a:rPr>
                <a:t>Contoh soal Algoritma Beginner 2</a:t>
              </a:r>
            </a:p>
          </p:txBody>
        </p:sp>
        <p:sp>
          <p:nvSpPr>
            <p:cNvPr id="6" name="TextBox 6"/>
            <p:cNvSpPr txBox="1"/>
            <p:nvPr/>
          </p:nvSpPr>
          <p:spPr>
            <a:xfrm>
              <a:off x="0" y="2373709"/>
              <a:ext cx="10930454" cy="4260843"/>
            </a:xfrm>
            <a:prstGeom prst="rect">
              <a:avLst/>
            </a:prstGeom>
          </p:spPr>
          <p:txBody>
            <a:bodyPr lIns="0" tIns="0" rIns="0" bIns="0" rtlCol="0" anchor="t">
              <a:spAutoFit/>
            </a:bodyPr>
            <a:lstStyle/>
            <a:p>
              <a:pPr>
                <a:lnSpc>
                  <a:spcPts val="3195"/>
                </a:lnSpc>
              </a:pPr>
              <a:r>
                <a:rPr lang="en-US" sz="1890" spc="378">
                  <a:solidFill>
                    <a:srgbClr val="2B4B82"/>
                  </a:solidFill>
                  <a:latin typeface="Josefin Sans"/>
                </a:rPr>
                <a:t>SEBUAH BONEKA BERSARANG ADALAH SEKUMPULAN BONEKA KAYU, DIMANA SATU BONEKA DAPAT DIMASUKKAN KE DALAM BONEKA LAINNYA. SETIAP BONEKA DAPAT DIBUKA TUTUPNYA, UNTUK MELIHAT BONEKA LEBIH KECIL (UKURAN TINGGI DAN LEBARNYA) YANG ADA DI DALAMNYA.</a:t>
              </a:r>
            </a:p>
            <a:p>
              <a:pPr>
                <a:lnSpc>
                  <a:spcPts val="3195"/>
                </a:lnSpc>
              </a:pPr>
              <a:endParaRPr lang="en-US" sz="1890" spc="378">
                <a:solidFill>
                  <a:srgbClr val="2B4B82"/>
                </a:solidFill>
                <a:latin typeface="Josefin Sa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B4A7"/>
        </a:solidFill>
        <a:effectLst/>
      </p:bgPr>
    </p:bg>
    <p:spTree>
      <p:nvGrpSpPr>
        <p:cNvPr id="1" name=""/>
        <p:cNvGrpSpPr/>
        <p:nvPr/>
      </p:nvGrpSpPr>
      <p:grpSpPr>
        <a:xfrm>
          <a:off x="0" y="0"/>
          <a:ext cx="0" cy="0"/>
          <a:chOff x="0" y="0"/>
          <a:chExt cx="0" cy="0"/>
        </a:xfrm>
      </p:grpSpPr>
      <p:sp>
        <p:nvSpPr>
          <p:cNvPr id="2" name="Freeform 2"/>
          <p:cNvSpPr/>
          <p:nvPr/>
        </p:nvSpPr>
        <p:spPr>
          <a:xfrm>
            <a:off x="3286128" y="4898828"/>
            <a:ext cx="11715744" cy="2405467"/>
          </a:xfrm>
          <a:custGeom>
            <a:avLst/>
            <a:gdLst/>
            <a:ahLst/>
            <a:cxnLst/>
            <a:rect l="l" t="t" r="r" b="b"/>
            <a:pathLst>
              <a:path w="11715744" h="2405467">
                <a:moveTo>
                  <a:pt x="0" y="0"/>
                </a:moveTo>
                <a:lnTo>
                  <a:pt x="11715744" y="0"/>
                </a:lnTo>
                <a:lnTo>
                  <a:pt x="11715744" y="2405467"/>
                </a:lnTo>
                <a:lnTo>
                  <a:pt x="0" y="2405467"/>
                </a:lnTo>
                <a:lnTo>
                  <a:pt x="0" y="0"/>
                </a:lnTo>
                <a:close/>
              </a:path>
            </a:pathLst>
          </a:custGeom>
          <a:blipFill>
            <a:blip r:embed="rId2"/>
            <a:stretch>
              <a:fillRect/>
            </a:stretch>
          </a:blipFill>
        </p:spPr>
      </p:sp>
      <p:sp>
        <p:nvSpPr>
          <p:cNvPr id="3" name="TextBox 3"/>
          <p:cNvSpPr txBox="1"/>
          <p:nvPr/>
        </p:nvSpPr>
        <p:spPr>
          <a:xfrm>
            <a:off x="0" y="962025"/>
            <a:ext cx="18288000" cy="1057275"/>
          </a:xfrm>
          <a:prstGeom prst="rect">
            <a:avLst/>
          </a:prstGeom>
        </p:spPr>
        <p:txBody>
          <a:bodyPr lIns="0" tIns="0" rIns="0" bIns="0" rtlCol="0" anchor="t">
            <a:spAutoFit/>
          </a:bodyPr>
          <a:lstStyle/>
          <a:p>
            <a:pPr algn="ctr">
              <a:lnSpc>
                <a:spcPts val="4200"/>
              </a:lnSpc>
              <a:spcBef>
                <a:spcPct val="0"/>
              </a:spcBef>
            </a:pPr>
            <a:r>
              <a:rPr lang="en-US" sz="3000" spc="-32">
                <a:solidFill>
                  <a:srgbClr val="2B4B82"/>
                </a:solidFill>
                <a:latin typeface="Josefin Sans Bold"/>
              </a:rPr>
              <a:t>Berikut ini adalah semua boneka yang dipunyai Emili. Dia ingin menyusun boneka-boneka sehingga dapat dimasukkan menjadi satu, sebanyak-banyaknya.</a:t>
            </a:r>
          </a:p>
        </p:txBody>
      </p:sp>
      <p:sp>
        <p:nvSpPr>
          <p:cNvPr id="4" name="TextBox 4"/>
          <p:cNvSpPr txBox="1"/>
          <p:nvPr/>
        </p:nvSpPr>
        <p:spPr>
          <a:xfrm>
            <a:off x="0" y="3030538"/>
            <a:ext cx="18288000" cy="1393825"/>
          </a:xfrm>
          <a:prstGeom prst="rect">
            <a:avLst/>
          </a:prstGeom>
        </p:spPr>
        <p:txBody>
          <a:bodyPr lIns="0" tIns="0" rIns="0" bIns="0" rtlCol="0" anchor="t">
            <a:spAutoFit/>
          </a:bodyPr>
          <a:lstStyle/>
          <a:p>
            <a:pPr algn="ctr">
              <a:lnSpc>
                <a:spcPts val="5599"/>
              </a:lnSpc>
              <a:spcBef>
                <a:spcPct val="0"/>
              </a:spcBef>
            </a:pPr>
            <a:r>
              <a:rPr lang="en-US" sz="3999" spc="-43">
                <a:solidFill>
                  <a:srgbClr val="2B4B82"/>
                </a:solidFill>
                <a:latin typeface="Josefin Sans Bold"/>
              </a:rPr>
              <a:t>Pertanyaan: Berapa buah boneka dapat disusun oleh Emili? Isikan sebuah bilangan bulat.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B4A7"/>
        </a:solidFill>
        <a:effectLst/>
      </p:bgPr>
    </p:bg>
    <p:spTree>
      <p:nvGrpSpPr>
        <p:cNvPr id="1" name=""/>
        <p:cNvGrpSpPr/>
        <p:nvPr/>
      </p:nvGrpSpPr>
      <p:grpSpPr>
        <a:xfrm>
          <a:off x="0" y="0"/>
          <a:ext cx="0" cy="0"/>
          <a:chOff x="0" y="0"/>
          <a:chExt cx="0" cy="0"/>
        </a:xfrm>
      </p:grpSpPr>
      <p:sp>
        <p:nvSpPr>
          <p:cNvPr id="2" name="TextBox 2"/>
          <p:cNvSpPr txBox="1"/>
          <p:nvPr/>
        </p:nvSpPr>
        <p:spPr>
          <a:xfrm>
            <a:off x="0" y="962025"/>
            <a:ext cx="18288000" cy="5324475"/>
          </a:xfrm>
          <a:prstGeom prst="rect">
            <a:avLst/>
          </a:prstGeom>
        </p:spPr>
        <p:txBody>
          <a:bodyPr lIns="0" tIns="0" rIns="0" bIns="0" rtlCol="0" anchor="t">
            <a:spAutoFit/>
          </a:bodyPr>
          <a:lstStyle/>
          <a:p>
            <a:pPr algn="ctr">
              <a:lnSpc>
                <a:spcPts val="4200"/>
              </a:lnSpc>
              <a:spcBef>
                <a:spcPct val="0"/>
              </a:spcBef>
            </a:pPr>
            <a:r>
              <a:rPr lang="en-US" sz="3000" spc="-32">
                <a:solidFill>
                  <a:srgbClr val="000000"/>
                </a:solidFill>
                <a:latin typeface="Josefin Sans Bold"/>
              </a:rPr>
              <a:t>Jawaban yang benar adalah: 4.</a:t>
            </a:r>
          </a:p>
          <a:p>
            <a:pPr algn="ctr">
              <a:lnSpc>
                <a:spcPts val="4200"/>
              </a:lnSpc>
              <a:spcBef>
                <a:spcPct val="0"/>
              </a:spcBef>
            </a:pPr>
            <a:endParaRPr lang="en-US" sz="3000" spc="-32">
              <a:solidFill>
                <a:srgbClr val="000000"/>
              </a:solidFill>
              <a:latin typeface="Josefin Sans Bold"/>
            </a:endParaRPr>
          </a:p>
          <a:p>
            <a:pPr algn="ctr">
              <a:lnSpc>
                <a:spcPts val="4200"/>
              </a:lnSpc>
              <a:spcBef>
                <a:spcPct val="0"/>
              </a:spcBef>
            </a:pPr>
            <a:r>
              <a:rPr lang="en-US" sz="3000" spc="-32">
                <a:solidFill>
                  <a:srgbClr val="000000"/>
                </a:solidFill>
                <a:latin typeface="Josefin Sans Bold"/>
              </a:rPr>
              <a:t>Menurut pertanyaan ini, setiap boneka dalam jawaban harus memiliki lebar dan tinggi yang lebih kecil dari yang lainnya. Jika kita pertama-tama menyortir boneka berdasarkan lebarnya dalam urutan besar ke kecil, maka kita dapat memastikan boneka yang dapat dimasukkan secara bersarang.</a:t>
            </a:r>
          </a:p>
          <a:p>
            <a:pPr algn="ctr">
              <a:lnSpc>
                <a:spcPts val="4200"/>
              </a:lnSpc>
              <a:spcBef>
                <a:spcPct val="0"/>
              </a:spcBef>
            </a:pPr>
            <a:endParaRPr lang="en-US" sz="3000" spc="-32">
              <a:solidFill>
                <a:srgbClr val="000000"/>
              </a:solidFill>
              <a:latin typeface="Josefin Sans Bold"/>
            </a:endParaRPr>
          </a:p>
          <a:p>
            <a:pPr algn="ctr">
              <a:lnSpc>
                <a:spcPts val="4200"/>
              </a:lnSpc>
              <a:spcBef>
                <a:spcPct val="0"/>
              </a:spcBef>
            </a:pPr>
            <a:r>
              <a:rPr lang="en-US" sz="3000" spc="-32">
                <a:solidFill>
                  <a:srgbClr val="000000"/>
                </a:solidFill>
                <a:latin typeface="Josefin Sans Bold"/>
              </a:rPr>
              <a:t>Berikutnya, kita harus memilih sebanyak mungkin boneka, dari boneka yang sudah terurut lebarnya dan dijejer pula terurut tingginya. Ingatlah bahwa boneka yang dipilih harus memiliki urutan dari yang paling tinggi ke yang paling pendek.</a:t>
            </a:r>
          </a:p>
        </p:txBody>
      </p:sp>
      <p:sp>
        <p:nvSpPr>
          <p:cNvPr id="3" name="Freeform 3"/>
          <p:cNvSpPr/>
          <p:nvPr/>
        </p:nvSpPr>
        <p:spPr>
          <a:xfrm>
            <a:off x="5880878" y="6852833"/>
            <a:ext cx="5807697" cy="2405467"/>
          </a:xfrm>
          <a:custGeom>
            <a:avLst/>
            <a:gdLst/>
            <a:ahLst/>
            <a:cxnLst/>
            <a:rect l="l" t="t" r="r" b="b"/>
            <a:pathLst>
              <a:path w="5807697" h="2405467">
                <a:moveTo>
                  <a:pt x="0" y="0"/>
                </a:moveTo>
                <a:lnTo>
                  <a:pt x="5807698" y="0"/>
                </a:lnTo>
                <a:lnTo>
                  <a:pt x="5807698" y="2405467"/>
                </a:lnTo>
                <a:lnTo>
                  <a:pt x="0" y="2405467"/>
                </a:lnTo>
                <a:lnTo>
                  <a:pt x="0" y="0"/>
                </a:lnTo>
                <a:close/>
              </a:path>
            </a:pathLst>
          </a:custGeom>
          <a:blipFill>
            <a:blip r:embed="rId2"/>
            <a:stretch>
              <a:fillRect l="-44677" r="-57050"/>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Freeform 2"/>
          <p:cNvSpPr/>
          <p:nvPr/>
        </p:nvSpPr>
        <p:spPr>
          <a:xfrm>
            <a:off x="12575634" y="3500709"/>
            <a:ext cx="5131837" cy="4114800"/>
          </a:xfrm>
          <a:custGeom>
            <a:avLst/>
            <a:gdLst/>
            <a:ahLst/>
            <a:cxnLst/>
            <a:rect l="l" t="t" r="r" b="b"/>
            <a:pathLst>
              <a:path w="5131837" h="4114800">
                <a:moveTo>
                  <a:pt x="0" y="0"/>
                </a:moveTo>
                <a:lnTo>
                  <a:pt x="5131836" y="0"/>
                </a:lnTo>
                <a:lnTo>
                  <a:pt x="513183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68215" y="3818959"/>
            <a:ext cx="10705605" cy="6079726"/>
          </a:xfrm>
          <a:custGeom>
            <a:avLst/>
            <a:gdLst/>
            <a:ahLst/>
            <a:cxnLst/>
            <a:rect l="l" t="t" r="r" b="b"/>
            <a:pathLst>
              <a:path w="10705605" h="6079726">
                <a:moveTo>
                  <a:pt x="0" y="0"/>
                </a:moveTo>
                <a:lnTo>
                  <a:pt x="10705606" y="0"/>
                </a:lnTo>
                <a:lnTo>
                  <a:pt x="10705606" y="6079726"/>
                </a:lnTo>
                <a:lnTo>
                  <a:pt x="0" y="6079726"/>
                </a:lnTo>
                <a:lnTo>
                  <a:pt x="0" y="0"/>
                </a:lnTo>
                <a:close/>
              </a:path>
            </a:pathLst>
          </a:custGeom>
          <a:blipFill>
            <a:blip r:embed="rId4"/>
            <a:stretch>
              <a:fillRect/>
            </a:stretch>
          </a:blipFill>
        </p:spPr>
      </p:sp>
      <p:grpSp>
        <p:nvGrpSpPr>
          <p:cNvPr id="4" name="Group 4"/>
          <p:cNvGrpSpPr/>
          <p:nvPr/>
        </p:nvGrpSpPr>
        <p:grpSpPr>
          <a:xfrm>
            <a:off x="1268215" y="63793"/>
            <a:ext cx="15117407" cy="3875066"/>
            <a:chOff x="0" y="0"/>
            <a:chExt cx="20156543" cy="5166755"/>
          </a:xfrm>
        </p:grpSpPr>
        <p:sp>
          <p:nvSpPr>
            <p:cNvPr id="5" name="TextBox 5"/>
            <p:cNvSpPr txBox="1"/>
            <p:nvPr/>
          </p:nvSpPr>
          <p:spPr>
            <a:xfrm>
              <a:off x="0" y="-19050"/>
              <a:ext cx="20156543" cy="1314450"/>
            </a:xfrm>
            <a:prstGeom prst="rect">
              <a:avLst/>
            </a:prstGeom>
          </p:spPr>
          <p:txBody>
            <a:bodyPr lIns="0" tIns="0" rIns="0" bIns="0" rtlCol="0" anchor="t">
              <a:spAutoFit/>
            </a:bodyPr>
            <a:lstStyle/>
            <a:p>
              <a:pPr>
                <a:lnSpc>
                  <a:spcPts val="7680"/>
                </a:lnSpc>
              </a:pPr>
              <a:r>
                <a:rPr lang="en-US" sz="6400">
                  <a:solidFill>
                    <a:srgbClr val="31356E"/>
                  </a:solidFill>
                  <a:latin typeface="Josefin Sans Bold"/>
                </a:rPr>
                <a:t>Contoh soal Algoritma itermediate 1</a:t>
              </a:r>
            </a:p>
          </p:txBody>
        </p:sp>
        <p:sp>
          <p:nvSpPr>
            <p:cNvPr id="6" name="TextBox 6"/>
            <p:cNvSpPr txBox="1"/>
            <p:nvPr/>
          </p:nvSpPr>
          <p:spPr>
            <a:xfrm>
              <a:off x="0" y="2236230"/>
              <a:ext cx="19311926" cy="2930525"/>
            </a:xfrm>
            <a:prstGeom prst="rect">
              <a:avLst/>
            </a:prstGeom>
          </p:spPr>
          <p:txBody>
            <a:bodyPr lIns="0" tIns="0" rIns="0" bIns="0" rtlCol="0" anchor="t">
              <a:spAutoFit/>
            </a:bodyPr>
            <a:lstStyle/>
            <a:p>
              <a:pPr>
                <a:lnSpc>
                  <a:spcPts val="3480"/>
                </a:lnSpc>
              </a:pPr>
              <a:r>
                <a:rPr lang="en-US" sz="2900">
                  <a:solidFill>
                    <a:srgbClr val="2B4B82"/>
                  </a:solidFill>
                  <a:latin typeface="Josefin Sans"/>
                </a:rPr>
                <a:t>Terdapat 12 tempat untuk parkir mobil di area parkir. Setiap tempat diberi nomor. Gambar di bawah ini menunjukkan kondisi area parkir pada hari Senin dan pada hari Selasa. Berapa banyak tempat parkir yang tidak pernah terisi mobil pada hari Senin maupun hari Selasa?</a:t>
              </a:r>
            </a:p>
            <a:p>
              <a:pPr>
                <a:lnSpc>
                  <a:spcPts val="3480"/>
                </a:lnSpc>
              </a:pPr>
              <a:endParaRPr lang="en-US" sz="2900">
                <a:solidFill>
                  <a:srgbClr val="2B4B82"/>
                </a:solidFill>
                <a:latin typeface="Josefin San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Freeform 2"/>
          <p:cNvSpPr/>
          <p:nvPr/>
        </p:nvSpPr>
        <p:spPr>
          <a:xfrm>
            <a:off x="4787972" y="2479793"/>
            <a:ext cx="9264302" cy="6624752"/>
          </a:xfrm>
          <a:custGeom>
            <a:avLst/>
            <a:gdLst/>
            <a:ahLst/>
            <a:cxnLst/>
            <a:rect l="l" t="t" r="r" b="b"/>
            <a:pathLst>
              <a:path w="9264302" h="6624752">
                <a:moveTo>
                  <a:pt x="0" y="0"/>
                </a:moveTo>
                <a:lnTo>
                  <a:pt x="9264302" y="0"/>
                </a:lnTo>
                <a:lnTo>
                  <a:pt x="9264302" y="6624753"/>
                </a:lnTo>
                <a:lnTo>
                  <a:pt x="0" y="6624753"/>
                </a:lnTo>
                <a:lnTo>
                  <a:pt x="0" y="0"/>
                </a:lnTo>
                <a:close/>
              </a:path>
            </a:pathLst>
          </a:custGeom>
          <a:blipFill>
            <a:blip r:embed="rId2"/>
            <a:stretch>
              <a:fillRect/>
            </a:stretch>
          </a:blipFill>
        </p:spPr>
      </p:sp>
      <p:sp>
        <p:nvSpPr>
          <p:cNvPr id="3" name="TextBox 3"/>
          <p:cNvSpPr txBox="1"/>
          <p:nvPr/>
        </p:nvSpPr>
        <p:spPr>
          <a:xfrm>
            <a:off x="2552283" y="962025"/>
            <a:ext cx="13183435" cy="1517768"/>
          </a:xfrm>
          <a:prstGeom prst="rect">
            <a:avLst/>
          </a:prstGeom>
        </p:spPr>
        <p:txBody>
          <a:bodyPr lIns="0" tIns="0" rIns="0" bIns="0" rtlCol="0" anchor="t">
            <a:spAutoFit/>
          </a:bodyPr>
          <a:lstStyle/>
          <a:p>
            <a:pPr algn="ctr">
              <a:lnSpc>
                <a:spcPts val="4036"/>
              </a:lnSpc>
              <a:spcBef>
                <a:spcPct val="0"/>
              </a:spcBef>
            </a:pPr>
            <a:r>
              <a:rPr lang="en-US" sz="2883" spc="-31">
                <a:solidFill>
                  <a:srgbClr val="000000"/>
                </a:solidFill>
                <a:latin typeface="Josefin Sans Bold"/>
              </a:rPr>
              <a:t>Jawaban yang tepat adalah 4.</a:t>
            </a:r>
          </a:p>
          <a:p>
            <a:pPr algn="ctr">
              <a:lnSpc>
                <a:spcPts val="4036"/>
              </a:lnSpc>
              <a:spcBef>
                <a:spcPct val="0"/>
              </a:spcBef>
            </a:pPr>
            <a:r>
              <a:rPr lang="en-US" sz="2883" spc="-31">
                <a:solidFill>
                  <a:srgbClr val="000000"/>
                </a:solidFill>
                <a:latin typeface="Josefin Sans Bold"/>
              </a:rPr>
              <a:t>Kita dapat melihat tempat mana yang dipakai dengan menempatkan mobil-mobil dari kedua hari di arena parkir secara bersamaan.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1231</Words>
  <Application>Microsoft Office PowerPoint</Application>
  <PresentationFormat>Custom</PresentationFormat>
  <Paragraphs>166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Josefin Sans Bold</vt:lpstr>
      <vt:lpstr>Calibri</vt:lpstr>
      <vt:lpstr>Josefin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Biru Elemen &amp; Mockup Isometrik Teknologi dalam Pendidikan Presentasi Teknologi</dc:title>
  <cp:lastModifiedBy>Raihan Malano</cp:lastModifiedBy>
  <cp:revision>3</cp:revision>
  <dcterms:created xsi:type="dcterms:W3CDTF">2006-08-16T00:00:00Z</dcterms:created>
  <dcterms:modified xsi:type="dcterms:W3CDTF">2023-09-05T11:23:47Z</dcterms:modified>
  <dc:identifier>DAFtMEsppwY</dc:identifier>
</cp:coreProperties>
</file>