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6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315" r:id="rId13"/>
    <p:sldId id="316" r:id="rId14"/>
    <p:sldId id="317" r:id="rId15"/>
    <p:sldId id="318" r:id="rId16"/>
    <p:sldId id="319" r:id="rId17"/>
    <p:sldId id="320" r:id="rId18"/>
    <p:sldId id="321" r:id="rId19"/>
    <p:sldId id="322" r:id="rId20"/>
    <p:sldId id="323" r:id="rId21"/>
    <p:sldId id="324" r:id="rId22"/>
    <p:sldId id="325" r:id="rId23"/>
    <p:sldId id="326" r:id="rId24"/>
    <p:sldId id="327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706" autoAdjust="0"/>
  </p:normalViewPr>
  <p:slideViewPr>
    <p:cSldViewPr snapToGrid="0">
      <p:cViewPr varScale="1">
        <p:scale>
          <a:sx n="91" d="100"/>
          <a:sy n="91" d="100"/>
        </p:scale>
        <p:origin x="37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B6056BFB-47D7-4C5F-BA11-2CB63C56A52D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</dgm:ptLst>
  <dgm:cxnLst>
    <dgm:cxn modelId="{EC450542-0ED9-4BD6-9E85-5709B80794C5}" type="presOf" srcId="{01A66772-F185-4D58-B8BB-E9370D7A7A2B}" destId="{B6056BFB-47D7-4C5F-BA11-2CB63C56A52D}" srcOrd="0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2/11/2025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2/11/2025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2/11/2025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2/11/2025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2/11/2025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2/11/2025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2/11/2025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2/11/2025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2/11/2025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2/11/2025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40379" y="639098"/>
            <a:ext cx="5951620" cy="2789902"/>
          </a:xfrm>
        </p:spPr>
        <p:txBody>
          <a:bodyPr>
            <a:normAutofit/>
          </a:bodyPr>
          <a:lstStyle/>
          <a:p>
            <a:r>
              <a:rPr lang="en-US" sz="5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Case Studies &amp; Guesstimates for FinTech Industries</a:t>
            </a:r>
            <a:endParaRPr lang="en-US" sz="5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1638" y="4454879"/>
            <a:ext cx="4829101" cy="223393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Mohd Rihan Khan</a:t>
            </a:r>
          </a:p>
          <a:p>
            <a:r>
              <a:rPr lang="en-US" dirty="0"/>
              <a:t>Sanjay Ishwar DALAWAI</a:t>
            </a:r>
          </a:p>
          <a:p>
            <a:r>
              <a:rPr lang="en-US" dirty="0"/>
              <a:t>Mokhit Mahebub Khan</a:t>
            </a:r>
          </a:p>
          <a:p>
            <a:r>
              <a:rPr lang="en-US" dirty="0"/>
              <a:t>Abhijit Kumar</a:t>
            </a:r>
          </a:p>
          <a:p>
            <a:r>
              <a:rPr lang="en-US" dirty="0"/>
              <a:t>Yogesh Kumar saini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574959-E391-5DCE-50FE-717FCEB9BFDE}"/>
              </a:ext>
            </a:extLst>
          </p:cNvPr>
          <p:cNvSpPr txBox="1"/>
          <p:nvPr/>
        </p:nvSpPr>
        <p:spPr>
          <a:xfrm>
            <a:off x="1761281" y="2105561"/>
            <a:ext cx="86694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/>
              <a:t>Part II : Guestimates</a:t>
            </a:r>
            <a:endParaRPr lang="en-IN" sz="8000" b="1" dirty="0"/>
          </a:p>
        </p:txBody>
      </p:sp>
    </p:spTree>
    <p:extLst>
      <p:ext uri="{BB962C8B-B14F-4D97-AF65-F5344CB8AC3E}">
        <p14:creationId xmlns:p14="http://schemas.microsoft.com/office/powerpoint/2010/main" val="22773778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88B905-D0B3-F839-5064-79793BF69FA7}"/>
              </a:ext>
            </a:extLst>
          </p:cNvPr>
          <p:cNvSpPr txBox="1"/>
          <p:nvPr/>
        </p:nvSpPr>
        <p:spPr>
          <a:xfrm>
            <a:off x="394439" y="487680"/>
            <a:ext cx="11972081" cy="5929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fontAlgn="base">
              <a:spcBef>
                <a:spcPts val="50"/>
              </a:spcBef>
              <a:spcAft>
                <a:spcPts val="50"/>
              </a:spcAft>
              <a:buFont typeface="+mj-lt"/>
              <a:buAutoNum type="arabicPeriod"/>
            </a:pP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What will be the percentage increase in global FinTech investments over the next five years?</a:t>
            </a:r>
          </a:p>
          <a:p>
            <a:pPr fontAlgn="base">
              <a:spcBef>
                <a:spcPts val="50"/>
              </a:spcBef>
              <a:spcAft>
                <a:spcPts val="50"/>
              </a:spcAft>
            </a:pP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</a:rPr>
              <a:t>This question involves estimating the growth rate of investments in FinTech startups and companies, considering current trends and future projections.</a:t>
            </a:r>
            <a:endParaRPr lang="en-US" sz="1200" b="1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rtl="0" fontAlgn="base">
              <a:spcBef>
                <a:spcPts val="50"/>
              </a:spcBef>
              <a:spcAft>
                <a:spcPts val="50"/>
              </a:spcAft>
            </a:pPr>
            <a:r>
              <a:rPr lang="en-US" sz="1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Solution:</a:t>
            </a:r>
            <a:endParaRPr lang="en-US" sz="1200" b="1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rtl="0">
              <a:spcBef>
                <a:spcPts val="50"/>
              </a:spcBef>
              <a:spcAft>
                <a:spcPts val="50"/>
              </a:spcAft>
            </a:pP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   Step 1: Current Global FinTech Investments</a:t>
            </a:r>
            <a:endParaRPr lang="en-US" sz="1200" b="0" dirty="0">
              <a:effectLst/>
            </a:endParaRPr>
          </a:p>
          <a:p>
            <a:pPr marL="628650" lvl="1" indent="-171450" fontAlgn="base">
              <a:spcBef>
                <a:spcPts val="50"/>
              </a:spcBef>
              <a:spcAft>
                <a:spcPts val="50"/>
              </a:spcAft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 2024, global FinTech investments amounted to approximately $52 billion annually.</a:t>
            </a:r>
          </a:p>
          <a:p>
            <a:pPr rtl="0">
              <a:spcBef>
                <a:spcPts val="50"/>
              </a:spcBef>
              <a:spcAft>
                <a:spcPts val="50"/>
              </a:spcAft>
            </a:pPr>
            <a:br>
              <a:rPr lang="en-US" sz="1200" b="0" dirty="0">
                <a:effectLst/>
              </a:rPr>
            </a:b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 Step 2: Annual Growth Rate</a:t>
            </a:r>
            <a:endParaRPr lang="en-US" sz="1200" b="0" dirty="0">
              <a:effectLst/>
            </a:endParaRPr>
          </a:p>
          <a:p>
            <a:pPr marL="628650" lvl="1" indent="-171450" fontAlgn="base">
              <a:spcBef>
                <a:spcPts val="50"/>
              </a:spcBef>
              <a:spcAft>
                <a:spcPts val="50"/>
              </a:spcAft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Estimate an annual growth rate for global FinTech investments.</a:t>
            </a:r>
          </a:p>
          <a:p>
            <a:pPr marL="628650" lvl="1" indent="-171450" fontAlgn="base">
              <a:spcBef>
                <a:spcPts val="50"/>
              </a:spcBef>
              <a:spcAft>
                <a:spcPts val="50"/>
              </a:spcAft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Assume an 8% annual growth rate (based on current trends).</a:t>
            </a:r>
          </a:p>
          <a:p>
            <a:pPr rtl="0" fontAlgn="base">
              <a:spcBef>
                <a:spcPts val="50"/>
              </a:spcBef>
              <a:spcAft>
                <a:spcPts val="50"/>
              </a:spcAft>
            </a:pPr>
            <a:endParaRPr lang="en-US" sz="12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rtl="0">
              <a:spcBef>
                <a:spcPts val="50"/>
              </a:spcBef>
              <a:spcAft>
                <a:spcPts val="50"/>
              </a:spcAft>
            </a:pP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   Step 3: Project Future Investments After 5 Years</a:t>
            </a:r>
            <a:endParaRPr lang="en-US" sz="1200" b="1" dirty="0">
              <a:effectLst/>
            </a:endParaRPr>
          </a:p>
          <a:p>
            <a:pPr marL="628650" lvl="1" indent="-171450">
              <a:spcBef>
                <a:spcPts val="50"/>
              </a:spcBef>
              <a:spcAft>
                <a:spcPts val="50"/>
              </a:spcAft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Use the formula for compound growth:</a:t>
            </a:r>
          </a:p>
          <a:p>
            <a:pPr indent="457200" rtl="0">
              <a:spcBef>
                <a:spcPts val="50"/>
              </a:spcBef>
              <a:spcAft>
                <a:spcPts val="50"/>
              </a:spcAft>
            </a:pPr>
            <a:endParaRPr lang="en-US" sz="1200" b="0" dirty="0">
              <a:effectLst/>
            </a:endParaRPr>
          </a:p>
          <a:p>
            <a:pPr marL="628650" lvl="1" indent="-171450">
              <a:spcBef>
                <a:spcPts val="50"/>
              </a:spcBef>
              <a:spcAft>
                <a:spcPts val="50"/>
              </a:spcAft>
              <a:buFont typeface="Arial" panose="020B0604020202020204" pitchFamily="34" charset="0"/>
              <a:buChar char="•"/>
            </a:pP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Future Value = Current Value×(1+Growth Rate)^n</a:t>
            </a:r>
          </a:p>
          <a:p>
            <a:pPr indent="457200" rtl="0">
              <a:spcBef>
                <a:spcPts val="50"/>
              </a:spcBef>
              <a:spcAft>
                <a:spcPts val="50"/>
              </a:spcAft>
            </a:pPr>
            <a:endParaRPr lang="en-US" sz="1200" b="0" dirty="0">
              <a:effectLst/>
            </a:endParaRPr>
          </a:p>
          <a:p>
            <a:pPr marL="628650" lvl="1" indent="-171450">
              <a:spcBef>
                <a:spcPts val="50"/>
              </a:spcBef>
              <a:spcAft>
                <a:spcPts val="50"/>
              </a:spcAft>
              <a:buFont typeface="Arial" panose="020B0604020202020204" pitchFamily="34" charset="0"/>
              <a:buChar char="•"/>
            </a:pP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Where:</a:t>
            </a:r>
            <a:endParaRPr lang="en-US" sz="1200" b="1" dirty="0">
              <a:effectLst/>
            </a:endParaRPr>
          </a:p>
          <a:p>
            <a:pPr marL="1085850" lvl="1" indent="-171450" fontAlgn="base">
              <a:spcBef>
                <a:spcPts val="50"/>
              </a:spcBef>
              <a:spcAft>
                <a:spcPts val="50"/>
              </a:spcAft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Current Value = $52  billion</a:t>
            </a:r>
          </a:p>
          <a:p>
            <a:pPr marL="1085850" lvl="1" indent="-171450" fontAlgn="base">
              <a:spcBef>
                <a:spcPts val="50"/>
              </a:spcBef>
              <a:spcAft>
                <a:spcPts val="50"/>
              </a:spcAft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Growth Rate = 8% = 0.08</a:t>
            </a:r>
          </a:p>
          <a:p>
            <a:pPr marL="1085850" lvl="1" indent="-171450" fontAlgn="base">
              <a:spcBef>
                <a:spcPts val="50"/>
              </a:spcBef>
              <a:spcAft>
                <a:spcPts val="50"/>
              </a:spcAft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 = 5 years</a:t>
            </a:r>
          </a:p>
          <a:p>
            <a:pPr marL="457200" rtl="0" fontAlgn="base">
              <a:spcBef>
                <a:spcPts val="50"/>
              </a:spcBef>
              <a:spcAft>
                <a:spcPts val="50"/>
              </a:spcAft>
            </a:pPr>
            <a:endParaRPr lang="en-US" sz="12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628650" lvl="1" indent="-171450">
              <a:spcBef>
                <a:spcPts val="50"/>
              </a:spcBef>
              <a:spcAft>
                <a:spcPts val="50"/>
              </a:spcAft>
              <a:buFont typeface="Arial" panose="020B0604020202020204" pitchFamily="34" charset="0"/>
              <a:buChar char="•"/>
            </a:pP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Future Value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= 52 × (1+0.08)^5 = 52 × 1.46933 = 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$77 billion</a:t>
            </a:r>
          </a:p>
          <a:p>
            <a:pPr indent="457200" rtl="0">
              <a:spcBef>
                <a:spcPts val="50"/>
              </a:spcBef>
              <a:spcAft>
                <a:spcPts val="50"/>
              </a:spcAft>
            </a:pPr>
            <a:endParaRPr lang="en-US" sz="1200" b="0" dirty="0">
              <a:effectLst/>
            </a:endParaRPr>
          </a:p>
          <a:p>
            <a:pPr rtl="0">
              <a:spcBef>
                <a:spcPts val="50"/>
              </a:spcBef>
              <a:spcAft>
                <a:spcPts val="50"/>
              </a:spcAft>
            </a:pP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Step 4: Calculate the Percentage Increase</a:t>
            </a:r>
            <a:endParaRPr lang="en-US" sz="1200" b="1" dirty="0">
              <a:effectLst/>
            </a:endParaRPr>
          </a:p>
          <a:p>
            <a:pPr marL="628650" lvl="1" indent="-171450">
              <a:spcBef>
                <a:spcPts val="50"/>
              </a:spcBef>
              <a:spcAft>
                <a:spcPts val="50"/>
              </a:spcAft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Percentage Increase =( Future Value − Current Value / Current Value)×100</a:t>
            </a:r>
            <a:endParaRPr lang="en-US" sz="1200" b="0" dirty="0">
              <a:effectLst/>
            </a:endParaRPr>
          </a:p>
          <a:p>
            <a:pPr marL="628650" lvl="1" indent="-171450">
              <a:spcBef>
                <a:spcPts val="50"/>
              </a:spcBef>
              <a:spcAft>
                <a:spcPts val="50"/>
              </a:spcAft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Percentage Increase = (77 − 52 / 52) ​× 100 </a:t>
            </a:r>
            <a:endParaRPr lang="en-US" sz="1200" b="0" dirty="0">
              <a:effectLst/>
            </a:endParaRPr>
          </a:p>
          <a:p>
            <a:pPr rtl="0">
              <a:spcBef>
                <a:spcPts val="50"/>
              </a:spcBef>
              <a:spcAft>
                <a:spcPts val="50"/>
              </a:spcAft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     		  = 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~ 50 %</a:t>
            </a:r>
            <a:endParaRPr lang="en-US" sz="1200" b="0" dirty="0">
              <a:effectLst/>
            </a:endParaRPr>
          </a:p>
          <a:p>
            <a:pPr>
              <a:spcBef>
                <a:spcPts val="50"/>
              </a:spcBef>
              <a:spcAft>
                <a:spcPts val="50"/>
              </a:spcAft>
            </a:pPr>
            <a:r>
              <a:rPr lang="en-US" sz="1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Final Answer: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Based on an 8% annual growth rate, global FinTech investments are projected to grow to approximately $77 billion in five years, representing a 50% increase.</a:t>
            </a:r>
          </a:p>
        </p:txBody>
      </p:sp>
    </p:spTree>
    <p:extLst>
      <p:ext uri="{BB962C8B-B14F-4D97-AF65-F5344CB8AC3E}">
        <p14:creationId xmlns:p14="http://schemas.microsoft.com/office/powerpoint/2010/main" val="27978395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ECD6F3-651A-3D36-E819-23EBF5619720}"/>
              </a:ext>
            </a:extLst>
          </p:cNvPr>
          <p:cNvSpPr txBox="1"/>
          <p:nvPr/>
        </p:nvSpPr>
        <p:spPr>
          <a:xfrm>
            <a:off x="195224" y="114800"/>
            <a:ext cx="11024172" cy="63248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 rtl="0" fontAlgn="base">
              <a:spcBef>
                <a:spcPts val="50"/>
              </a:spcBef>
              <a:spcAft>
                <a:spcPts val="50"/>
              </a:spcAft>
            </a:pP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2. How many people will adopt digital banking services in developing countries over the next decade?</a:t>
            </a:r>
          </a:p>
          <a:p>
            <a:pPr marL="457200" algn="just" rtl="0" fontAlgn="base">
              <a:spcBef>
                <a:spcPts val="50"/>
              </a:spcBef>
              <a:spcAft>
                <a:spcPts val="50"/>
              </a:spcAft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This question requires an estimation of the number of new users of digital banking solutions in regions where traditional banking infrastructure is less prevalent.</a:t>
            </a:r>
          </a:p>
          <a:p>
            <a:pPr marL="457200" algn="just" rtl="0">
              <a:spcBef>
                <a:spcPts val="50"/>
              </a:spcBef>
              <a:spcAft>
                <a:spcPts val="50"/>
              </a:spcAft>
            </a:pP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1. Population in Developing Countries</a:t>
            </a:r>
            <a:endParaRPr lang="en-US" sz="1200" b="1" dirty="0">
              <a:effectLst/>
            </a:endParaRPr>
          </a:p>
          <a:p>
            <a:pPr marL="457200" algn="just" rtl="0" fontAlgn="base">
              <a:spcBef>
                <a:spcPts val="50"/>
              </a:spcBef>
              <a:spcAft>
                <a:spcPts val="50"/>
              </a:spcAft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Current population of developing countries:  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~5 billion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(based on global estimates).</a:t>
            </a:r>
          </a:p>
          <a:p>
            <a:pPr marL="457200" algn="just" rtl="0" fontAlgn="base">
              <a:spcBef>
                <a:spcPts val="50"/>
              </a:spcBef>
              <a:spcAft>
                <a:spcPts val="50"/>
              </a:spcAft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Expected annual population growth rate: 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1%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</a:t>
            </a:r>
          </a:p>
          <a:p>
            <a:pPr marL="457200" algn="just" rtl="0" fontAlgn="base">
              <a:spcBef>
                <a:spcPts val="50"/>
              </a:spcBef>
              <a:spcAft>
                <a:spcPts val="50"/>
              </a:spcAft>
            </a:pPr>
            <a:endParaRPr lang="en-US" sz="12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457200" algn="just" rtl="0" fontAlgn="base">
              <a:spcBef>
                <a:spcPts val="50"/>
              </a:spcBef>
              <a:spcAft>
                <a:spcPts val="50"/>
              </a:spcAft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Population after 10 years: </a:t>
            </a:r>
          </a:p>
          <a:p>
            <a:pPr marL="1085850" indent="-171450" algn="just" rtl="0">
              <a:spcBef>
                <a:spcPts val="50"/>
              </a:spcBef>
              <a:spcAft>
                <a:spcPts val="50"/>
              </a:spcAft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Future Population = Current Population×(1+Growth Rate)^n </a:t>
            </a:r>
            <a:endParaRPr lang="en-US" sz="1200" b="0" dirty="0">
              <a:effectLst/>
            </a:endParaRPr>
          </a:p>
          <a:p>
            <a:pPr marL="1085850" indent="-171450" algn="just" rtl="0">
              <a:spcBef>
                <a:spcPts val="50"/>
              </a:spcBef>
              <a:spcAft>
                <a:spcPts val="50"/>
              </a:spcAft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Future Population = 5×(1+0.01)^10= 5.523 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≈ 5.6 billion</a:t>
            </a:r>
            <a:endParaRPr lang="en-US" sz="1200" b="0" dirty="0">
              <a:effectLst/>
            </a:endParaRPr>
          </a:p>
          <a:p>
            <a:pPr indent="457200" algn="just" rtl="0">
              <a:spcBef>
                <a:spcPts val="50"/>
              </a:spcBef>
              <a:spcAft>
                <a:spcPts val="50"/>
              </a:spcAft>
            </a:pPr>
            <a:br>
              <a:rPr lang="en-US" sz="1200" b="0" dirty="0">
                <a:effectLst/>
              </a:rPr>
            </a:b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2. Internet Penetration</a:t>
            </a:r>
            <a:endParaRPr lang="en-US" sz="1200" b="1" dirty="0">
              <a:effectLst/>
            </a:endParaRPr>
          </a:p>
          <a:p>
            <a:pPr marL="457200" algn="just" rtl="0" fontAlgn="base">
              <a:spcBef>
                <a:spcPts val="50"/>
              </a:spcBef>
              <a:spcAft>
                <a:spcPts val="50"/>
              </a:spcAft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Current internet penetration in developing countries: 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50%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(source: World Bank).</a:t>
            </a:r>
          </a:p>
          <a:p>
            <a:pPr marL="457200" algn="just" rtl="0" fontAlgn="base">
              <a:spcBef>
                <a:spcPts val="50"/>
              </a:spcBef>
              <a:spcAft>
                <a:spcPts val="50"/>
              </a:spcAft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expected annual growth rate of internet penetration: 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5%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</a:t>
            </a:r>
          </a:p>
          <a:p>
            <a:pPr marL="457200" algn="just" rtl="0" fontAlgn="base">
              <a:spcBef>
                <a:spcPts val="50"/>
              </a:spcBef>
              <a:spcAft>
                <a:spcPts val="50"/>
              </a:spcAft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Internet penetration after 10 years: </a:t>
            </a:r>
          </a:p>
          <a:p>
            <a:pPr marL="1085850" indent="-171450" algn="just" rtl="0">
              <a:spcBef>
                <a:spcPts val="50"/>
              </a:spcBef>
              <a:spcAft>
                <a:spcPts val="50"/>
              </a:spcAft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Future Penetration=Current Penetration×(1+Growth Rate)^n</a:t>
            </a:r>
            <a:endParaRPr lang="en-US" sz="1200" b="0" dirty="0">
              <a:effectLst/>
            </a:endParaRPr>
          </a:p>
          <a:p>
            <a:pPr marL="1085850" indent="-171450" algn="just" rtl="0">
              <a:spcBef>
                <a:spcPts val="50"/>
              </a:spcBef>
              <a:spcAft>
                <a:spcPts val="50"/>
              </a:spcAft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Future Penetration = 0.50 (1 + 0.05)^{10}  = 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0.814</a:t>
            </a:r>
          </a:p>
          <a:p>
            <a:pPr marL="914400" algn="just" rtl="0">
              <a:spcBef>
                <a:spcPts val="50"/>
              </a:spcBef>
              <a:spcAft>
                <a:spcPts val="50"/>
              </a:spcAft>
            </a:pPr>
            <a:endParaRPr lang="en-US" sz="1200" b="0" dirty="0">
              <a:effectLst/>
            </a:endParaRPr>
          </a:p>
          <a:p>
            <a:pPr marL="457200" algn="just" rtl="0" fontAlgn="base">
              <a:spcBef>
                <a:spcPts val="50"/>
              </a:spcBef>
              <a:spcAft>
                <a:spcPts val="50"/>
              </a:spcAft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Total internet users after 10 years: </a:t>
            </a:r>
          </a:p>
          <a:p>
            <a:pPr marL="914400" lvl="1" algn="just" fontAlgn="base">
              <a:spcBef>
                <a:spcPts val="50"/>
              </a:spcBef>
              <a:spcAft>
                <a:spcPts val="50"/>
              </a:spcAft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Internet Users  =  Future Population×Future Penetration</a:t>
            </a:r>
            <a:endParaRPr lang="en-US" sz="1200" b="0" dirty="0">
              <a:effectLst/>
            </a:endParaRPr>
          </a:p>
          <a:p>
            <a:pPr marL="1371600" algn="just" rtl="0">
              <a:spcBef>
                <a:spcPts val="50"/>
              </a:spcBef>
              <a:spcAft>
                <a:spcPts val="50"/>
              </a:spcAft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             = 5.6×0.814</a:t>
            </a:r>
            <a:endParaRPr lang="en-US" sz="1200" b="0" dirty="0">
              <a:effectLst/>
            </a:endParaRPr>
          </a:p>
          <a:p>
            <a:pPr marL="1371600" algn="just" rtl="0">
              <a:spcBef>
                <a:spcPts val="50"/>
              </a:spcBef>
              <a:spcAft>
                <a:spcPts val="50"/>
              </a:spcAft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         	  = 4.558</a:t>
            </a:r>
            <a:endParaRPr lang="en-US" sz="1200" b="0" dirty="0">
              <a:effectLst/>
            </a:endParaRPr>
          </a:p>
          <a:p>
            <a:pPr marL="1371600" algn="just" rtl="0">
              <a:spcBef>
                <a:spcPts val="50"/>
              </a:spcBef>
              <a:spcAft>
                <a:spcPts val="50"/>
              </a:spcAft>
            </a:pP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             ≈ 4.6 billion.</a:t>
            </a:r>
            <a:endParaRPr lang="en-US" sz="1200" b="0" dirty="0">
              <a:effectLst/>
            </a:endParaRPr>
          </a:p>
          <a:p>
            <a:pPr indent="457200" algn="just" rtl="0">
              <a:spcBef>
                <a:spcPts val="50"/>
              </a:spcBef>
              <a:spcAft>
                <a:spcPts val="50"/>
              </a:spcAft>
            </a:pPr>
            <a:br>
              <a:rPr lang="en-US" sz="1200" b="0" dirty="0">
                <a:effectLst/>
              </a:rPr>
            </a:b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3. Adoption Rate of Digital Banking</a:t>
            </a:r>
            <a:endParaRPr lang="en-US" sz="1200" b="1" dirty="0">
              <a:effectLst/>
            </a:endParaRPr>
          </a:p>
          <a:p>
            <a:pPr marL="457200" algn="just" rtl="0" fontAlgn="base">
              <a:spcBef>
                <a:spcPts val="50"/>
              </a:spcBef>
              <a:spcAft>
                <a:spcPts val="50"/>
              </a:spcAft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Assume 60% of internet users in developing countries will adopt digital banking services over the next decade (due to increased smartphone use and fintech solutions).</a:t>
            </a:r>
          </a:p>
          <a:p>
            <a:pPr marL="457200" algn="just" rtl="0" fontAlgn="base">
              <a:spcBef>
                <a:spcPts val="50"/>
              </a:spcBef>
              <a:spcAft>
                <a:spcPts val="50"/>
              </a:spcAft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Total digital banking users:</a:t>
            </a:r>
          </a:p>
          <a:p>
            <a:pPr marL="1085850" indent="-171450" algn="just" rtl="0">
              <a:spcBef>
                <a:spcPts val="50"/>
              </a:spcBef>
              <a:spcAft>
                <a:spcPts val="50"/>
              </a:spcAft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Digital Banking Users = Internet Users × Adoption Rate </a:t>
            </a:r>
            <a:endParaRPr lang="en-US" sz="1200" b="0" dirty="0">
              <a:effectLst/>
            </a:endParaRPr>
          </a:p>
          <a:p>
            <a:pPr marL="1085850" indent="-171450" algn="just" rtl="0">
              <a:spcBef>
                <a:spcPts val="50"/>
              </a:spcBef>
              <a:spcAft>
                <a:spcPts val="50"/>
              </a:spcAft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Digital Banking Users = 4.6 × 0.60 = 2.76 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≈ 3 billion</a:t>
            </a:r>
          </a:p>
          <a:p>
            <a:pPr marL="914400" indent="457200" algn="just" rtl="0">
              <a:spcBef>
                <a:spcPts val="50"/>
              </a:spcBef>
              <a:spcAft>
                <a:spcPts val="50"/>
              </a:spcAft>
            </a:pPr>
            <a:endParaRPr lang="en-US" sz="1200" b="0" dirty="0">
              <a:effectLst/>
            </a:endParaRPr>
          </a:p>
          <a:p>
            <a:pPr>
              <a:spcBef>
                <a:spcPts val="50"/>
              </a:spcBef>
              <a:spcAft>
                <a:spcPts val="50"/>
              </a:spcAft>
            </a:pP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Final Answer: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Approximately 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3 billion people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in developing countries are estimated to adopt digital banking services over the next decade.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6200914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596E70-F45A-982D-42CD-E1F371A1B948}"/>
              </a:ext>
            </a:extLst>
          </p:cNvPr>
          <p:cNvSpPr txBox="1"/>
          <p:nvPr/>
        </p:nvSpPr>
        <p:spPr>
          <a:xfrm>
            <a:off x="429375" y="406400"/>
            <a:ext cx="9872061" cy="4667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 rtl="0" fontAlgn="base">
              <a:spcBef>
                <a:spcPts val="50"/>
              </a:spcBef>
              <a:spcAft>
                <a:spcPts val="50"/>
              </a:spcAft>
            </a:pP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3. What percentage of small and medium-sized enterprises (SMEs) will use FinTech solutions for their financial needs by 2025?</a:t>
            </a:r>
          </a:p>
          <a:p>
            <a:pPr algn="just" rtl="0" fontAlgn="base">
              <a:spcBef>
                <a:spcPts val="50"/>
              </a:spcBef>
              <a:spcAft>
                <a:spcPts val="50"/>
              </a:spcAft>
            </a:pPr>
            <a:endParaRPr lang="en-US" sz="1200" b="1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457200" algn="just" rtl="0" fontAlgn="base">
              <a:spcBef>
                <a:spcPts val="50"/>
              </a:spcBef>
              <a:spcAft>
                <a:spcPts val="50"/>
              </a:spcAft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This question involves predicting the adoption rate of FinTech services among SMEs, including payments, lending, and financial management tools.</a:t>
            </a:r>
          </a:p>
          <a:p>
            <a:pPr algn="just" rtl="0">
              <a:spcBef>
                <a:spcPts val="50"/>
              </a:spcBef>
              <a:spcAft>
                <a:spcPts val="50"/>
              </a:spcAft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Solution: </a:t>
            </a:r>
          </a:p>
          <a:p>
            <a:pPr algn="just" rtl="0">
              <a:spcBef>
                <a:spcPts val="50"/>
              </a:spcBef>
              <a:spcAft>
                <a:spcPts val="50"/>
              </a:spcAft>
            </a:pPr>
            <a:endParaRPr lang="en-US" sz="1200" b="0" dirty="0">
              <a:effectLst/>
            </a:endParaRPr>
          </a:p>
          <a:p>
            <a:pPr algn="just" rtl="0">
              <a:spcBef>
                <a:spcPts val="50"/>
              </a:spcBef>
              <a:spcAft>
                <a:spcPts val="50"/>
              </a:spcAft>
            </a:pPr>
            <a:r>
              <a:rPr lang="en-US" sz="1200" b="1" i="0" u="none" strike="noStrike" dirty="0">
                <a:solidFill>
                  <a:srgbClr val="404040"/>
                </a:solidFill>
                <a:effectLst/>
                <a:latin typeface="Times New Roman" panose="02020603050405020304" pitchFamily="18" charset="0"/>
              </a:rPr>
              <a:t>Current Trends:</a:t>
            </a:r>
            <a:endParaRPr lang="en-US" sz="1200" b="1" dirty="0">
              <a:effectLst/>
            </a:endParaRPr>
          </a:p>
          <a:p>
            <a:pPr marL="628650" lvl="1" indent="-171450" algn="just" fontAlgn="base">
              <a:spcBef>
                <a:spcPts val="50"/>
              </a:spcBef>
              <a:spcAft>
                <a:spcPts val="50"/>
              </a:spcAft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solidFill>
                  <a:srgbClr val="404040"/>
                </a:solidFill>
                <a:effectLst/>
                <a:latin typeface="Times New Roman" panose="02020603050405020304" pitchFamily="18" charset="0"/>
              </a:rPr>
              <a:t>In 202</a:t>
            </a:r>
            <a:r>
              <a:rPr lang="en-US" sz="1200" dirty="0">
                <a:solidFill>
                  <a:srgbClr val="404040"/>
                </a:solidFill>
                <a:latin typeface="Times New Roman" panose="02020603050405020304" pitchFamily="18" charset="0"/>
              </a:rPr>
              <a:t>3</a:t>
            </a:r>
            <a:r>
              <a:rPr lang="en-US" sz="1200" b="0" i="0" u="none" strike="noStrike" dirty="0">
                <a:solidFill>
                  <a:srgbClr val="404040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en-US" sz="1200" b="1" i="0" u="none" strike="noStrike" dirty="0">
                <a:solidFill>
                  <a:srgbClr val="404040"/>
                </a:solidFill>
                <a:effectLst/>
                <a:latin typeface="Times New Roman" panose="02020603050405020304" pitchFamily="18" charset="0"/>
              </a:rPr>
              <a:t>~30% of SMEs</a:t>
            </a:r>
            <a:r>
              <a:rPr lang="en-US" sz="1200" b="0" i="0" u="none" strike="noStrike" dirty="0">
                <a:solidFill>
                  <a:srgbClr val="404040"/>
                </a:solidFill>
                <a:effectLst/>
                <a:latin typeface="Times New Roman" panose="02020603050405020304" pitchFamily="18" charset="0"/>
              </a:rPr>
              <a:t> globally use FinTech solutions (e.g., digital payments, lending platforms, accounting tools).</a:t>
            </a:r>
            <a:endParaRPr lang="en-US" sz="1200" b="0" i="0" u="none" strike="noStrike" dirty="0">
              <a:solidFill>
                <a:srgbClr val="404040"/>
              </a:solidFill>
              <a:effectLst/>
              <a:latin typeface="Roboto" panose="020F0502020204030204" pitchFamily="2" charset="0"/>
            </a:endParaRPr>
          </a:p>
          <a:p>
            <a:pPr marL="628650" lvl="1" indent="-171450" algn="just" fontAlgn="base">
              <a:spcBef>
                <a:spcPts val="50"/>
              </a:spcBef>
              <a:spcAft>
                <a:spcPts val="50"/>
              </a:spcAft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solidFill>
                  <a:srgbClr val="404040"/>
                </a:solidFill>
                <a:effectLst/>
                <a:latin typeface="Times New Roman" panose="02020603050405020304" pitchFamily="18" charset="0"/>
              </a:rPr>
              <a:t>Adoption is higher in developed markets (e.g., 50% in the US) and lower in developing markets (e.g., 20% in Africa).</a:t>
            </a:r>
          </a:p>
          <a:p>
            <a:pPr algn="just" rtl="0">
              <a:spcBef>
                <a:spcPts val="50"/>
              </a:spcBef>
              <a:spcAft>
                <a:spcPts val="50"/>
              </a:spcAft>
            </a:pPr>
            <a:br>
              <a:rPr lang="en-US" sz="1200" b="0" dirty="0">
                <a:effectLst/>
              </a:rPr>
            </a:br>
            <a:r>
              <a:rPr lang="en-US" sz="1200" b="1" i="0" u="none" strike="noStrike" dirty="0">
                <a:solidFill>
                  <a:srgbClr val="404040"/>
                </a:solidFill>
                <a:effectLst/>
                <a:latin typeface="Times New Roman" panose="02020603050405020304" pitchFamily="18" charset="0"/>
              </a:rPr>
              <a:t>Assumptions:</a:t>
            </a:r>
            <a:endParaRPr lang="en-US" sz="1200" b="1" dirty="0">
              <a:effectLst/>
            </a:endParaRPr>
          </a:p>
          <a:p>
            <a:pPr lvl="1" algn="just" fontAlgn="base">
              <a:spcBef>
                <a:spcPts val="50"/>
              </a:spcBef>
              <a:spcAft>
                <a:spcPts val="50"/>
              </a:spcAft>
              <a:buFont typeface="+mj-lt"/>
              <a:buAutoNum type="arabicPeriod"/>
            </a:pPr>
            <a:r>
              <a:rPr lang="en-US" sz="1200" b="1" i="0" u="none" strike="noStrike" dirty="0">
                <a:solidFill>
                  <a:srgbClr val="404040"/>
                </a:solidFill>
                <a:effectLst/>
                <a:latin typeface="Times New Roman" panose="02020603050405020304" pitchFamily="18" charset="0"/>
              </a:rPr>
              <a:t>Growth Rate</a:t>
            </a:r>
            <a:r>
              <a:rPr lang="en-US" sz="1200" b="0" i="0" u="none" strike="noStrike" dirty="0">
                <a:solidFill>
                  <a:srgbClr val="404040"/>
                </a:solidFill>
                <a:effectLst/>
                <a:latin typeface="Times New Roman" panose="02020603050405020304" pitchFamily="18" charset="0"/>
              </a:rPr>
              <a:t>: Adoption will grow at </a:t>
            </a:r>
            <a:r>
              <a:rPr lang="en-US" sz="1200" b="1" i="0" u="none" strike="noStrike" dirty="0">
                <a:solidFill>
                  <a:srgbClr val="404040"/>
                </a:solidFill>
                <a:effectLst/>
                <a:latin typeface="Times New Roman" panose="02020603050405020304" pitchFamily="18" charset="0"/>
              </a:rPr>
              <a:t>~10% annually</a:t>
            </a:r>
            <a:r>
              <a:rPr lang="en-US" sz="1200" b="0" i="0" u="none" strike="noStrike" dirty="0">
                <a:solidFill>
                  <a:srgbClr val="404040"/>
                </a:solidFill>
                <a:effectLst/>
                <a:latin typeface="Times New Roman" panose="02020603050405020304" pitchFamily="18" charset="0"/>
              </a:rPr>
              <a:t> due to increased awareness, affordability, and regulatory support.</a:t>
            </a:r>
            <a:endParaRPr lang="en-US" sz="1200" b="0" i="0" u="none" strike="noStrike" dirty="0">
              <a:solidFill>
                <a:srgbClr val="404040"/>
              </a:solidFill>
              <a:effectLst/>
              <a:latin typeface="Roboto" panose="020F0502020204030204" pitchFamily="2" charset="0"/>
            </a:endParaRPr>
          </a:p>
          <a:p>
            <a:pPr lvl="1" algn="just" fontAlgn="base">
              <a:spcBef>
                <a:spcPts val="50"/>
              </a:spcBef>
              <a:spcAft>
                <a:spcPts val="50"/>
              </a:spcAft>
              <a:buFont typeface="+mj-lt"/>
              <a:buAutoNum type="arabicPeriod"/>
            </a:pPr>
            <a:r>
              <a:rPr lang="en-US" sz="1200" b="1" i="0" u="none" strike="noStrike" dirty="0">
                <a:solidFill>
                  <a:srgbClr val="404040"/>
                </a:solidFill>
                <a:effectLst/>
                <a:latin typeface="Times New Roman" panose="02020603050405020304" pitchFamily="18" charset="0"/>
              </a:rPr>
              <a:t>SME Population</a:t>
            </a:r>
            <a:r>
              <a:rPr lang="en-US" sz="1200" b="0" i="0" u="none" strike="noStrike" dirty="0">
                <a:solidFill>
                  <a:srgbClr val="404040"/>
                </a:solidFill>
                <a:effectLst/>
                <a:latin typeface="Times New Roman" panose="02020603050405020304" pitchFamily="18" charset="0"/>
              </a:rPr>
              <a:t>: There are </a:t>
            </a:r>
            <a:r>
              <a:rPr lang="en-US" sz="1200" b="1" i="0" u="none" strike="noStrike" dirty="0">
                <a:solidFill>
                  <a:srgbClr val="404040"/>
                </a:solidFill>
                <a:effectLst/>
                <a:latin typeface="Times New Roman" panose="02020603050405020304" pitchFamily="18" charset="0"/>
              </a:rPr>
              <a:t>~400 million SMEs</a:t>
            </a:r>
            <a:r>
              <a:rPr lang="en-US" sz="1200" b="0" i="0" u="none" strike="noStrike" dirty="0">
                <a:solidFill>
                  <a:srgbClr val="404040"/>
                </a:solidFill>
                <a:effectLst/>
                <a:latin typeface="Times New Roman" panose="02020603050405020304" pitchFamily="18" charset="0"/>
              </a:rPr>
              <a:t> globally.</a:t>
            </a:r>
            <a:endParaRPr lang="en-US" sz="1200" b="0" i="0" u="none" strike="noStrike" dirty="0">
              <a:solidFill>
                <a:srgbClr val="404040"/>
              </a:solidFill>
              <a:effectLst/>
              <a:latin typeface="Roboto" panose="020F0502020204030204" pitchFamily="2" charset="0"/>
            </a:endParaRPr>
          </a:p>
          <a:p>
            <a:pPr lvl="1" algn="just" fontAlgn="base">
              <a:spcBef>
                <a:spcPts val="50"/>
              </a:spcBef>
              <a:spcAft>
                <a:spcPts val="50"/>
              </a:spcAft>
              <a:buFont typeface="+mj-lt"/>
              <a:buAutoNum type="arabicPeriod"/>
            </a:pPr>
            <a:r>
              <a:rPr lang="en-US" sz="1200" b="1" i="0" u="none" strike="noStrike" dirty="0">
                <a:solidFill>
                  <a:srgbClr val="404040"/>
                </a:solidFill>
                <a:effectLst/>
                <a:latin typeface="Times New Roman" panose="02020603050405020304" pitchFamily="18" charset="0"/>
              </a:rPr>
              <a:t>Drivers</a:t>
            </a:r>
            <a:r>
              <a:rPr lang="en-US" sz="1200" b="0" i="0" u="none" strike="noStrike" dirty="0">
                <a:solidFill>
                  <a:srgbClr val="404040"/>
                </a:solidFill>
                <a:effectLst/>
                <a:latin typeface="Times New Roman" panose="02020603050405020304" pitchFamily="18" charset="0"/>
              </a:rPr>
              <a:t>: Digital payments, working capital loans, and automated accounting tools will drive adoption.</a:t>
            </a:r>
          </a:p>
          <a:p>
            <a:pPr algn="just" rtl="0" fontAlgn="base">
              <a:spcBef>
                <a:spcPts val="50"/>
              </a:spcBef>
              <a:spcAft>
                <a:spcPts val="50"/>
              </a:spcAft>
            </a:pPr>
            <a:endParaRPr lang="en-US" sz="1200" b="0" i="0" u="none" strike="noStrike" dirty="0">
              <a:solidFill>
                <a:srgbClr val="404040"/>
              </a:solidFill>
              <a:effectLst/>
              <a:latin typeface="Roboto" panose="020F0502020204030204" pitchFamily="2" charset="0"/>
            </a:endParaRPr>
          </a:p>
          <a:p>
            <a:pPr algn="just" rtl="0">
              <a:spcBef>
                <a:spcPts val="50"/>
              </a:spcBef>
              <a:spcAft>
                <a:spcPts val="50"/>
              </a:spcAft>
            </a:pPr>
            <a:r>
              <a:rPr lang="en-US" sz="1200" b="1" i="0" u="none" strike="noStrike" dirty="0">
                <a:solidFill>
                  <a:srgbClr val="404040"/>
                </a:solidFill>
                <a:effectLst/>
                <a:latin typeface="Times New Roman" panose="02020603050405020304" pitchFamily="18" charset="0"/>
              </a:rPr>
              <a:t>Calculation:</a:t>
            </a:r>
            <a:endParaRPr lang="en-US" sz="1200" b="1" dirty="0">
              <a:effectLst/>
            </a:endParaRPr>
          </a:p>
          <a:p>
            <a:pPr marL="628650" lvl="1" indent="-171450" algn="just" fontAlgn="base">
              <a:spcBef>
                <a:spcPts val="50"/>
              </a:spcBef>
              <a:spcAft>
                <a:spcPts val="50"/>
              </a:spcAft>
              <a:buFont typeface="Arial" panose="020B0604020202020204" pitchFamily="34" charset="0"/>
              <a:buChar char="•"/>
            </a:pPr>
            <a:r>
              <a:rPr lang="en-US" sz="1200" b="1" i="0" u="none" strike="noStrike" dirty="0">
                <a:solidFill>
                  <a:srgbClr val="404040"/>
                </a:solidFill>
                <a:effectLst/>
                <a:latin typeface="Times New Roman" panose="02020603050405020304" pitchFamily="18" charset="0"/>
              </a:rPr>
              <a:t>Current Users</a:t>
            </a:r>
            <a:r>
              <a:rPr lang="en-US" sz="1200" b="0" i="0" u="none" strike="noStrike" dirty="0">
                <a:solidFill>
                  <a:srgbClr val="404040"/>
                </a:solidFill>
                <a:effectLst/>
                <a:latin typeface="Times New Roman" panose="02020603050405020304" pitchFamily="18" charset="0"/>
              </a:rPr>
              <a:t>: 30% of 400 million = </a:t>
            </a:r>
            <a:r>
              <a:rPr lang="en-US" sz="1200" b="1" i="0" u="none" strike="noStrike" dirty="0">
                <a:solidFill>
                  <a:srgbClr val="404040"/>
                </a:solidFill>
                <a:effectLst/>
                <a:latin typeface="Times New Roman" panose="02020603050405020304" pitchFamily="18" charset="0"/>
              </a:rPr>
              <a:t>120 million SMEs</a:t>
            </a:r>
            <a:r>
              <a:rPr lang="en-US" sz="1200" b="0" i="0" u="none" strike="noStrike" dirty="0">
                <a:solidFill>
                  <a:srgbClr val="404040"/>
                </a:solidFill>
                <a:effectLst/>
                <a:latin typeface="Times New Roman" panose="02020603050405020304" pitchFamily="18" charset="0"/>
              </a:rPr>
              <a:t>.</a:t>
            </a:r>
            <a:endParaRPr lang="en-US" sz="1200" b="0" i="0" u="none" strike="noStrike" dirty="0">
              <a:solidFill>
                <a:srgbClr val="404040"/>
              </a:solidFill>
              <a:effectLst/>
              <a:latin typeface="Roboto" panose="020F0502020204030204" pitchFamily="2" charset="0"/>
            </a:endParaRPr>
          </a:p>
          <a:p>
            <a:pPr marL="628650" lvl="1" indent="-171450" algn="just" fontAlgn="base">
              <a:spcBef>
                <a:spcPts val="50"/>
              </a:spcBef>
              <a:spcAft>
                <a:spcPts val="50"/>
              </a:spcAft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404040"/>
                </a:solidFill>
                <a:latin typeface="Times New Roman" panose="02020603050405020304" pitchFamily="18" charset="0"/>
              </a:rPr>
              <a:t>Total Users by 2025 </a:t>
            </a:r>
            <a:r>
              <a:rPr lang="en-US" sz="1200" b="0" i="0" u="none" strike="noStrike" dirty="0">
                <a:solidFill>
                  <a:srgbClr val="404040"/>
                </a:solidFill>
                <a:effectLst/>
                <a:latin typeface="Times New Roman" panose="02020603050405020304" pitchFamily="18" charset="0"/>
              </a:rPr>
              <a:t>:  120*(1+0.1)^2 = </a:t>
            </a:r>
            <a:r>
              <a:rPr lang="en-US" sz="1200" b="1" i="0" u="none" strike="noStrike" dirty="0">
                <a:solidFill>
                  <a:srgbClr val="404040"/>
                </a:solidFill>
                <a:effectLst/>
                <a:latin typeface="Times New Roman" panose="02020603050405020304" pitchFamily="18" charset="0"/>
              </a:rPr>
              <a:t>1</a:t>
            </a:r>
            <a:r>
              <a:rPr lang="en-US" sz="1200" b="1" dirty="0">
                <a:solidFill>
                  <a:srgbClr val="404040"/>
                </a:solidFill>
                <a:latin typeface="Times New Roman" panose="02020603050405020304" pitchFamily="18" charset="0"/>
              </a:rPr>
              <a:t>45.2</a:t>
            </a:r>
            <a:r>
              <a:rPr lang="en-US" sz="1200" b="1" i="0" u="none" strike="noStrike" dirty="0">
                <a:solidFill>
                  <a:srgbClr val="404040"/>
                </a:solidFill>
                <a:effectLst/>
                <a:latin typeface="Times New Roman" panose="02020603050405020304" pitchFamily="18" charset="0"/>
              </a:rPr>
              <a:t> million </a:t>
            </a:r>
            <a:r>
              <a:rPr lang="en-US" sz="1200" b="1" dirty="0">
                <a:solidFill>
                  <a:srgbClr val="404040"/>
                </a:solidFill>
                <a:latin typeface="Times New Roman" panose="02020603050405020304" pitchFamily="18" charset="0"/>
              </a:rPr>
              <a:t>SMEs</a:t>
            </a:r>
            <a:r>
              <a:rPr lang="en-US" sz="1200" b="0" i="0" u="none" strike="noStrike" dirty="0">
                <a:solidFill>
                  <a:srgbClr val="404040"/>
                </a:solidFill>
                <a:effectLst/>
                <a:latin typeface="Times New Roman" panose="02020603050405020304" pitchFamily="18" charset="0"/>
              </a:rPr>
              <a:t>.</a:t>
            </a:r>
            <a:endParaRPr lang="en-US" sz="1200" b="0" i="0" u="none" strike="noStrike" dirty="0">
              <a:solidFill>
                <a:srgbClr val="404040"/>
              </a:solidFill>
              <a:effectLst/>
              <a:latin typeface="Roboto" panose="020F0502020204030204" pitchFamily="2" charset="0"/>
            </a:endParaRPr>
          </a:p>
          <a:p>
            <a:pPr algn="just" rtl="0" fontAlgn="base">
              <a:spcBef>
                <a:spcPts val="50"/>
              </a:spcBef>
              <a:spcAft>
                <a:spcPts val="50"/>
              </a:spcAft>
            </a:pPr>
            <a:endParaRPr lang="en-US" sz="1200" b="0" i="0" u="none" strike="noStrike" dirty="0">
              <a:solidFill>
                <a:srgbClr val="404040"/>
              </a:solidFill>
              <a:effectLst/>
              <a:latin typeface="Roboto" panose="020F0502020204030204" pitchFamily="2" charset="0"/>
            </a:endParaRPr>
          </a:p>
          <a:p>
            <a:pPr algn="just" rtl="0">
              <a:spcBef>
                <a:spcPts val="50"/>
              </a:spcBef>
              <a:spcAft>
                <a:spcPts val="50"/>
              </a:spcAft>
            </a:pPr>
            <a:r>
              <a:rPr lang="en-US" sz="1200" b="1" i="0" u="none" strike="noStrike" dirty="0">
                <a:solidFill>
                  <a:srgbClr val="404040"/>
                </a:solidFill>
                <a:effectLst/>
                <a:latin typeface="Times New Roman" panose="02020603050405020304" pitchFamily="18" charset="0"/>
              </a:rPr>
              <a:t>Percentage Adoption:</a:t>
            </a:r>
            <a:endParaRPr lang="en-US" sz="1200" b="1" dirty="0">
              <a:effectLst/>
            </a:endParaRPr>
          </a:p>
          <a:p>
            <a:pPr marL="628650" lvl="1" indent="-171450" algn="just" fontAlgn="base">
              <a:spcBef>
                <a:spcPts val="50"/>
              </a:spcBef>
              <a:spcAft>
                <a:spcPts val="50"/>
              </a:spcAft>
              <a:buFont typeface="Arial" panose="020B0604020202020204" pitchFamily="34" charset="0"/>
              <a:buChar char="•"/>
            </a:pPr>
            <a:r>
              <a:rPr lang="en-US" sz="1200" b="1" i="0" u="none" strike="noStrike" dirty="0">
                <a:solidFill>
                  <a:srgbClr val="404040"/>
                </a:solidFill>
                <a:effectLst/>
                <a:latin typeface="Times New Roman" panose="02020603050405020304" pitchFamily="18" charset="0"/>
              </a:rPr>
              <a:t>Adoption Rate</a:t>
            </a:r>
            <a:r>
              <a:rPr lang="en-US" sz="1200" b="0" i="0" u="none" strike="noStrike" dirty="0">
                <a:solidFill>
                  <a:srgbClr val="404040"/>
                </a:solidFill>
                <a:effectLst/>
                <a:latin typeface="Times New Roman" panose="02020603050405020304" pitchFamily="18" charset="0"/>
              </a:rPr>
              <a:t>: (145.2 million / 400 million) × 100 = </a:t>
            </a:r>
            <a:r>
              <a:rPr lang="en-US" sz="1200" b="1" i="0" u="none" strike="noStrike" dirty="0">
                <a:solidFill>
                  <a:srgbClr val="404040"/>
                </a:solidFill>
                <a:effectLst/>
                <a:latin typeface="Times New Roman" panose="02020603050405020304" pitchFamily="18" charset="0"/>
              </a:rPr>
              <a:t>36.3%</a:t>
            </a:r>
            <a:r>
              <a:rPr lang="en-US" sz="1200" b="0" i="0" u="none" strike="noStrike" dirty="0">
                <a:solidFill>
                  <a:srgbClr val="404040"/>
                </a:solidFill>
                <a:effectLst/>
                <a:latin typeface="Times New Roman" panose="02020603050405020304" pitchFamily="18" charset="0"/>
              </a:rPr>
              <a:t>.</a:t>
            </a:r>
          </a:p>
          <a:p>
            <a:pPr lvl="1" algn="just" fontAlgn="base">
              <a:spcBef>
                <a:spcPts val="50"/>
              </a:spcBef>
              <a:spcAft>
                <a:spcPts val="50"/>
              </a:spcAft>
            </a:pPr>
            <a:endParaRPr lang="en-US" sz="1200" b="0" i="0" u="none" strike="noStrike" dirty="0">
              <a:solidFill>
                <a:srgbClr val="404040"/>
              </a:solidFill>
              <a:effectLst/>
              <a:latin typeface="Roboto" panose="020F0502020204030204" pitchFamily="2" charset="0"/>
            </a:endParaRPr>
          </a:p>
          <a:p>
            <a:pPr algn="just" rtl="0">
              <a:spcBef>
                <a:spcPts val="50"/>
              </a:spcBef>
              <a:spcAft>
                <a:spcPts val="50"/>
              </a:spcAft>
            </a:pPr>
            <a:r>
              <a:rPr lang="en-US" sz="1200" b="1" i="0" u="none" strike="noStrike" dirty="0">
                <a:solidFill>
                  <a:srgbClr val="404040"/>
                </a:solidFill>
                <a:effectLst/>
                <a:latin typeface="Times New Roman" panose="02020603050405020304" pitchFamily="18" charset="0"/>
              </a:rPr>
              <a:t>Final Answer:</a:t>
            </a:r>
            <a:r>
              <a:rPr lang="en-US" sz="1200" b="1" dirty="0"/>
              <a:t> </a:t>
            </a:r>
            <a:r>
              <a:rPr lang="en-US" sz="1200" b="0" i="0" u="none" strike="noStrike" dirty="0">
                <a:solidFill>
                  <a:srgbClr val="404040"/>
                </a:solidFill>
                <a:effectLst/>
                <a:latin typeface="Times New Roman" panose="02020603050405020304" pitchFamily="18" charset="0"/>
              </a:rPr>
              <a:t>By 2025, approximately </a:t>
            </a:r>
            <a:r>
              <a:rPr lang="en-US" sz="1200" b="1" i="0" u="none" strike="noStrike" dirty="0">
                <a:solidFill>
                  <a:srgbClr val="404040"/>
                </a:solidFill>
                <a:effectLst/>
                <a:latin typeface="Times New Roman" panose="02020603050405020304" pitchFamily="18" charset="0"/>
              </a:rPr>
              <a:t>37% of SMEs</a:t>
            </a:r>
            <a:r>
              <a:rPr lang="en-US" sz="1200" b="0" i="0" u="none" strike="noStrike" dirty="0">
                <a:solidFill>
                  <a:srgbClr val="404040"/>
                </a:solidFill>
                <a:effectLst/>
                <a:latin typeface="Times New Roman" panose="02020603050405020304" pitchFamily="18" charset="0"/>
              </a:rPr>
              <a:t> globally will use FinTech solutions for their financial needs.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4047312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7B3A44-1C9F-3B72-63E9-1F056793F793}"/>
              </a:ext>
            </a:extLst>
          </p:cNvPr>
          <p:cNvSpPr txBox="1"/>
          <p:nvPr/>
        </p:nvSpPr>
        <p:spPr>
          <a:xfrm>
            <a:off x="313585" y="428491"/>
            <a:ext cx="11564833" cy="40729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 rtl="0" fontAlgn="base">
              <a:spcBef>
                <a:spcPts val="1200"/>
              </a:spcBef>
            </a:pP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4. What will mobile payments' average transaction value in the next three years?</a:t>
            </a:r>
          </a:p>
          <a:p>
            <a:pPr algn="just" fontAlgn="base">
              <a:spcBef>
                <a:spcPts val="1200"/>
              </a:spcBef>
            </a:pP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     This question requires estimating the average amount of money transacted through mobile payment platforms, considering the growth of mobile commerce and digital wallets.</a:t>
            </a:r>
            <a:endParaRPr lang="en-US" sz="1200" b="1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just" rtl="0" fontAlgn="base">
              <a:spcBef>
                <a:spcPts val="1200"/>
              </a:spcBef>
            </a:pPr>
            <a:r>
              <a:rPr lang="en-US" sz="1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Solution:</a:t>
            </a:r>
            <a:endParaRPr lang="en-US" sz="1200" b="1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just" rtl="0">
              <a:spcBef>
                <a:spcPts val="1200"/>
              </a:spcBef>
              <a:spcAft>
                <a:spcPts val="200"/>
              </a:spcAft>
            </a:pPr>
            <a:r>
              <a:rPr lang="en-US" sz="1200" b="1" i="0" u="none" strike="noStrike" dirty="0">
                <a:solidFill>
                  <a:srgbClr val="404040"/>
                </a:solidFill>
                <a:effectLst/>
                <a:latin typeface="Times New Roman" panose="02020603050405020304" pitchFamily="18" charset="0"/>
              </a:rPr>
              <a:t>Current Trends:</a:t>
            </a:r>
            <a:endParaRPr lang="en-US" sz="1200" b="1" dirty="0">
              <a:effectLst/>
            </a:endParaRPr>
          </a:p>
          <a:p>
            <a:pPr marL="628650" lvl="1" indent="-171450" algn="just" fontAlgn="base">
              <a:buFont typeface="Arial" panose="020B0604020202020204" pitchFamily="34" charset="0"/>
              <a:buChar char="•"/>
            </a:pPr>
            <a:r>
              <a:rPr lang="en-US" sz="1200" b="0" i="0" u="none" strike="noStrike">
                <a:solidFill>
                  <a:srgbClr val="404040"/>
                </a:solidFill>
                <a:effectLst/>
                <a:latin typeface="Times New Roman" panose="02020603050405020304" pitchFamily="18" charset="0"/>
              </a:rPr>
              <a:t>In 2024, </a:t>
            </a:r>
            <a:r>
              <a:rPr lang="en-US" sz="1200" b="0" i="0" u="none" strike="noStrike" dirty="0">
                <a:solidFill>
                  <a:srgbClr val="404040"/>
                </a:solidFill>
                <a:effectLst/>
                <a:latin typeface="Times New Roman" panose="02020603050405020304" pitchFamily="18" charset="0"/>
              </a:rPr>
              <a:t>the average transaction value for mobile payments is </a:t>
            </a:r>
            <a:r>
              <a:rPr lang="en-US" sz="1200" b="1" i="0" u="none" strike="noStrike" dirty="0">
                <a:solidFill>
                  <a:srgbClr val="404040"/>
                </a:solidFill>
                <a:effectLst/>
                <a:latin typeface="Times New Roman" panose="02020603050405020304" pitchFamily="18" charset="0"/>
              </a:rPr>
              <a:t>~$50</a:t>
            </a:r>
            <a:r>
              <a:rPr lang="en-US" sz="1200" b="0" i="0" u="none" strike="noStrike" dirty="0">
                <a:solidFill>
                  <a:srgbClr val="404040"/>
                </a:solidFill>
                <a:effectLst/>
                <a:latin typeface="Times New Roman" panose="02020603050405020304" pitchFamily="18" charset="0"/>
              </a:rPr>
              <a:t>.</a:t>
            </a:r>
            <a:endParaRPr lang="en-US" sz="1200" b="0" i="0" u="none" strike="noStrike" dirty="0">
              <a:solidFill>
                <a:srgbClr val="404040"/>
              </a:solidFill>
              <a:effectLst/>
              <a:latin typeface="Roboto" panose="02000000000000000000" pitchFamily="2" charset="0"/>
            </a:endParaRPr>
          </a:p>
          <a:p>
            <a:pPr marL="628650" lvl="1" indent="-171450" algn="just" fontAlgn="base"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solidFill>
                  <a:srgbClr val="404040"/>
                </a:solidFill>
                <a:effectLst/>
                <a:latin typeface="Times New Roman" panose="02020603050405020304" pitchFamily="18" charset="0"/>
              </a:rPr>
              <a:t>Growth is driven by increased adoption of mobile wallets, QR codes, and contactless payments.</a:t>
            </a:r>
          </a:p>
          <a:p>
            <a:pPr algn="just" rtl="0">
              <a:spcBef>
                <a:spcPts val="1200"/>
              </a:spcBef>
              <a:spcAft>
                <a:spcPts val="200"/>
              </a:spcAft>
            </a:pPr>
            <a:r>
              <a:rPr lang="en-US" sz="1200" b="1" i="0" u="none" strike="noStrike" dirty="0">
                <a:solidFill>
                  <a:srgbClr val="404040"/>
                </a:solidFill>
                <a:effectLst/>
                <a:latin typeface="Times New Roman" panose="02020603050405020304" pitchFamily="18" charset="0"/>
              </a:rPr>
              <a:t>Assumptions:</a:t>
            </a:r>
            <a:endParaRPr lang="en-US" sz="1200" b="1" dirty="0">
              <a:effectLst/>
            </a:endParaRPr>
          </a:p>
          <a:p>
            <a:pPr lvl="1" algn="just" fontAlgn="base">
              <a:buFont typeface="+mj-lt"/>
              <a:buAutoNum type="arabicPeriod"/>
            </a:pPr>
            <a:r>
              <a:rPr lang="en-US" sz="1200" b="1" i="0" u="none" strike="noStrike" dirty="0">
                <a:solidFill>
                  <a:srgbClr val="404040"/>
                </a:solidFill>
                <a:effectLst/>
                <a:latin typeface="Times New Roman" panose="02020603050405020304" pitchFamily="18" charset="0"/>
              </a:rPr>
              <a:t>Growth Rate</a:t>
            </a:r>
            <a:r>
              <a:rPr lang="en-US" sz="1200" b="0" i="0" u="none" strike="noStrike" dirty="0">
                <a:solidFill>
                  <a:srgbClr val="404040"/>
                </a:solidFill>
                <a:effectLst/>
                <a:latin typeface="Times New Roman" panose="02020603050405020304" pitchFamily="18" charset="0"/>
              </a:rPr>
              <a:t>: The average transaction value will grow at </a:t>
            </a:r>
            <a:r>
              <a:rPr lang="en-US" sz="1200" b="1" i="0" u="none" strike="noStrike" dirty="0">
                <a:solidFill>
                  <a:srgbClr val="404040"/>
                </a:solidFill>
                <a:effectLst/>
                <a:latin typeface="Times New Roman" panose="02020603050405020304" pitchFamily="18" charset="0"/>
              </a:rPr>
              <a:t>~5% annually</a:t>
            </a:r>
            <a:r>
              <a:rPr lang="en-US" sz="1200" b="0" i="0" u="none" strike="noStrike" dirty="0">
                <a:solidFill>
                  <a:srgbClr val="404040"/>
                </a:solidFill>
                <a:effectLst/>
                <a:latin typeface="Times New Roman" panose="02020603050405020304" pitchFamily="18" charset="0"/>
              </a:rPr>
              <a:t> due to inflation and higher adoption of premium services.</a:t>
            </a:r>
            <a:endParaRPr lang="en-US" sz="1200" b="0" i="0" u="none" strike="noStrike" dirty="0">
              <a:solidFill>
                <a:srgbClr val="404040"/>
              </a:solidFill>
              <a:effectLst/>
              <a:latin typeface="Roboto" panose="02000000000000000000" pitchFamily="2" charset="0"/>
            </a:endParaRPr>
          </a:p>
          <a:p>
            <a:pPr lvl="1" algn="just" fontAlgn="base">
              <a:buFont typeface="+mj-lt"/>
              <a:buAutoNum type="arabicPeriod"/>
            </a:pPr>
            <a:r>
              <a:rPr lang="en-US" sz="1200" b="1" i="0" u="none" strike="noStrike" dirty="0">
                <a:solidFill>
                  <a:srgbClr val="404040"/>
                </a:solidFill>
                <a:effectLst/>
                <a:latin typeface="Times New Roman" panose="02020603050405020304" pitchFamily="18" charset="0"/>
              </a:rPr>
              <a:t>Drivers</a:t>
            </a:r>
            <a:r>
              <a:rPr lang="en-US" sz="1200" b="0" i="0" u="none" strike="noStrike" dirty="0">
                <a:solidFill>
                  <a:srgbClr val="404040"/>
                </a:solidFill>
                <a:effectLst/>
                <a:latin typeface="Times New Roman" panose="02020603050405020304" pitchFamily="18" charset="0"/>
              </a:rPr>
              <a:t>: E-commerce growth, higher disposable incomes, and increased use of mobile payments for larger transactions.</a:t>
            </a:r>
            <a:endParaRPr lang="en-US" sz="1200" b="0" i="0" u="none" strike="noStrike" dirty="0">
              <a:solidFill>
                <a:srgbClr val="404040"/>
              </a:solidFill>
              <a:effectLst/>
              <a:latin typeface="Roboto" panose="02000000000000000000" pitchFamily="2" charset="0"/>
            </a:endParaRPr>
          </a:p>
          <a:p>
            <a:pPr algn="just" rtl="0">
              <a:spcBef>
                <a:spcPts val="1200"/>
              </a:spcBef>
              <a:spcAft>
                <a:spcPts val="200"/>
              </a:spcAft>
            </a:pPr>
            <a:r>
              <a:rPr lang="en-US" sz="1200" b="1" i="0" u="none" strike="noStrike" dirty="0">
                <a:solidFill>
                  <a:srgbClr val="404040"/>
                </a:solidFill>
                <a:effectLst/>
                <a:latin typeface="Times New Roman" panose="02020603050405020304" pitchFamily="18" charset="0"/>
              </a:rPr>
              <a:t>Calculation:</a:t>
            </a:r>
            <a:endParaRPr lang="en-US" sz="1200" b="1" dirty="0">
              <a:effectLst/>
            </a:endParaRPr>
          </a:p>
          <a:p>
            <a:pPr marL="628650" lvl="1" indent="-171450" algn="just" fontAlgn="base">
              <a:buFont typeface="Arial" panose="020B0604020202020204" pitchFamily="34" charset="0"/>
              <a:buChar char="•"/>
            </a:pPr>
            <a:r>
              <a:rPr lang="en-US" sz="1200" b="1" i="0" u="none" strike="noStrike" dirty="0">
                <a:solidFill>
                  <a:srgbClr val="404040"/>
                </a:solidFill>
                <a:effectLst/>
                <a:latin typeface="Times New Roman" panose="02020603050405020304" pitchFamily="18" charset="0"/>
              </a:rPr>
              <a:t>Year 1</a:t>
            </a:r>
            <a:r>
              <a:rPr lang="en-US" sz="1200" b="0" i="0" u="none" strike="noStrike" dirty="0">
                <a:solidFill>
                  <a:srgbClr val="404040"/>
                </a:solidFill>
                <a:effectLst/>
                <a:latin typeface="Times New Roman" panose="02020603050405020304" pitchFamily="18" charset="0"/>
              </a:rPr>
              <a:t>:  50×1.05=52.50</a:t>
            </a:r>
            <a:endParaRPr lang="en-US" sz="1200" b="0" i="0" u="none" strike="noStrike" dirty="0">
              <a:solidFill>
                <a:srgbClr val="404040"/>
              </a:solidFill>
              <a:effectLst/>
              <a:latin typeface="Roboto" panose="02000000000000000000" pitchFamily="2" charset="0"/>
            </a:endParaRPr>
          </a:p>
          <a:p>
            <a:pPr marL="628650" lvl="1" indent="-171450" algn="just" fontAlgn="base">
              <a:buFont typeface="Arial" panose="020B0604020202020204" pitchFamily="34" charset="0"/>
              <a:buChar char="•"/>
            </a:pPr>
            <a:r>
              <a:rPr lang="en-US" sz="1200" b="1" i="0" u="none" strike="noStrike" dirty="0">
                <a:solidFill>
                  <a:srgbClr val="404040"/>
                </a:solidFill>
                <a:effectLst/>
                <a:latin typeface="Times New Roman" panose="02020603050405020304" pitchFamily="18" charset="0"/>
              </a:rPr>
              <a:t>Year 2</a:t>
            </a:r>
            <a:r>
              <a:rPr lang="en-US" sz="1200" b="0" i="0" u="none" strike="noStrike" dirty="0">
                <a:solidFill>
                  <a:srgbClr val="404040"/>
                </a:solidFill>
                <a:effectLst/>
                <a:latin typeface="Times New Roman" panose="02020603050405020304" pitchFamily="18" charset="0"/>
              </a:rPr>
              <a:t>:  52.50×1.05=55.13</a:t>
            </a:r>
            <a:endParaRPr lang="en-US" sz="1200" b="0" i="0" u="none" strike="noStrike" dirty="0">
              <a:solidFill>
                <a:srgbClr val="404040"/>
              </a:solidFill>
              <a:effectLst/>
              <a:latin typeface="Roboto" panose="02000000000000000000" pitchFamily="2" charset="0"/>
            </a:endParaRPr>
          </a:p>
          <a:p>
            <a:pPr marL="628650" lvl="1" indent="-171450" algn="just" fontAlgn="base">
              <a:buFont typeface="Arial" panose="020B0604020202020204" pitchFamily="34" charset="0"/>
              <a:buChar char="•"/>
            </a:pPr>
            <a:r>
              <a:rPr lang="en-US" sz="1200" b="1" i="0" u="none" strike="noStrike" dirty="0">
                <a:solidFill>
                  <a:srgbClr val="404040"/>
                </a:solidFill>
                <a:effectLst/>
                <a:latin typeface="Times New Roman" panose="02020603050405020304" pitchFamily="18" charset="0"/>
              </a:rPr>
              <a:t>Year 3</a:t>
            </a:r>
            <a:r>
              <a:rPr lang="en-US" sz="1200" b="0" i="0" u="none" strike="noStrike" dirty="0">
                <a:solidFill>
                  <a:srgbClr val="404040"/>
                </a:solidFill>
                <a:effectLst/>
                <a:latin typeface="Times New Roman" panose="02020603050405020304" pitchFamily="18" charset="0"/>
              </a:rPr>
              <a:t>:  55.13×1.05=57.88</a:t>
            </a:r>
            <a:endParaRPr lang="en-US" sz="1200" b="0" i="0" u="none" strike="noStrike" dirty="0">
              <a:solidFill>
                <a:srgbClr val="404040"/>
              </a:solidFill>
              <a:effectLst/>
              <a:latin typeface="Roboto" panose="02000000000000000000" pitchFamily="2" charset="0"/>
            </a:endParaRPr>
          </a:p>
          <a:p>
            <a:pPr algn="just" rtl="0">
              <a:spcBef>
                <a:spcPts val="1200"/>
              </a:spcBef>
              <a:spcAft>
                <a:spcPts val="200"/>
              </a:spcAft>
            </a:pPr>
            <a:r>
              <a:rPr lang="en-US" sz="1200" b="1" i="0" u="none" strike="noStrike" dirty="0">
                <a:solidFill>
                  <a:srgbClr val="404040"/>
                </a:solidFill>
                <a:effectLst/>
                <a:latin typeface="Times New Roman" panose="02020603050405020304" pitchFamily="18" charset="0"/>
              </a:rPr>
              <a:t>Final Answer:</a:t>
            </a:r>
            <a:r>
              <a:rPr lang="en-US" sz="1200" b="1" dirty="0"/>
              <a:t> </a:t>
            </a:r>
            <a:r>
              <a:rPr lang="en-US" sz="1200" b="0" i="0" u="none" strike="noStrike" dirty="0">
                <a:solidFill>
                  <a:srgbClr val="404040"/>
                </a:solidFill>
                <a:effectLst/>
                <a:latin typeface="Times New Roman" panose="02020603050405020304" pitchFamily="18" charset="0"/>
              </a:rPr>
              <a:t>The average transaction value of mobile payments will increase to approximately </a:t>
            </a:r>
            <a:r>
              <a:rPr lang="en-US" sz="1200" b="1" i="0" u="none" strike="noStrike" dirty="0">
                <a:solidFill>
                  <a:srgbClr val="404040"/>
                </a:solidFill>
                <a:effectLst/>
                <a:latin typeface="Times New Roman" panose="02020603050405020304" pitchFamily="18" charset="0"/>
              </a:rPr>
              <a:t>$58</a:t>
            </a:r>
            <a:r>
              <a:rPr lang="en-US" sz="1200" b="0" i="0" u="none" strike="noStrike" dirty="0">
                <a:solidFill>
                  <a:srgbClr val="404040"/>
                </a:solidFill>
                <a:effectLst/>
                <a:latin typeface="Times New Roman" panose="02020603050405020304" pitchFamily="18" charset="0"/>
              </a:rPr>
              <a:t> in the next three years.</a:t>
            </a:r>
            <a:endParaRPr lang="en-US" sz="1200" b="0" dirty="0">
              <a:effectLst/>
            </a:endParaRPr>
          </a:p>
          <a:p>
            <a:br>
              <a:rPr lang="en-US" sz="1200" dirty="0"/>
            </a:b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7404516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7B6A93B1-4A2F-2A32-351B-33D2E985F865}"/>
              </a:ext>
            </a:extLst>
          </p:cNvPr>
          <p:cNvSpPr txBox="1"/>
          <p:nvPr/>
        </p:nvSpPr>
        <p:spPr>
          <a:xfrm>
            <a:off x="230253" y="266596"/>
            <a:ext cx="11332293" cy="6324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0" fontAlgn="base">
              <a:spcBef>
                <a:spcPts val="50"/>
              </a:spcBef>
              <a:spcAft>
                <a:spcPts val="50"/>
              </a:spcAft>
            </a:pP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5. How much will blockchain technology reduce the costs of cross-border transactions in the next five years?</a:t>
            </a:r>
            <a:endParaRPr lang="en-US" sz="12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457200" algn="just" fontAlgn="base">
              <a:spcBef>
                <a:spcPts val="50"/>
              </a:spcBef>
              <a:spcAft>
                <a:spcPts val="5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</a:rPr>
              <a:t>This question involves estimating the cost savings achieved through adopting blockchain technology for international money transfers, factoring in current fees and the efficiency improvements blockchain brings.</a:t>
            </a:r>
          </a:p>
          <a:p>
            <a:pPr algn="just" rtl="0" fontAlgn="base">
              <a:spcBef>
                <a:spcPts val="50"/>
              </a:spcBef>
              <a:spcAft>
                <a:spcPts val="50"/>
              </a:spcAft>
            </a:pPr>
            <a:endParaRPr lang="en-US" sz="12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rtl="0" fontAlgn="base">
              <a:spcBef>
                <a:spcPts val="50"/>
              </a:spcBef>
              <a:spcAft>
                <a:spcPts val="50"/>
              </a:spcAft>
            </a:pPr>
            <a:r>
              <a:rPr lang="en-US" sz="12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Solution:</a:t>
            </a:r>
          </a:p>
          <a:p>
            <a:pPr algn="just" fontAlgn="base">
              <a:spcBef>
                <a:spcPts val="50"/>
              </a:spcBef>
              <a:spcAft>
                <a:spcPts val="50"/>
              </a:spcAft>
            </a:pPr>
            <a:r>
              <a:rPr lang="en-US" sz="1200" dirty="0">
                <a:solidFill>
                  <a:srgbClr val="404040"/>
                </a:solidFill>
                <a:latin typeface="Times New Roman" panose="02020603050405020304" pitchFamily="18" charset="0"/>
              </a:rPr>
              <a:t>We will estimate the </a:t>
            </a:r>
            <a:r>
              <a:rPr lang="en-US" sz="1200" b="1" dirty="0">
                <a:solidFill>
                  <a:srgbClr val="404040"/>
                </a:solidFill>
                <a:latin typeface="Times New Roman" panose="02020603050405020304" pitchFamily="18" charset="0"/>
              </a:rPr>
              <a:t>percentage reduction in costs</a:t>
            </a:r>
            <a:r>
              <a:rPr lang="en-US" sz="1200" dirty="0">
                <a:solidFill>
                  <a:srgbClr val="404040"/>
                </a:solidFill>
                <a:latin typeface="Times New Roman" panose="02020603050405020304" pitchFamily="18" charset="0"/>
              </a:rPr>
              <a:t> for cross-border transactions due to blockchain adoption.</a:t>
            </a:r>
          </a:p>
          <a:p>
            <a:pPr algn="just" fontAlgn="base">
              <a:spcBef>
                <a:spcPts val="50"/>
              </a:spcBef>
              <a:spcAft>
                <a:spcPts val="50"/>
              </a:spcAft>
            </a:pPr>
            <a:endParaRPr lang="en-US" sz="1200" b="0" dirty="0">
              <a:effectLst/>
            </a:endParaRPr>
          </a:p>
          <a:p>
            <a:pPr marL="228600" indent="-228600" algn="just" rtl="0">
              <a:spcBef>
                <a:spcPts val="50"/>
              </a:spcBef>
              <a:spcAft>
                <a:spcPts val="50"/>
              </a:spcAft>
            </a:pPr>
            <a:r>
              <a:rPr lang="en-US" sz="1200" b="1" i="0" u="none" strike="noStrike" dirty="0">
                <a:solidFill>
                  <a:srgbClr val="404040"/>
                </a:solidFill>
                <a:effectLst/>
                <a:latin typeface="Times New Roman" panose="02020603050405020304" pitchFamily="18" charset="0"/>
              </a:rPr>
              <a:t>Step 1: Understanding the Current Costs of Cross-Border Transactions</a:t>
            </a:r>
            <a:endParaRPr lang="en-US" sz="1200" b="1" dirty="0">
              <a:effectLst/>
            </a:endParaRPr>
          </a:p>
          <a:p>
            <a:pPr algn="just" rtl="0">
              <a:spcBef>
                <a:spcPts val="50"/>
              </a:spcBef>
              <a:spcAft>
                <a:spcPts val="50"/>
              </a:spcAft>
            </a:pPr>
            <a:r>
              <a:rPr lang="en-US" sz="1200" b="0" i="0" u="none" strike="noStrike" dirty="0">
                <a:solidFill>
                  <a:srgbClr val="404040"/>
                </a:solidFill>
                <a:effectLst/>
                <a:latin typeface="Times New Roman" panose="02020603050405020304" pitchFamily="18" charset="0"/>
              </a:rPr>
              <a:t>Currently, traditional cross-border transactions incur the following fees:</a:t>
            </a:r>
          </a:p>
          <a:p>
            <a:pPr algn="just" rtl="0">
              <a:spcBef>
                <a:spcPts val="50"/>
              </a:spcBef>
              <a:spcAft>
                <a:spcPts val="50"/>
              </a:spcAft>
            </a:pPr>
            <a:endParaRPr lang="en-US" sz="1200" b="0" dirty="0">
              <a:effectLst/>
            </a:endParaRPr>
          </a:p>
          <a:p>
            <a:pPr lvl="1" algn="just" fontAlgn="base">
              <a:spcBef>
                <a:spcPts val="50"/>
              </a:spcBef>
              <a:spcAft>
                <a:spcPts val="50"/>
              </a:spcAft>
              <a:buFont typeface="+mj-lt"/>
              <a:buAutoNum type="arabicPeriod"/>
            </a:pPr>
            <a:r>
              <a:rPr lang="en-US" sz="1200" b="1" i="0" u="none" strike="noStrike" dirty="0">
                <a:solidFill>
                  <a:srgbClr val="404040"/>
                </a:solidFill>
                <a:effectLst/>
                <a:latin typeface="Times New Roman" panose="02020603050405020304" pitchFamily="18" charset="0"/>
              </a:rPr>
              <a:t>  Bank Processing Fees:</a:t>
            </a:r>
            <a:r>
              <a:rPr lang="en-US" sz="1200" b="0" i="0" u="none" strike="noStrike" dirty="0">
                <a:solidFill>
                  <a:srgbClr val="404040"/>
                </a:solidFill>
                <a:effectLst/>
                <a:latin typeface="Times New Roman" panose="02020603050405020304" pitchFamily="18" charset="0"/>
              </a:rPr>
              <a:t> ~2–2.5% per transaction</a:t>
            </a:r>
          </a:p>
          <a:p>
            <a:pPr lvl="1" algn="just" fontAlgn="base">
              <a:spcBef>
                <a:spcPts val="50"/>
              </a:spcBef>
              <a:spcAft>
                <a:spcPts val="50"/>
              </a:spcAft>
              <a:buFont typeface="+mj-lt"/>
              <a:buAutoNum type="arabicPeriod"/>
            </a:pPr>
            <a:r>
              <a:rPr lang="en-US" sz="1200" b="1" i="0" u="none" strike="noStrike" dirty="0">
                <a:solidFill>
                  <a:srgbClr val="404040"/>
                </a:solidFill>
                <a:effectLst/>
                <a:latin typeface="Times New Roman" panose="02020603050405020304" pitchFamily="18" charset="0"/>
              </a:rPr>
              <a:t>  Intermediary Bank Charges:</a:t>
            </a:r>
            <a:r>
              <a:rPr lang="en-US" sz="1200" b="0" i="0" u="none" strike="noStrike" dirty="0">
                <a:solidFill>
                  <a:srgbClr val="404040"/>
                </a:solidFill>
                <a:effectLst/>
                <a:latin typeface="Times New Roman" panose="02020603050405020304" pitchFamily="18" charset="0"/>
              </a:rPr>
              <a:t> ~1–1.5%</a:t>
            </a:r>
          </a:p>
          <a:p>
            <a:pPr lvl="1" algn="just" fontAlgn="base">
              <a:spcBef>
                <a:spcPts val="50"/>
              </a:spcBef>
              <a:spcAft>
                <a:spcPts val="50"/>
              </a:spcAft>
              <a:buFont typeface="+mj-lt"/>
              <a:buAutoNum type="arabicPeriod"/>
            </a:pPr>
            <a:r>
              <a:rPr lang="en-US" sz="1200" b="1" i="0" u="none" strike="noStrike" dirty="0">
                <a:solidFill>
                  <a:srgbClr val="404040"/>
                </a:solidFill>
                <a:effectLst/>
                <a:latin typeface="Times New Roman" panose="02020603050405020304" pitchFamily="18" charset="0"/>
              </a:rPr>
              <a:t>  Foreign Exchange Markup:</a:t>
            </a:r>
            <a:r>
              <a:rPr lang="en-US" sz="1200" b="0" i="0" u="none" strike="noStrike" dirty="0">
                <a:solidFill>
                  <a:srgbClr val="404040"/>
                </a:solidFill>
                <a:effectLst/>
                <a:latin typeface="Times New Roman" panose="02020603050405020304" pitchFamily="18" charset="0"/>
              </a:rPr>
              <a:t> ~1–1.5%</a:t>
            </a:r>
          </a:p>
          <a:p>
            <a:pPr lvl="1" algn="just" fontAlgn="base">
              <a:spcBef>
                <a:spcPts val="50"/>
              </a:spcBef>
              <a:spcAft>
                <a:spcPts val="50"/>
              </a:spcAft>
              <a:buFont typeface="+mj-lt"/>
              <a:buAutoNum type="arabicPeriod"/>
            </a:pPr>
            <a:r>
              <a:rPr lang="en-US" sz="1200" b="1" i="0" u="none" strike="noStrike" dirty="0">
                <a:solidFill>
                  <a:srgbClr val="404040"/>
                </a:solidFill>
                <a:effectLst/>
                <a:latin typeface="Times New Roman" panose="02020603050405020304" pitchFamily="18" charset="0"/>
              </a:rPr>
              <a:t>  Other Miscellaneous Charges:</a:t>
            </a:r>
            <a:r>
              <a:rPr lang="en-US" sz="1200" b="0" i="0" u="none" strike="noStrike" dirty="0">
                <a:solidFill>
                  <a:srgbClr val="404040"/>
                </a:solidFill>
                <a:effectLst/>
                <a:latin typeface="Times New Roman" panose="02020603050405020304" pitchFamily="18" charset="0"/>
              </a:rPr>
              <a:t> ~1%</a:t>
            </a:r>
          </a:p>
          <a:p>
            <a:pPr algn="just" rtl="0" fontAlgn="base">
              <a:spcBef>
                <a:spcPts val="50"/>
              </a:spcBef>
              <a:spcAft>
                <a:spcPts val="50"/>
              </a:spcAft>
            </a:pPr>
            <a:endParaRPr lang="en-US" sz="1200" b="0" i="0" u="none" strike="noStrike" dirty="0">
              <a:solidFill>
                <a:srgbClr val="404040"/>
              </a:solidFill>
              <a:effectLst/>
              <a:latin typeface="Times New Roman" panose="02020603050405020304" pitchFamily="18" charset="0"/>
            </a:endParaRPr>
          </a:p>
          <a:p>
            <a:pPr algn="just" rtl="0">
              <a:spcBef>
                <a:spcPts val="50"/>
              </a:spcBef>
              <a:spcAft>
                <a:spcPts val="50"/>
              </a:spcAft>
            </a:pPr>
            <a:r>
              <a:rPr lang="en-US" sz="1200" b="1" i="0" u="none" strike="noStrike" dirty="0">
                <a:solidFill>
                  <a:srgbClr val="404040"/>
                </a:solidFill>
                <a:effectLst/>
                <a:latin typeface="Times New Roman" panose="02020603050405020304" pitchFamily="18" charset="0"/>
              </a:rPr>
              <a:t>Total Cost for Traditional Cross-Border Transactions: ~6% of the transaction amount</a:t>
            </a:r>
          </a:p>
          <a:p>
            <a:pPr algn="just" rtl="0">
              <a:spcBef>
                <a:spcPts val="50"/>
              </a:spcBef>
              <a:spcAft>
                <a:spcPts val="50"/>
              </a:spcAft>
            </a:pPr>
            <a:endParaRPr lang="en-US" sz="1200" b="0" dirty="0">
              <a:effectLst/>
            </a:endParaRPr>
          </a:p>
          <a:p>
            <a:pPr marL="228600" indent="-228600" algn="just" rtl="0">
              <a:spcBef>
                <a:spcPts val="50"/>
              </a:spcBef>
              <a:spcAft>
                <a:spcPts val="50"/>
              </a:spcAft>
            </a:pPr>
            <a:r>
              <a:rPr lang="en-US" sz="1200" b="1" i="0" u="none" strike="noStrike" dirty="0">
                <a:solidFill>
                  <a:srgbClr val="404040"/>
                </a:solidFill>
                <a:effectLst/>
                <a:latin typeface="Times New Roman" panose="02020603050405020304" pitchFamily="18" charset="0"/>
              </a:rPr>
              <a:t>Step 2: Estimating Blockchain-Based Cost Reduction</a:t>
            </a:r>
            <a:endParaRPr lang="en-US" sz="1200" b="1" dirty="0">
              <a:effectLst/>
            </a:endParaRPr>
          </a:p>
          <a:p>
            <a:pPr algn="just" rtl="0">
              <a:spcBef>
                <a:spcPts val="50"/>
              </a:spcBef>
              <a:spcAft>
                <a:spcPts val="50"/>
              </a:spcAft>
            </a:pPr>
            <a:r>
              <a:rPr lang="en-US" sz="1200" b="0" i="0" u="none" strike="noStrike" dirty="0">
                <a:solidFill>
                  <a:srgbClr val="404040"/>
                </a:solidFill>
                <a:effectLst/>
                <a:latin typeface="Times New Roman" panose="02020603050405020304" pitchFamily="18" charset="0"/>
              </a:rPr>
              <a:t>Blockchain-based solutions (e.g., </a:t>
            </a:r>
            <a:r>
              <a:rPr lang="en-US" sz="1200" b="1" i="0" u="none" strike="noStrike" dirty="0">
                <a:solidFill>
                  <a:srgbClr val="404040"/>
                </a:solidFill>
                <a:effectLst/>
                <a:latin typeface="Times New Roman" panose="02020603050405020304" pitchFamily="18" charset="0"/>
              </a:rPr>
              <a:t>Ripple (XRP), Stellar (XLM), and stablecoins (USDT, USDC)</a:t>
            </a:r>
            <a:r>
              <a:rPr lang="en-US" sz="1200" b="0" i="0" u="none" strike="noStrike" dirty="0">
                <a:solidFill>
                  <a:srgbClr val="404040"/>
                </a:solidFill>
                <a:effectLst/>
                <a:latin typeface="Times New Roman" panose="02020603050405020304" pitchFamily="18" charset="0"/>
              </a:rPr>
              <a:t>) significantly reduce costs by:</a:t>
            </a:r>
          </a:p>
          <a:p>
            <a:pPr algn="just" rtl="0">
              <a:spcBef>
                <a:spcPts val="50"/>
              </a:spcBef>
              <a:spcAft>
                <a:spcPts val="50"/>
              </a:spcAft>
            </a:pPr>
            <a:endParaRPr lang="en-US" sz="1200" b="0" dirty="0">
              <a:effectLst/>
            </a:endParaRPr>
          </a:p>
          <a:p>
            <a:pPr marL="628650" lvl="1" indent="-171450" algn="just" fontAlgn="base">
              <a:spcBef>
                <a:spcPts val="50"/>
              </a:spcBef>
              <a:spcAft>
                <a:spcPts val="50"/>
              </a:spcAft>
              <a:buFont typeface="Arial" panose="020B0604020202020204" pitchFamily="34" charset="0"/>
              <a:buChar char="•"/>
            </a:pPr>
            <a:r>
              <a:rPr lang="en-US" sz="1200" b="1" i="0" u="none" strike="noStrike" dirty="0">
                <a:solidFill>
                  <a:srgbClr val="404040"/>
                </a:solidFill>
                <a:effectLst/>
                <a:latin typeface="Times New Roman" panose="02020603050405020304" pitchFamily="18" charset="0"/>
              </a:rPr>
              <a:t>Eliminating intermediaries</a:t>
            </a:r>
            <a:r>
              <a:rPr lang="en-US" sz="1200" b="0" i="0" u="none" strike="noStrike" dirty="0">
                <a:solidFill>
                  <a:srgbClr val="404040"/>
                </a:solidFill>
                <a:effectLst/>
                <a:latin typeface="Times New Roman" panose="02020603050405020304" pitchFamily="18" charset="0"/>
              </a:rPr>
              <a:t> (0% intermediary bank fees)</a:t>
            </a:r>
          </a:p>
          <a:p>
            <a:pPr marL="628650" lvl="1" indent="-171450" algn="just" fontAlgn="base">
              <a:spcBef>
                <a:spcPts val="50"/>
              </a:spcBef>
              <a:spcAft>
                <a:spcPts val="50"/>
              </a:spcAft>
              <a:buFont typeface="Arial" panose="020B0604020202020204" pitchFamily="34" charset="0"/>
              <a:buChar char="•"/>
            </a:pPr>
            <a:r>
              <a:rPr lang="en-US" sz="1200" b="1" i="0" u="none" strike="noStrike" dirty="0">
                <a:solidFill>
                  <a:srgbClr val="404040"/>
                </a:solidFill>
                <a:effectLst/>
                <a:latin typeface="Times New Roman" panose="02020603050405020304" pitchFamily="18" charset="0"/>
              </a:rPr>
              <a:t>Minimizing processing costs</a:t>
            </a:r>
            <a:r>
              <a:rPr lang="en-US" sz="1200" b="0" i="0" u="none" strike="noStrike" dirty="0">
                <a:solidFill>
                  <a:srgbClr val="404040"/>
                </a:solidFill>
                <a:effectLst/>
                <a:latin typeface="Times New Roman" panose="02020603050405020304" pitchFamily="18" charset="0"/>
              </a:rPr>
              <a:t> (as low as 0.1–1%)</a:t>
            </a:r>
          </a:p>
          <a:p>
            <a:pPr marL="628650" lvl="1" indent="-171450" algn="just" fontAlgn="base">
              <a:spcBef>
                <a:spcPts val="50"/>
              </a:spcBef>
              <a:spcAft>
                <a:spcPts val="50"/>
              </a:spcAft>
              <a:buFont typeface="Arial" panose="020B0604020202020204" pitchFamily="34" charset="0"/>
              <a:buChar char="•"/>
            </a:pPr>
            <a:r>
              <a:rPr lang="en-US" sz="1200" b="1" i="0" u="none" strike="noStrike" dirty="0">
                <a:solidFill>
                  <a:srgbClr val="404040"/>
                </a:solidFill>
                <a:effectLst/>
                <a:latin typeface="Times New Roman" panose="02020603050405020304" pitchFamily="18" charset="0"/>
              </a:rPr>
              <a:t>Reducing forex markups</a:t>
            </a:r>
            <a:r>
              <a:rPr lang="en-US" sz="1200" b="0" i="0" u="none" strike="noStrike" dirty="0">
                <a:solidFill>
                  <a:srgbClr val="404040"/>
                </a:solidFill>
                <a:effectLst/>
                <a:latin typeface="Times New Roman" panose="02020603050405020304" pitchFamily="18" charset="0"/>
              </a:rPr>
              <a:t> (due to peer-to-peer exchange systems)</a:t>
            </a:r>
          </a:p>
          <a:p>
            <a:pPr algn="just" rtl="0" fontAlgn="base">
              <a:spcBef>
                <a:spcPts val="50"/>
              </a:spcBef>
              <a:spcAft>
                <a:spcPts val="50"/>
              </a:spcAft>
            </a:pPr>
            <a:endParaRPr lang="en-US" sz="1200" b="0" i="0" u="none" strike="noStrike" dirty="0">
              <a:solidFill>
                <a:srgbClr val="404040"/>
              </a:solidFill>
              <a:effectLst/>
              <a:latin typeface="Times New Roman" panose="02020603050405020304" pitchFamily="18" charset="0"/>
            </a:endParaRPr>
          </a:p>
          <a:p>
            <a:pPr algn="just" rtl="0">
              <a:spcBef>
                <a:spcPts val="50"/>
              </a:spcBef>
              <a:spcAft>
                <a:spcPts val="50"/>
              </a:spcAft>
            </a:pPr>
            <a:r>
              <a:rPr lang="en-US" sz="1200" b="1" i="0" u="none" strike="noStrike" dirty="0">
                <a:solidFill>
                  <a:srgbClr val="404040"/>
                </a:solidFill>
                <a:effectLst/>
                <a:latin typeface="Times New Roman" panose="02020603050405020304" pitchFamily="18" charset="0"/>
              </a:rPr>
              <a:t>Estimated Cost for Blockchain Transactions: </a:t>
            </a:r>
            <a:r>
              <a:rPr lang="en-US" sz="1200" b="0" i="0" u="none" strike="noStrike" dirty="0">
                <a:solidFill>
                  <a:srgbClr val="404040"/>
                </a:solidFill>
                <a:effectLst/>
                <a:latin typeface="Times New Roman" panose="02020603050405020304" pitchFamily="18" charset="0"/>
              </a:rPr>
              <a:t>~</a:t>
            </a:r>
            <a:r>
              <a:rPr lang="en-US" sz="1200" b="1" i="0" u="none" strike="noStrike" dirty="0">
                <a:solidFill>
                  <a:srgbClr val="404040"/>
                </a:solidFill>
                <a:effectLst/>
                <a:latin typeface="Times New Roman" panose="02020603050405020304" pitchFamily="18" charset="0"/>
              </a:rPr>
              <a:t>1.5% of the transaction amount</a:t>
            </a:r>
          </a:p>
          <a:p>
            <a:pPr algn="just" rtl="0">
              <a:spcBef>
                <a:spcPts val="50"/>
              </a:spcBef>
              <a:spcAft>
                <a:spcPts val="50"/>
              </a:spcAft>
            </a:pPr>
            <a:endParaRPr lang="en-US" sz="1200" b="0" dirty="0">
              <a:effectLst/>
            </a:endParaRPr>
          </a:p>
          <a:p>
            <a:pPr algn="just" rtl="0">
              <a:spcBef>
                <a:spcPts val="50"/>
              </a:spcBef>
              <a:spcAft>
                <a:spcPts val="50"/>
              </a:spcAft>
            </a:pPr>
            <a:r>
              <a:rPr lang="en-US" sz="1200" b="1" i="0" u="none" strike="noStrike" dirty="0">
                <a:solidFill>
                  <a:srgbClr val="404040"/>
                </a:solidFill>
                <a:effectLst/>
                <a:latin typeface="Times New Roman" panose="02020603050405020304" pitchFamily="18" charset="0"/>
              </a:rPr>
              <a:t>Assumption:</a:t>
            </a:r>
            <a:endParaRPr lang="en-US" sz="1200" b="0" dirty="0">
              <a:effectLst/>
            </a:endParaRPr>
          </a:p>
          <a:p>
            <a:pPr algn="just" rtl="0">
              <a:spcBef>
                <a:spcPts val="50"/>
              </a:spcBef>
              <a:spcAft>
                <a:spcPts val="50"/>
              </a:spcAft>
            </a:pPr>
            <a:r>
              <a:rPr lang="en-US" sz="1200" b="0" i="0" u="none" strike="noStrike" dirty="0">
                <a:solidFill>
                  <a:srgbClr val="404040"/>
                </a:solidFill>
                <a:effectLst/>
                <a:latin typeface="Times New Roman" panose="02020603050405020304" pitchFamily="18" charset="0"/>
              </a:rPr>
              <a:t>Adoption Rate: The projected Adoption Rate for the next 5 Years could be 40%, Adoption is increasing, but several factors (regulatory issues, trust, integration with banks, etc.) may slow it down.</a:t>
            </a:r>
            <a:endParaRPr lang="en-US" sz="1200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94370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178503-56AD-705B-966D-7B82238E5AF5}"/>
              </a:ext>
            </a:extLst>
          </p:cNvPr>
          <p:cNvSpPr txBox="1"/>
          <p:nvPr/>
        </p:nvSpPr>
        <p:spPr>
          <a:xfrm>
            <a:off x="374982" y="426720"/>
            <a:ext cx="11386383" cy="3721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0">
              <a:spcBef>
                <a:spcPts val="50"/>
              </a:spcBef>
              <a:spcAft>
                <a:spcPts val="50"/>
              </a:spcAft>
            </a:pPr>
            <a:r>
              <a:rPr lang="en-US" sz="1200" b="1" i="0" u="none" strike="noStrike" dirty="0">
                <a:solidFill>
                  <a:srgbClr val="404040"/>
                </a:solidFill>
                <a:effectLst/>
                <a:latin typeface="Times New Roman" panose="02020603050405020304" pitchFamily="18" charset="0"/>
              </a:rPr>
              <a:t>Step 3: Blended Cost Reduction Calculation</a:t>
            </a:r>
            <a:endParaRPr lang="en-US" sz="1200" b="1" dirty="0">
              <a:effectLst/>
            </a:endParaRPr>
          </a:p>
          <a:p>
            <a:pPr algn="just" rtl="0">
              <a:spcBef>
                <a:spcPts val="50"/>
              </a:spcBef>
              <a:spcAft>
                <a:spcPts val="50"/>
              </a:spcAft>
            </a:pPr>
            <a:r>
              <a:rPr lang="en-US" sz="1200" b="0" i="0" u="none" strike="noStrike" dirty="0">
                <a:solidFill>
                  <a:srgbClr val="404040"/>
                </a:solidFill>
                <a:effectLst/>
                <a:latin typeface="Times New Roman" panose="02020603050405020304" pitchFamily="18" charset="0"/>
              </a:rPr>
              <a:t>We now calculate the </a:t>
            </a:r>
            <a:r>
              <a:rPr lang="en-US" sz="1200" b="1" i="0" u="none" strike="noStrike" dirty="0">
                <a:solidFill>
                  <a:srgbClr val="404040"/>
                </a:solidFill>
                <a:effectLst/>
                <a:latin typeface="Times New Roman" panose="02020603050405020304" pitchFamily="18" charset="0"/>
              </a:rPr>
              <a:t>average cost reduction</a:t>
            </a:r>
            <a:r>
              <a:rPr lang="en-US" sz="1200" b="0" i="0" u="none" strike="noStrike" dirty="0">
                <a:solidFill>
                  <a:srgbClr val="404040"/>
                </a:solidFill>
                <a:effectLst/>
                <a:latin typeface="Times New Roman" panose="02020603050405020304" pitchFamily="18" charset="0"/>
              </a:rPr>
              <a:t>, considering that blockchain-based transactions will make up only </a:t>
            </a:r>
            <a:r>
              <a:rPr lang="en-US" sz="1200" b="1" i="0" u="none" strike="noStrike" dirty="0">
                <a:solidFill>
                  <a:srgbClr val="404040"/>
                </a:solidFill>
                <a:effectLst/>
                <a:latin typeface="Times New Roman" panose="02020603050405020304" pitchFamily="18" charset="0"/>
              </a:rPr>
              <a:t>40%</a:t>
            </a:r>
            <a:r>
              <a:rPr lang="en-US" sz="1200" b="0" i="0" u="none" strike="noStrike" dirty="0">
                <a:solidFill>
                  <a:srgbClr val="404040"/>
                </a:solidFill>
                <a:effectLst/>
                <a:latin typeface="Times New Roman" panose="02020603050405020304" pitchFamily="18" charset="0"/>
              </a:rPr>
              <a:t> of the market, while 60% will still use expensive traditional methods.</a:t>
            </a:r>
          </a:p>
          <a:p>
            <a:pPr algn="just" rtl="0">
              <a:spcBef>
                <a:spcPts val="50"/>
              </a:spcBef>
              <a:spcAft>
                <a:spcPts val="50"/>
              </a:spcAft>
            </a:pPr>
            <a:endParaRPr lang="en-US" sz="1200" b="0" dirty="0">
              <a:effectLst/>
            </a:endParaRPr>
          </a:p>
          <a:p>
            <a:pPr marL="628650" lvl="1" indent="-171450">
              <a:spcBef>
                <a:spcPts val="50"/>
              </a:spcBef>
              <a:spcAft>
                <a:spcPts val="50"/>
              </a:spcAft>
              <a:buFont typeface="Arial" panose="020B0604020202020204" pitchFamily="34" charset="0"/>
              <a:buChar char="•"/>
            </a:pPr>
            <a:r>
              <a:rPr lang="en-US" sz="1200" b="1" i="0" u="none" strike="noStrike" dirty="0">
                <a:solidFill>
                  <a:srgbClr val="404040"/>
                </a:solidFill>
                <a:effectLst/>
                <a:latin typeface="Times New Roman" panose="02020603050405020304" pitchFamily="18" charset="0"/>
              </a:rPr>
              <a:t>Weighted Average Cost in 2030</a:t>
            </a:r>
            <a:br>
              <a:rPr lang="en-US" sz="1200" b="0" dirty="0">
                <a:effectLst/>
              </a:rPr>
            </a:br>
            <a:r>
              <a:rPr lang="en-US" sz="1200" b="0" dirty="0">
                <a:effectLst/>
              </a:rPr>
              <a:t>		</a:t>
            </a:r>
            <a:r>
              <a:rPr lang="en-US" sz="1200" b="0" i="0" u="none" strike="noStrike" dirty="0">
                <a:solidFill>
                  <a:srgbClr val="404040"/>
                </a:solidFill>
                <a:effectLst/>
                <a:latin typeface="Times New Roman" panose="02020603050405020304" pitchFamily="18" charset="0"/>
              </a:rPr>
              <a:t>New Average Cost = (0.6*6%) + (0.4*1.5%)</a:t>
            </a:r>
            <a:endParaRPr lang="en-US" sz="1200" b="0" dirty="0">
              <a:effectLst/>
            </a:endParaRPr>
          </a:p>
          <a:p>
            <a:pPr indent="457200" algn="just" rtl="0">
              <a:spcBef>
                <a:spcPts val="50"/>
              </a:spcBef>
              <a:spcAft>
                <a:spcPts val="50"/>
              </a:spcAft>
            </a:pPr>
            <a:r>
              <a:rPr lang="en-US" sz="1200" b="0" i="0" u="none" strike="noStrike" dirty="0">
                <a:solidFill>
                  <a:srgbClr val="404040"/>
                </a:solidFill>
                <a:effectLst/>
                <a:latin typeface="Times New Roman" panose="02020603050405020304" pitchFamily="18" charset="0"/>
              </a:rPr>
              <a:t>    			       = 3.6% + 0.6%</a:t>
            </a:r>
            <a:endParaRPr lang="en-US" sz="1200" b="0" dirty="0">
              <a:effectLst/>
            </a:endParaRPr>
          </a:p>
          <a:p>
            <a:pPr indent="457200" algn="just" rtl="0">
              <a:spcBef>
                <a:spcPts val="50"/>
              </a:spcBef>
              <a:spcAft>
                <a:spcPts val="50"/>
              </a:spcAft>
            </a:pPr>
            <a:r>
              <a:rPr lang="en-US" sz="1200" b="0" i="0" u="none" strike="noStrike" dirty="0">
                <a:solidFill>
                  <a:srgbClr val="404040"/>
                </a:solidFill>
                <a:effectLst/>
                <a:latin typeface="Times New Roman" panose="02020603050405020304" pitchFamily="18" charset="0"/>
              </a:rPr>
              <a:t>    			       = 4.2% (blended cost)</a:t>
            </a:r>
          </a:p>
          <a:p>
            <a:pPr indent="457200" algn="just" rtl="0">
              <a:spcBef>
                <a:spcPts val="50"/>
              </a:spcBef>
              <a:spcAft>
                <a:spcPts val="50"/>
              </a:spcAft>
            </a:pPr>
            <a:endParaRPr lang="en-US" sz="1200" b="0" dirty="0">
              <a:effectLst/>
            </a:endParaRPr>
          </a:p>
          <a:p>
            <a:pPr marL="628650" lvl="1" indent="-171450" algn="just">
              <a:spcBef>
                <a:spcPts val="50"/>
              </a:spcBef>
              <a:spcAft>
                <a:spcPts val="50"/>
              </a:spcAft>
              <a:buFont typeface="Arial" panose="020B0604020202020204" pitchFamily="34" charset="0"/>
              <a:buChar char="•"/>
            </a:pPr>
            <a:r>
              <a:rPr lang="en-US" sz="1200" b="1" i="0" u="none" strike="noStrike" dirty="0">
                <a:solidFill>
                  <a:srgbClr val="404040"/>
                </a:solidFill>
                <a:effectLst/>
                <a:latin typeface="Times New Roman" panose="02020603050405020304" pitchFamily="18" charset="0"/>
              </a:rPr>
              <a:t>Percentage Reduction Compared to Today (5% average cost):</a:t>
            </a:r>
            <a:endParaRPr lang="en-US" sz="1200" b="1" dirty="0">
              <a:effectLst/>
            </a:endParaRPr>
          </a:p>
          <a:p>
            <a:pPr algn="just" rtl="0">
              <a:spcBef>
                <a:spcPts val="50"/>
              </a:spcBef>
              <a:spcAft>
                <a:spcPts val="50"/>
              </a:spcAft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 	   	(6% - 4.2%)</a:t>
            </a:r>
            <a:endParaRPr lang="en-US" sz="1200" b="0" dirty="0">
              <a:effectLst/>
            </a:endParaRPr>
          </a:p>
          <a:p>
            <a:pPr algn="just" rtl="0">
              <a:spcBef>
                <a:spcPts val="50"/>
              </a:spcBef>
              <a:spcAft>
                <a:spcPts val="50"/>
              </a:spcAft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		--------------  * 100  = 30%</a:t>
            </a:r>
            <a:endParaRPr lang="en-US" sz="1200" b="0" dirty="0">
              <a:effectLst/>
            </a:endParaRPr>
          </a:p>
          <a:p>
            <a:pPr marL="914400" algn="just" rtl="0">
              <a:spcBef>
                <a:spcPts val="50"/>
              </a:spcBef>
              <a:spcAft>
                <a:spcPts val="50"/>
              </a:spcAft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   </a:t>
            </a:r>
            <a: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</a:rPr>
              <a:t>    	      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6%</a:t>
            </a:r>
            <a:endParaRPr lang="en-US" sz="1200" b="0" dirty="0">
              <a:effectLst/>
            </a:endParaRPr>
          </a:p>
          <a:p>
            <a:pPr algn="just" rtl="0">
              <a:spcBef>
                <a:spcPts val="50"/>
              </a:spcBef>
              <a:spcAft>
                <a:spcPts val="50"/>
              </a:spcAft>
            </a:pPr>
            <a:r>
              <a:rPr lang="en-US" sz="1200" b="1" i="0" u="none" strike="noStrike" dirty="0">
                <a:solidFill>
                  <a:srgbClr val="404040"/>
                </a:solidFill>
                <a:effectLst/>
                <a:latin typeface="Times New Roman" panose="02020603050405020304" pitchFamily="18" charset="0"/>
              </a:rPr>
              <a:t>Final Answer: </a:t>
            </a: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By 2030, blockchain could reduce the average cost of cross-border transactions by approximately 30%, considering that only ~40% of transactions will shift to blockchain.</a:t>
            </a:r>
            <a:endParaRPr lang="en-US" sz="1200" b="0" dirty="0">
              <a:effectLst/>
            </a:endParaRPr>
          </a:p>
          <a:p>
            <a:pPr>
              <a:spcBef>
                <a:spcPts val="50"/>
              </a:spcBef>
              <a:spcAft>
                <a:spcPts val="50"/>
              </a:spcAft>
            </a:pPr>
            <a:br>
              <a:rPr lang="en-US" sz="1200" dirty="0"/>
            </a:br>
            <a:endParaRPr lang="en-IN" sz="1200" dirty="0"/>
          </a:p>
          <a:p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19541970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A00587-1C13-2EEC-44F4-98FC15EB3AA2}"/>
              </a:ext>
            </a:extLst>
          </p:cNvPr>
          <p:cNvSpPr txBox="1"/>
          <p:nvPr/>
        </p:nvSpPr>
        <p:spPr>
          <a:xfrm>
            <a:off x="299720" y="2151727"/>
            <a:ext cx="115925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/>
              <a:t>Part III Scenario Based Question</a:t>
            </a:r>
            <a:endParaRPr lang="en-IN" sz="8000" b="1" dirty="0"/>
          </a:p>
        </p:txBody>
      </p:sp>
    </p:spTree>
    <p:extLst>
      <p:ext uri="{BB962C8B-B14F-4D97-AF65-F5344CB8AC3E}">
        <p14:creationId xmlns:p14="http://schemas.microsoft.com/office/powerpoint/2010/main" val="30409946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4BBD9E7-E77C-A15E-1A93-02A744784F68}"/>
              </a:ext>
            </a:extLst>
          </p:cNvPr>
          <p:cNvSpPr txBox="1"/>
          <p:nvPr/>
        </p:nvSpPr>
        <p:spPr>
          <a:xfrm>
            <a:off x="386080" y="203200"/>
            <a:ext cx="109220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Scenario 1</a:t>
            </a:r>
          </a:p>
          <a:p>
            <a:r>
              <a:rPr lang="en-US" sz="2000" b="1" dirty="0"/>
              <a:t>Question 1: Cohort Analysis – User Retention</a:t>
            </a:r>
          </a:p>
          <a:p>
            <a:br>
              <a:rPr lang="en-US" dirty="0"/>
            </a:br>
            <a:r>
              <a:rPr lang="en-US" b="1" dirty="0"/>
              <a:t>Cohort Analysis for Monthly Retention Rate</a:t>
            </a:r>
          </a:p>
          <a:p>
            <a:r>
              <a:rPr lang="en-US" dirty="0"/>
              <a:t>A </a:t>
            </a:r>
            <a:r>
              <a:rPr lang="en-US" b="1" dirty="0"/>
              <a:t>cohort analysis</a:t>
            </a:r>
            <a:r>
              <a:rPr lang="en-US" dirty="0"/>
              <a:t> was conducted to understand user retention trends over the past six months by tracking users’ activity based on their signup month.</a:t>
            </a:r>
          </a:p>
          <a:p>
            <a:endParaRPr lang="en-US" dirty="0"/>
          </a:p>
          <a:p>
            <a:r>
              <a:rPr lang="en-US" b="1" dirty="0"/>
              <a:t>Key Findings:</a:t>
            </a:r>
          </a:p>
          <a:p>
            <a:r>
              <a:rPr lang="en-US" dirty="0"/>
              <a:t>🔹 Major Drop-off After Month 1</a:t>
            </a:r>
            <a:br>
              <a:rPr lang="en-US" dirty="0"/>
            </a:br>
            <a:r>
              <a:rPr lang="en-US" dirty="0"/>
              <a:t>🔹 Retention Stabilizes in Later Months</a:t>
            </a:r>
          </a:p>
          <a:p>
            <a:endParaRPr lang="en-US" dirty="0"/>
          </a:p>
          <a:p>
            <a:r>
              <a:rPr lang="en-US" b="1" dirty="0"/>
              <a:t>Proposed Strategies for Improvement:</a:t>
            </a:r>
          </a:p>
          <a:p>
            <a:r>
              <a:rPr lang="en-US" dirty="0"/>
              <a:t>✅ Improve Onboarding Experience </a:t>
            </a:r>
          </a:p>
          <a:p>
            <a:r>
              <a:rPr lang="en-US" dirty="0"/>
              <a:t>✅ Engage Users with Personalization </a:t>
            </a:r>
          </a:p>
          <a:p>
            <a:r>
              <a:rPr lang="en-US" dirty="0"/>
              <a:t>✅ Loyalty Programs</a:t>
            </a:r>
            <a:br>
              <a:rPr lang="en-US" dirty="0"/>
            </a:br>
            <a:r>
              <a:rPr lang="en-US" dirty="0"/>
              <a:t>✅ Feature Enhancements</a:t>
            </a:r>
          </a:p>
          <a:p>
            <a:endParaRPr lang="en-US" dirty="0"/>
          </a:p>
          <a:p>
            <a:r>
              <a:rPr lang="en-US" b="1" dirty="0"/>
              <a:t>Expected Impact:</a:t>
            </a:r>
          </a:p>
          <a:p>
            <a:r>
              <a:rPr lang="en-US" dirty="0"/>
              <a:t>Enhanced </a:t>
            </a:r>
            <a:r>
              <a:rPr lang="en-US" b="1" dirty="0"/>
              <a:t>user retention, engagement, and long-term transaction activity</a:t>
            </a:r>
            <a:r>
              <a:rPr lang="en-US" dirty="0"/>
              <a:t>, leading to sustained growth and profitability.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34355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4D40FE9-EB91-C79D-A0AA-D4D324AE5F83}"/>
              </a:ext>
            </a:extLst>
          </p:cNvPr>
          <p:cNvSpPr txBox="1"/>
          <p:nvPr/>
        </p:nvSpPr>
        <p:spPr>
          <a:xfrm>
            <a:off x="193040" y="181957"/>
            <a:ext cx="12090399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Q. 2:  Addressing the Significant Drop in Retention After Month 1</a:t>
            </a:r>
          </a:p>
          <a:p>
            <a:r>
              <a:rPr lang="en-US" dirty="0"/>
              <a:t>The </a:t>
            </a:r>
            <a:r>
              <a:rPr lang="en-US" b="1" dirty="0"/>
              <a:t>cohort analysis</a:t>
            </a:r>
            <a:r>
              <a:rPr lang="en-US" dirty="0"/>
              <a:t> revealed that the biggest </a:t>
            </a:r>
            <a:r>
              <a:rPr lang="en-US" b="1" dirty="0"/>
              <a:t>drop-off occurs between Month 0 and Month 1</a:t>
            </a:r>
            <a:r>
              <a:rPr lang="en-US" dirty="0"/>
              <a:t>, indicating that many users sign up but do not return after their first transaction.</a:t>
            </a:r>
          </a:p>
          <a:p>
            <a:endParaRPr lang="en-US" dirty="0"/>
          </a:p>
          <a:p>
            <a:r>
              <a:rPr lang="en-US" b="1" dirty="0"/>
              <a:t>Key Reasons for Drop-Off:</a:t>
            </a:r>
          </a:p>
          <a:p>
            <a:r>
              <a:rPr lang="en-US" b="1" dirty="0"/>
              <a:t>🔹 </a:t>
            </a:r>
            <a:r>
              <a:rPr lang="en-US" dirty="0"/>
              <a:t>Poor Onboarding Experience </a:t>
            </a:r>
            <a:br>
              <a:rPr lang="en-US" dirty="0"/>
            </a:br>
            <a:r>
              <a:rPr lang="en-US" dirty="0"/>
              <a:t>🔹 Lack of Engagement &amp; Incentives</a:t>
            </a:r>
            <a:br>
              <a:rPr lang="en-US" dirty="0"/>
            </a:br>
            <a:r>
              <a:rPr lang="en-US" dirty="0"/>
              <a:t>🔹 Security &amp; Trust Concerns</a:t>
            </a:r>
            <a:br>
              <a:rPr lang="en-US" dirty="0"/>
            </a:br>
            <a:r>
              <a:rPr lang="en-US" dirty="0"/>
              <a:t>🔹 Competition from Other FinTech Apps</a:t>
            </a:r>
            <a:br>
              <a:rPr lang="en-US" dirty="0"/>
            </a:br>
            <a:r>
              <a:rPr lang="en-US" dirty="0"/>
              <a:t>🔹 Technical Issues</a:t>
            </a:r>
          </a:p>
          <a:p>
            <a:endParaRPr lang="en-US" dirty="0"/>
          </a:p>
          <a:p>
            <a:r>
              <a:rPr lang="en-US" b="1" dirty="0"/>
              <a:t>Proposed Strategies for Retention Improvement:</a:t>
            </a:r>
          </a:p>
          <a:p>
            <a:r>
              <a:rPr lang="en-US" dirty="0"/>
              <a:t>✅ Enhance User Onboarding </a:t>
            </a:r>
            <a:br>
              <a:rPr lang="en-US" dirty="0"/>
            </a:br>
            <a:r>
              <a:rPr lang="en-US" dirty="0"/>
              <a:t>✅ Boost Engagement with Notifications &amp; Gamification</a:t>
            </a:r>
            <a:br>
              <a:rPr lang="en-US" dirty="0"/>
            </a:br>
            <a:r>
              <a:rPr lang="en-US" dirty="0"/>
              <a:t>✅ Offer Incentives</a:t>
            </a:r>
            <a:br>
              <a:rPr lang="en-US" dirty="0"/>
            </a:br>
            <a:r>
              <a:rPr lang="en-US" dirty="0"/>
              <a:t>✅ Build Trust &amp; Security Awareness </a:t>
            </a:r>
          </a:p>
          <a:p>
            <a:r>
              <a:rPr lang="en-US" dirty="0"/>
              <a:t>✅ Optimize App Performance</a:t>
            </a:r>
          </a:p>
          <a:p>
            <a:endParaRPr lang="en-US" dirty="0"/>
          </a:p>
          <a:p>
            <a:r>
              <a:rPr lang="en-US" b="1" dirty="0"/>
              <a:t>Expected Impact:</a:t>
            </a:r>
          </a:p>
          <a:p>
            <a:r>
              <a:rPr lang="en-US" dirty="0"/>
              <a:t>By implementing these strategies, the company can </a:t>
            </a:r>
            <a:r>
              <a:rPr lang="en-US" b="1" dirty="0"/>
              <a:t>reduce drop-offs, improve user retention, and drive long-term engagement</a:t>
            </a:r>
            <a:r>
              <a:rPr lang="en-US" dirty="0"/>
              <a:t>, leading to sustained growth and profitability.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18272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Part I: Product Dissection Of PhonePe </a:t>
            </a:r>
          </a:p>
        </p:txBody>
      </p:sp>
      <p:graphicFrame>
        <p:nvGraphicFramePr>
          <p:cNvPr id="4" name="Content Placeholder 2" descr="SmartArt graphic">
            <a:extLst>
              <a:ext uri="{FF2B5EF4-FFF2-40B4-BE49-F238E27FC236}">
                <a16:creationId xmlns:a16="http://schemas.microsoft.com/office/drawing/2014/main" id="{59F5A1AC-D08D-42AE-B94A-1CAFB517D8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6564069"/>
              </p:ext>
            </p:extLst>
          </p:nvPr>
        </p:nvGraphicFramePr>
        <p:xfrm>
          <a:off x="1096963" y="2098514"/>
          <a:ext cx="10345620" cy="42016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E3D14D0-6A2D-F0FC-2F1F-19FBA24D50C4}"/>
              </a:ext>
            </a:extLst>
          </p:cNvPr>
          <p:cNvSpPr txBox="1"/>
          <p:nvPr/>
        </p:nvSpPr>
        <p:spPr>
          <a:xfrm>
            <a:off x="1096963" y="2159000"/>
            <a:ext cx="4934721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Introduction to </a:t>
            </a:r>
            <a:r>
              <a:rPr lang="en-IN" sz="2800" b="1" dirty="0" err="1"/>
              <a:t>PhonePe</a:t>
            </a:r>
            <a:r>
              <a:rPr lang="en-IN" sz="2800" b="1" dirty="0"/>
              <a:t>:</a:t>
            </a:r>
          </a:p>
          <a:p>
            <a:endParaRPr lang="en-IN" b="1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Leading digital payments platform in India.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Over 500 million registered users.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Supports UPI, bill payments, investments, and more.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Focus on financial inclusion and digital transactions.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7AA36F-DAE6-B99E-7FF1-F045953224C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5999" y="2098515"/>
            <a:ext cx="5654523" cy="420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225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3006B0-03C9-A12E-0E63-4A0BFE8CCCAA}"/>
              </a:ext>
            </a:extLst>
          </p:cNvPr>
          <p:cNvSpPr txBox="1"/>
          <p:nvPr/>
        </p:nvSpPr>
        <p:spPr>
          <a:xfrm>
            <a:off x="254000" y="406400"/>
            <a:ext cx="11633200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Scenario 2</a:t>
            </a:r>
            <a:endParaRPr lang="en-US" sz="2000" b="1" dirty="0"/>
          </a:p>
          <a:p>
            <a:r>
              <a:rPr lang="en-US" b="1" dirty="0"/>
              <a:t>Q. 1: A/B Testing – Loan Approval Notification</a:t>
            </a:r>
            <a:br>
              <a:rPr lang="en-US" dirty="0"/>
            </a:br>
            <a:r>
              <a:rPr lang="en-US" dirty="0"/>
              <a:t>An experiment was conducted to determine the </a:t>
            </a:r>
            <a:r>
              <a:rPr lang="en-US" b="1" dirty="0"/>
              <a:t>most effective loan approval notification</a:t>
            </a:r>
            <a:r>
              <a:rPr lang="en-US" dirty="0"/>
              <a:t> for increasing loan acceptance rates.</a:t>
            </a:r>
          </a:p>
          <a:p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Version A:</a:t>
            </a:r>
            <a:r>
              <a:rPr lang="en-US" dirty="0"/>
              <a:t> Simple approval message.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Version B:</a:t>
            </a:r>
            <a:r>
              <a:rPr lang="en-US" dirty="0"/>
              <a:t> Detailed loan breakdown with repayment options.</a:t>
            </a:r>
          </a:p>
          <a:p>
            <a:endParaRPr lang="en-US" dirty="0"/>
          </a:p>
          <a:p>
            <a:r>
              <a:rPr lang="en-US" dirty="0"/>
              <a:t>🔹 </a:t>
            </a:r>
            <a:r>
              <a:rPr lang="en-US" b="1" dirty="0"/>
              <a:t>Result:</a:t>
            </a:r>
            <a:r>
              <a:rPr lang="en-US" dirty="0"/>
              <a:t> Version B led to a </a:t>
            </a:r>
            <a:r>
              <a:rPr lang="en-US" b="1" dirty="0"/>
              <a:t>10% increase in loan acceptance</a:t>
            </a:r>
            <a:r>
              <a:rPr lang="en-US" dirty="0"/>
              <a:t> due to better transparency and clarity.</a:t>
            </a:r>
            <a:br>
              <a:rPr lang="en-US" dirty="0"/>
            </a:br>
            <a:r>
              <a:rPr lang="en-US" dirty="0"/>
              <a:t>🔹 </a:t>
            </a:r>
            <a:r>
              <a:rPr lang="en-US" b="1" dirty="0"/>
              <a:t>Action:</a:t>
            </a:r>
            <a:r>
              <a:rPr lang="en-US" dirty="0"/>
              <a:t> Implement </a:t>
            </a:r>
            <a:r>
              <a:rPr lang="en-US" b="1" dirty="0"/>
              <a:t>Version B</a:t>
            </a:r>
            <a:r>
              <a:rPr lang="en-US" dirty="0"/>
              <a:t> as the standard notification format to improve conversion rates.</a:t>
            </a:r>
          </a:p>
          <a:p>
            <a:endParaRPr lang="en-US" dirty="0"/>
          </a:p>
          <a:p>
            <a:r>
              <a:rPr lang="en-US" b="1" dirty="0"/>
              <a:t>Expected Impact:</a:t>
            </a:r>
            <a:r>
              <a:rPr lang="en-US" dirty="0"/>
              <a:t> Higher loan approvals, improved user confidence, and better engagement in financial services.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83438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ED6538-DE6E-C10F-302B-A5CF7FCA3541}"/>
              </a:ext>
            </a:extLst>
          </p:cNvPr>
          <p:cNvSpPr txBox="1"/>
          <p:nvPr/>
        </p:nvSpPr>
        <p:spPr>
          <a:xfrm>
            <a:off x="142241" y="152400"/>
            <a:ext cx="12049759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Q.2: Evaluating the Justification for Version B Implementation</a:t>
            </a:r>
          </a:p>
          <a:p>
            <a:r>
              <a:rPr lang="en-US" dirty="0"/>
              <a:t>An </a:t>
            </a:r>
            <a:r>
              <a:rPr lang="en-US" b="1" dirty="0"/>
              <a:t>A/B test</a:t>
            </a:r>
            <a:r>
              <a:rPr lang="en-US" dirty="0"/>
              <a:t> showed that </a:t>
            </a:r>
            <a:r>
              <a:rPr lang="en-US" b="1" dirty="0"/>
              <a:t>Version B (detailed loan notification)</a:t>
            </a:r>
            <a:r>
              <a:rPr lang="en-US" dirty="0"/>
              <a:t> increases </a:t>
            </a:r>
            <a:r>
              <a:rPr lang="en-US" b="1" dirty="0"/>
              <a:t>loan acceptance by 10%</a:t>
            </a:r>
            <a:r>
              <a:rPr lang="en-US" dirty="0"/>
              <a:t>, generating </a:t>
            </a:r>
            <a:r>
              <a:rPr lang="en-US" b="1" dirty="0"/>
              <a:t>$2.4 million in annual revenue</a:t>
            </a:r>
            <a:r>
              <a:rPr lang="en-US" dirty="0"/>
              <a:t> but requiring </a:t>
            </a:r>
            <a:r>
              <a:rPr lang="en-US" b="1" dirty="0"/>
              <a:t>$50,000 in implementation costs</a:t>
            </a:r>
            <a:r>
              <a:rPr lang="en-US" dirty="0"/>
              <a:t>. A </a:t>
            </a:r>
            <a:r>
              <a:rPr lang="en-US" b="1" dirty="0"/>
              <a:t>cost-benefit analysis</a:t>
            </a:r>
            <a:r>
              <a:rPr lang="en-US" dirty="0"/>
              <a:t> was conducted to assess feasibility.</a:t>
            </a:r>
          </a:p>
          <a:p>
            <a:endParaRPr lang="en-US" dirty="0"/>
          </a:p>
          <a:p>
            <a:r>
              <a:rPr lang="en-US" b="1" dirty="0"/>
              <a:t>1️⃣ Revenue Impact</a:t>
            </a:r>
          </a:p>
          <a:p>
            <a:r>
              <a:rPr lang="en-US" dirty="0"/>
              <a:t>🔹 </a:t>
            </a:r>
            <a:r>
              <a:rPr lang="en-US" b="1" dirty="0"/>
              <a:t>Higher Loan Acceptance</a:t>
            </a:r>
            <a:r>
              <a:rPr lang="en-US" dirty="0"/>
              <a:t> – 200 additional loans per month.</a:t>
            </a:r>
            <a:br>
              <a:rPr lang="en-US" dirty="0"/>
            </a:br>
            <a:r>
              <a:rPr lang="en-US" dirty="0"/>
              <a:t>🔹 </a:t>
            </a:r>
            <a:r>
              <a:rPr lang="en-US" b="1" dirty="0"/>
              <a:t>Incremental Annual Revenue</a:t>
            </a:r>
            <a:r>
              <a:rPr lang="en-US" dirty="0"/>
              <a:t> – $2.4 million from extra interest.</a:t>
            </a:r>
          </a:p>
          <a:p>
            <a:endParaRPr lang="en-US" dirty="0"/>
          </a:p>
          <a:p>
            <a:r>
              <a:rPr lang="en-US" b="1" dirty="0"/>
              <a:t>2️⃣ Cost-Benefit Analysis</a:t>
            </a:r>
          </a:p>
          <a:p>
            <a:r>
              <a:rPr lang="en-US" dirty="0"/>
              <a:t>🔹 </a:t>
            </a:r>
            <a:r>
              <a:rPr lang="en-US" b="1" dirty="0"/>
              <a:t>Implementation Cost</a:t>
            </a:r>
            <a:r>
              <a:rPr lang="en-US" dirty="0"/>
              <a:t> – $50,000 (one-time).</a:t>
            </a:r>
            <a:br>
              <a:rPr lang="en-US" dirty="0"/>
            </a:br>
            <a:r>
              <a:rPr lang="en-US" dirty="0"/>
              <a:t>🔹 </a:t>
            </a:r>
            <a:r>
              <a:rPr lang="en-US" b="1" dirty="0"/>
              <a:t>Minimal Additional Support Costs</a:t>
            </a:r>
            <a:r>
              <a:rPr lang="en-US" dirty="0"/>
              <a:t> – No major impact.</a:t>
            </a:r>
            <a:br>
              <a:rPr lang="en-US" dirty="0"/>
            </a:br>
            <a:r>
              <a:rPr lang="en-US" dirty="0"/>
              <a:t>🔹 </a:t>
            </a:r>
            <a:r>
              <a:rPr lang="en-US" b="1" dirty="0"/>
              <a:t>Net Benefit</a:t>
            </a:r>
            <a:r>
              <a:rPr lang="en-US" dirty="0"/>
              <a:t> – $2.35 million annually.</a:t>
            </a:r>
          </a:p>
          <a:p>
            <a:endParaRPr lang="en-US" dirty="0"/>
          </a:p>
          <a:p>
            <a:r>
              <a:rPr lang="en-US" b="1" dirty="0"/>
              <a:t>3️⃣ Additional Considerations</a:t>
            </a:r>
          </a:p>
          <a:p>
            <a:r>
              <a:rPr lang="en-US" dirty="0"/>
              <a:t>✅ </a:t>
            </a:r>
            <a:r>
              <a:rPr lang="en-US" b="1" dirty="0"/>
              <a:t>Break-even Analysis</a:t>
            </a:r>
            <a:r>
              <a:rPr lang="en-US" dirty="0"/>
              <a:t> – Justifying the cost with increased acceptance.</a:t>
            </a:r>
            <a:br>
              <a:rPr lang="en-US" dirty="0"/>
            </a:br>
            <a:r>
              <a:rPr lang="en-US" dirty="0"/>
              <a:t>✅ </a:t>
            </a:r>
            <a:r>
              <a:rPr lang="en-US" b="1" dirty="0"/>
              <a:t>Long-Term Impact</a:t>
            </a:r>
            <a:r>
              <a:rPr lang="en-US" dirty="0"/>
              <a:t> – Potential retention benefits.</a:t>
            </a:r>
            <a:br>
              <a:rPr lang="en-US" dirty="0"/>
            </a:br>
            <a:r>
              <a:rPr lang="en-US" dirty="0"/>
              <a:t>✅ </a:t>
            </a:r>
            <a:r>
              <a:rPr lang="en-US" b="1" dirty="0"/>
              <a:t>Regulatory Compliance</a:t>
            </a:r>
            <a:r>
              <a:rPr lang="en-US" dirty="0"/>
              <a:t> – Ensuring adherence to financial rules.</a:t>
            </a:r>
            <a:br>
              <a:rPr lang="en-US" dirty="0"/>
            </a:br>
            <a:r>
              <a:rPr lang="en-US" dirty="0"/>
              <a:t>✅ </a:t>
            </a:r>
            <a:r>
              <a:rPr lang="en-US" b="1" dirty="0"/>
              <a:t>Risk Assessment</a:t>
            </a:r>
            <a:r>
              <a:rPr lang="en-US" dirty="0"/>
              <a:t> – Monitoring default rates.</a:t>
            </a:r>
          </a:p>
          <a:p>
            <a:endParaRPr lang="en-US" dirty="0"/>
          </a:p>
          <a:p>
            <a:r>
              <a:rPr lang="en-US" b="1" dirty="0"/>
              <a:t>Final Recommendation</a:t>
            </a:r>
          </a:p>
          <a:p>
            <a:r>
              <a:rPr lang="en-US" dirty="0"/>
              <a:t>If </a:t>
            </a:r>
            <a:r>
              <a:rPr lang="en-US" b="1" dirty="0"/>
              <a:t>default rates remain stable</a:t>
            </a:r>
            <a:r>
              <a:rPr lang="en-US" dirty="0"/>
              <a:t>, </a:t>
            </a:r>
            <a:r>
              <a:rPr lang="en-US" b="1" dirty="0"/>
              <a:t>Version B should be implemented</a:t>
            </a:r>
            <a:r>
              <a:rPr lang="en-US" dirty="0"/>
              <a:t>, with continuous monitoring to ensure profitability and compliance. </a:t>
            </a:r>
          </a:p>
        </p:txBody>
      </p:sp>
    </p:spTree>
    <p:extLst>
      <p:ext uri="{BB962C8B-B14F-4D97-AF65-F5344CB8AC3E}">
        <p14:creationId xmlns:p14="http://schemas.microsoft.com/office/powerpoint/2010/main" val="28111450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681B87-77EF-581A-05AE-C2DA5A41A594}"/>
              </a:ext>
            </a:extLst>
          </p:cNvPr>
          <p:cNvSpPr txBox="1"/>
          <p:nvPr/>
        </p:nvSpPr>
        <p:spPr>
          <a:xfrm>
            <a:off x="287867" y="1109132"/>
            <a:ext cx="5960533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FinTech Industry &amp; PhonePe’s Role: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FinTech industry transforming traditional banking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Digital payments growing exponentially in India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PhonePe’s role in enabling cashless transactions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Expansion into financial services like insurance, lending, and investments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877082-4A5C-DE10-5418-02E5F4710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3440" y="2551197"/>
            <a:ext cx="6258560" cy="3699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1227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8413CE-27B9-A5B9-6278-AE201ECBFDF0}"/>
              </a:ext>
            </a:extLst>
          </p:cNvPr>
          <p:cNvSpPr txBox="1"/>
          <p:nvPr/>
        </p:nvSpPr>
        <p:spPr>
          <a:xfrm>
            <a:off x="414867" y="778285"/>
            <a:ext cx="6392333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Product Dissection – Core Features: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UPI-Based Payments</a:t>
            </a:r>
            <a:r>
              <a:rPr lang="en-US" dirty="0"/>
              <a:t> – Instant, secure, and free transactions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Merchant Payments</a:t>
            </a:r>
            <a:r>
              <a:rPr lang="en-US" dirty="0"/>
              <a:t> – QR-based and integrated with e-commerce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Bill Payments &amp; Recharges</a:t>
            </a:r>
            <a:r>
              <a:rPr lang="en-US" dirty="0"/>
              <a:t> – Single platform for utility bills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Investments &amp; Wealth Management</a:t>
            </a:r>
            <a:r>
              <a:rPr lang="en-US" dirty="0"/>
              <a:t> – Mutual funds, gold, FDs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Insurance Services</a:t>
            </a:r>
            <a:r>
              <a:rPr lang="en-US" dirty="0"/>
              <a:t> – AI-driven risk assessment for policies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Fraud Detection &amp; Security</a:t>
            </a:r>
            <a:r>
              <a:rPr lang="en-US" dirty="0"/>
              <a:t> – AI-powered transaction monitoring</a:t>
            </a:r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06B5F7-245C-F536-353D-BEA62B6BD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7200" y="2071867"/>
            <a:ext cx="5384799" cy="4340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6459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E51BA6-D836-7CD1-684E-A2D77EC717CA}"/>
              </a:ext>
            </a:extLst>
          </p:cNvPr>
          <p:cNvSpPr txBox="1"/>
          <p:nvPr/>
        </p:nvSpPr>
        <p:spPr>
          <a:xfrm>
            <a:off x="746621" y="713064"/>
            <a:ext cx="5958980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Impact &amp; Relevance: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Financial Inclusion:</a:t>
            </a:r>
            <a:r>
              <a:rPr lang="en-US" dirty="0"/>
              <a:t> Expanding digital payments to rural areas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Economic Growth:</a:t>
            </a:r>
            <a:r>
              <a:rPr lang="en-US" dirty="0"/>
              <a:t> Supporting SMEs and businesses with cashless payments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Government Initiatives:</a:t>
            </a:r>
            <a:r>
              <a:rPr lang="en-US" dirty="0"/>
              <a:t> Aligns with Digital India and UPI expansion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User-Centric Approach:</a:t>
            </a:r>
            <a:r>
              <a:rPr lang="en-US" dirty="0"/>
              <a:t> Multi-language support and intuitive UI</a:t>
            </a:r>
          </a:p>
          <a:p>
            <a:endParaRPr lang="en-IN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C5558DA-4284-0011-74C9-4BCCBCE9E3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713064"/>
            <a:ext cx="5486399" cy="500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65669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4B2C7C-8168-443F-1A45-5E58E505EDD7}"/>
              </a:ext>
            </a:extLst>
          </p:cNvPr>
          <p:cNvSpPr txBox="1"/>
          <p:nvPr/>
        </p:nvSpPr>
        <p:spPr>
          <a:xfrm>
            <a:off x="372409" y="574805"/>
            <a:ext cx="515643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Schema Design &amp; ER Diagram: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Key Entities:</a:t>
            </a:r>
            <a:r>
              <a:rPr lang="en-US" dirty="0"/>
              <a:t> Users, Transactions, Wallets, Bill, UPI, Loans, Investments, etc.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Database Relationships:</a:t>
            </a:r>
            <a:r>
              <a:rPr lang="en-US" dirty="0"/>
              <a:t> One-to-many (users &amp; transactions), many-to-many (merchants &amp; payments)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F74D30-8648-3AA0-02BF-4F47FEA06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6319" y="0"/>
            <a:ext cx="6485681" cy="639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046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460BF8-BECA-5C42-090C-7C2578B6A688}"/>
              </a:ext>
            </a:extLst>
          </p:cNvPr>
          <p:cNvSpPr txBox="1"/>
          <p:nvPr/>
        </p:nvSpPr>
        <p:spPr>
          <a:xfrm>
            <a:off x="462989" y="566678"/>
            <a:ext cx="5633010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Revenue Sources: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UPI Merchant Discount Rate (MDR):</a:t>
            </a:r>
            <a:r>
              <a:rPr lang="en-US" dirty="0"/>
              <a:t> 30% revenue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Bill Payments &amp; Recharges:</a:t>
            </a:r>
            <a:r>
              <a:rPr lang="en-US" dirty="0"/>
              <a:t> 10% revenue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Financial Services (Investments &amp; Insurance):</a:t>
            </a:r>
            <a:r>
              <a:rPr lang="en-US" dirty="0"/>
              <a:t> 20% revenue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Payment Gateway Services:</a:t>
            </a:r>
            <a:r>
              <a:rPr lang="en-US" dirty="0"/>
              <a:t> 15% revenue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Lending &amp; Buy Now, Pay Later (BNPL):</a:t>
            </a:r>
            <a:r>
              <a:rPr lang="en-US" dirty="0"/>
              <a:t> 10% revenue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Advertising &amp; Partnerships:</a:t>
            </a:r>
            <a:r>
              <a:rPr lang="en-US" dirty="0"/>
              <a:t> 5% revenue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Offline Merchant Solutions &amp; Cross-Border Payments:</a:t>
            </a:r>
            <a:r>
              <a:rPr lang="en-US" dirty="0"/>
              <a:t> 10% combined revenue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8E3817-B940-6AC1-2C6E-9F585436A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1"/>
            <a:ext cx="6095999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7265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358164-C968-E429-5301-7768BEAB9EB0}"/>
              </a:ext>
            </a:extLst>
          </p:cNvPr>
          <p:cNvSpPr txBox="1"/>
          <p:nvPr/>
        </p:nvSpPr>
        <p:spPr>
          <a:xfrm>
            <a:off x="601883" y="843677"/>
            <a:ext cx="4222181" cy="2739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Expense Breakdown: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Customer Acquisition &amp; Marketing:</a:t>
            </a:r>
            <a:r>
              <a:rPr lang="en-US" dirty="0"/>
              <a:t> 30%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Technology &amp; Infrastructure:</a:t>
            </a:r>
            <a:r>
              <a:rPr lang="en-US" dirty="0"/>
              <a:t> 20%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Employee Salaries &amp; Operations:</a:t>
            </a:r>
            <a:r>
              <a:rPr lang="en-US" dirty="0"/>
              <a:t> 15%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Banking &amp; Network Fees:</a:t>
            </a:r>
            <a:r>
              <a:rPr lang="en-US" dirty="0"/>
              <a:t> 15%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Compliance &amp; Regulatory Costs:</a:t>
            </a:r>
            <a:r>
              <a:rPr lang="en-US" dirty="0"/>
              <a:t> 10%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Merchant Incentives &amp; Partnerships:</a:t>
            </a:r>
            <a:r>
              <a:rPr lang="en-US" dirty="0"/>
              <a:t> 10%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6F1FF0-774A-E839-1884-9095C1A9D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3834" y="2829185"/>
            <a:ext cx="5668166" cy="335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7580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2657B2A-41C4-B0F1-FA45-B8F6CD3D6A18}"/>
              </a:ext>
            </a:extLst>
          </p:cNvPr>
          <p:cNvSpPr txBox="1"/>
          <p:nvPr/>
        </p:nvSpPr>
        <p:spPr>
          <a:xfrm>
            <a:off x="821803" y="659757"/>
            <a:ext cx="6412525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Strategy for 25% Profit Growth:</a:t>
            </a:r>
          </a:p>
          <a:p>
            <a:br>
              <a:rPr lang="en-US" dirty="0"/>
            </a:br>
            <a:r>
              <a:rPr lang="en-US" sz="2000" b="1" dirty="0"/>
              <a:t>Internal Efficiency:</a:t>
            </a:r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Cost Optimization:</a:t>
            </a:r>
            <a:r>
              <a:rPr lang="en-US" dirty="0"/>
              <a:t> Reduce cloud/server expenses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AI Automation:</a:t>
            </a:r>
            <a:r>
              <a:rPr lang="en-US" dirty="0"/>
              <a:t> Automate customer support &amp; fraud detection</a:t>
            </a:r>
          </a:p>
          <a:p>
            <a:endParaRPr lang="en-US" dirty="0"/>
          </a:p>
          <a:p>
            <a:r>
              <a:rPr lang="en-US" sz="2000" b="1" dirty="0"/>
              <a:t>Product Innovation:</a:t>
            </a:r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Expand </a:t>
            </a:r>
            <a:r>
              <a:rPr lang="en-US" b="1" dirty="0"/>
              <a:t>micro-lending</a:t>
            </a:r>
            <a:r>
              <a:rPr lang="en-US" dirty="0"/>
              <a:t> and </a:t>
            </a:r>
            <a:r>
              <a:rPr lang="en-US" b="1" dirty="0"/>
              <a:t>investment options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Improve UI/UX for better engagement</a:t>
            </a:r>
          </a:p>
          <a:p>
            <a:endParaRPr lang="en-US" dirty="0"/>
          </a:p>
          <a:p>
            <a:r>
              <a:rPr lang="en-US" sz="2000" b="1" dirty="0"/>
              <a:t>Market Expansion:</a:t>
            </a:r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Target </a:t>
            </a:r>
            <a:r>
              <a:rPr lang="en-US" b="1" dirty="0"/>
              <a:t>tier-2 and tier-3 cities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Expand </a:t>
            </a:r>
            <a:r>
              <a:rPr lang="en-US" b="1" dirty="0"/>
              <a:t>international cross-border payments</a:t>
            </a:r>
          </a:p>
          <a:p>
            <a:endParaRPr lang="en-US" dirty="0"/>
          </a:p>
          <a:p>
            <a:r>
              <a:rPr lang="en-US" sz="2000" b="1" dirty="0"/>
              <a:t>Customer Engagement &amp; Branding:</a:t>
            </a:r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Loyalty Programs</a:t>
            </a:r>
            <a:r>
              <a:rPr lang="en-US" dirty="0"/>
              <a:t> &amp; referral incentives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Financial Literacy Campaigns</a:t>
            </a:r>
            <a:r>
              <a:rPr lang="en-US" dirty="0"/>
              <a:t> to build trust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A50A6F-CA52-EF98-A21E-03ECE12CC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3321" y="2703891"/>
            <a:ext cx="4395201" cy="3556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2607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ppt/theme/themeOverride2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{FF47C61C-8C8C-4C51-BF86-10D2359C7E0A}tf11437505_win32</Template>
  <TotalTime>311</TotalTime>
  <Words>2259</Words>
  <Application>Microsoft Office PowerPoint</Application>
  <PresentationFormat>Widescreen</PresentationFormat>
  <Paragraphs>253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Georgia Pro Cond Light</vt:lpstr>
      <vt:lpstr>Roboto</vt:lpstr>
      <vt:lpstr>Speak Pro</vt:lpstr>
      <vt:lpstr>Times New Roman</vt:lpstr>
      <vt:lpstr>RetrospectVTI</vt:lpstr>
      <vt:lpstr>Case Studies &amp; Guesstimates for FinTech Industries</vt:lpstr>
      <vt:lpstr>Part I: Product Dissection Of PhonePe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Mohd Rihan Khan</dc:creator>
  <cp:lastModifiedBy>Mohd Rihan Khan</cp:lastModifiedBy>
  <cp:revision>19</cp:revision>
  <dcterms:created xsi:type="dcterms:W3CDTF">2025-02-09T15:47:55Z</dcterms:created>
  <dcterms:modified xsi:type="dcterms:W3CDTF">2025-02-11T09:33:33Z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